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6" r:id="rId2"/>
    <p:sldMasterId id="2147483699" r:id="rId3"/>
    <p:sldMasterId id="2147483742" r:id="rId4"/>
  </p:sldMasterIdLst>
  <p:notesMasterIdLst>
    <p:notesMasterId r:id="rId47"/>
  </p:notesMasterIdLst>
  <p:sldIdLst>
    <p:sldId id="665" r:id="rId5"/>
    <p:sldId id="657" r:id="rId6"/>
    <p:sldId id="260" r:id="rId7"/>
    <p:sldId id="629" r:id="rId8"/>
    <p:sldId id="652" r:id="rId9"/>
    <p:sldId id="615" r:id="rId10"/>
    <p:sldId id="628" r:id="rId11"/>
    <p:sldId id="654" r:id="rId12"/>
    <p:sldId id="262" r:id="rId13"/>
    <p:sldId id="660" r:id="rId14"/>
    <p:sldId id="656" r:id="rId15"/>
    <p:sldId id="256" r:id="rId16"/>
    <p:sldId id="653" r:id="rId17"/>
    <p:sldId id="649" r:id="rId18"/>
    <p:sldId id="662" r:id="rId19"/>
    <p:sldId id="667" r:id="rId20"/>
    <p:sldId id="268" r:id="rId21"/>
    <p:sldId id="274" r:id="rId22"/>
    <p:sldId id="257" r:id="rId23"/>
    <p:sldId id="258" r:id="rId24"/>
    <p:sldId id="278" r:id="rId25"/>
    <p:sldId id="276" r:id="rId26"/>
    <p:sldId id="636" r:id="rId27"/>
    <p:sldId id="637" r:id="rId28"/>
    <p:sldId id="633" r:id="rId29"/>
    <p:sldId id="606" r:id="rId30"/>
    <p:sldId id="409" r:id="rId31"/>
    <p:sldId id="267" r:id="rId32"/>
    <p:sldId id="273" r:id="rId33"/>
    <p:sldId id="265" r:id="rId34"/>
    <p:sldId id="269" r:id="rId35"/>
    <p:sldId id="272" r:id="rId36"/>
    <p:sldId id="639" r:id="rId37"/>
    <p:sldId id="640" r:id="rId38"/>
    <p:sldId id="641" r:id="rId39"/>
    <p:sldId id="613" r:id="rId40"/>
    <p:sldId id="627" r:id="rId41"/>
    <p:sldId id="624" r:id="rId42"/>
    <p:sldId id="626" r:id="rId43"/>
    <p:sldId id="625" r:id="rId44"/>
    <p:sldId id="619" r:id="rId45"/>
    <p:sldId id="630" r:id="rId46"/>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2" pos="2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B61"/>
    <a:srgbClr val="FADF73"/>
    <a:srgbClr val="F0CC3C"/>
    <a:srgbClr val="FCEBA4"/>
    <a:srgbClr val="FAEA5A"/>
    <a:srgbClr val="F2CF44"/>
    <a:srgbClr val="FAE284"/>
    <a:srgbClr val="D6A206"/>
    <a:srgbClr val="F5D20F"/>
    <a:srgbClr val="D6B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D3367-893A-2056-BFB6-15A24C78AE59}" v="128" dt="2024-12-18T17:42:54.376"/>
    <p1510:client id="{0A696437-0918-AB7B-38B8-054FF9749953}" v="1497" dt="2024-12-18T17:02:51.875"/>
    <p1510:client id="{0C234C10-784A-2F95-3230-13F49F35C2D9}" v="8" dt="2024-12-19T05:58:48.904"/>
    <p1510:client id="{12F41D5A-E0E3-CB2D-D190-AA39C88D97F5}" v="1298" dt="2024-12-18T12:09:45.325"/>
    <p1510:client id="{151D1F29-E46E-46D5-ED05-7ECA87C97599}" v="136" dt="2024-12-19T02:29:38.418"/>
    <p1510:client id="{19806003-8885-FA66-6F0D-F6C6E4B81976}" v="3" dt="2024-12-18T07:24:27.784"/>
    <p1510:client id="{20703D5C-F8DF-4103-AF47-DDBA6A41CC1A}" v="467" dt="2024-12-18T08:15:01.024"/>
    <p1510:client id="{2859788D-F10A-98CE-B950-B57EC3404CED}" v="48" dt="2024-12-19T06:32:51.406"/>
    <p1510:client id="{2A714A5D-7346-8360-E6E8-2A59A47DFD44}" v="673" dt="2024-12-18T18:07:51.731"/>
    <p1510:client id="{3C32F277-0BA4-EEBF-8AC9-402FDBFAE759}" v="285" dt="2024-12-18T14:39:49.955"/>
    <p1510:client id="{3C344E42-BD5F-494E-9A98-266D9C4CC699}" v="1004" dt="2024-12-19T05:12:25.040"/>
    <p1510:client id="{47BB2A8A-F09F-F52F-1E5C-1BA296F15E2A}" v="3" dt="2024-12-18T15:31:12.877"/>
    <p1510:client id="{5101CA12-00F3-7B8F-53EA-E602887DC555}" v="928" dt="2024-12-18T14:36:52.367"/>
    <p1510:client id="{52247E01-F3DE-1DFC-C9C7-4FA585E35E66}" v="31" dt="2024-12-19T05:55:48.952"/>
    <p1510:client id="{579F9437-EB8F-BD35-7F19-1AF5A4370CDF}" v="808" dt="2024-12-18T17:21:43.410"/>
    <p1510:client id="{634AB847-0AA4-856E-B5DA-F6B2CA0ED7CE}" v="390" dt="2024-12-18T15:03:39.442"/>
    <p1510:client id="{63EE141D-6D78-00A7-B186-6732402686EC}" v="488" dt="2024-12-18T08:09:32.979"/>
    <p1510:client id="{65D70905-68BE-DAB9-5A09-1829151FB511}" v="15" dt="2024-12-18T16:31:23.982"/>
    <p1510:client id="{6CC46572-9599-1930-A76D-C8865BA349B4}" v="528" dt="2024-12-18T13:02:04.299"/>
    <p1510:client id="{74449C98-6E4B-6D49-C98F-A47B9975E61B}" v="114" dt="2024-12-18T11:45:21.079"/>
    <p1510:client id="{7F91036D-66E7-D257-151B-711C37561604}" v="3" dt="2024-12-18T11:13:24.057"/>
    <p1510:client id="{81305B56-7DD3-D8DE-AC48-BB8EBE780249}" v="3" dt="2024-12-18T14:28:17.136"/>
    <p1510:client id="{834E08F9-792A-EDF1-6F4D-264856B28C54}" v="377" dt="2024-12-19T06:10:35.028"/>
    <p1510:client id="{83DF9ED8-6EB4-8961-0EC1-D8B1151C9A30}" v="660" dt="2024-12-18T14:58:18.524"/>
    <p1510:client id="{8889433D-7495-A847-5DFF-583E5045D762}" v="63" dt="2024-12-19T02:21:14.664"/>
    <p1510:client id="{96D4E2DF-B1F4-55ED-F52B-970B7EC413F8}" v="2" dt="2024-12-19T06:42:31.611"/>
    <p1510:client id="{A0325856-12F4-8E68-CC8F-78FEAF1B4340}" v="1041" dt="2024-12-18T19:18:00.605"/>
    <p1510:client id="{A1D9F8B2-4009-C2A6-A0B6-40F5EFFA198F}" v="117" dt="2024-12-18T17:50:57.914"/>
    <p1510:client id="{A4D3F76E-69DD-CF49-19F2-F0AF80BB733E}" v="143" dt="2024-12-18T11:54:07.736"/>
    <p1510:client id="{A6B23ECD-9E82-297C-45F9-BE99A1F9D57C}" v="11" dt="2024-12-18T10:34:45.869"/>
    <p1510:client id="{A73E0F99-D5A5-3993-8522-5EFD59CA5C37}" v="2" dt="2024-12-18T11:31:19.434"/>
    <p1510:client id="{ACAF7348-3D08-BF70-84D9-9B5915E3E6D8}" v="2" dt="2024-12-18T08:57:29.341"/>
    <p1510:client id="{B7C00AC9-FAF4-0A75-E453-FF293B1C611E}" v="119" dt="2024-12-18T13:03:11.172"/>
    <p1510:client id="{BEA8CEDD-EA67-1314-455D-78A37DEC43A4}" v="4" dt="2024-12-19T06:23:10.096"/>
    <p1510:client id="{C0C88D60-080A-E17A-BD3A-705B3D8E3558}" v="9" dt="2024-12-19T06:32:04.618"/>
    <p1510:client id="{C0F1D5E2-8BA6-1304-DDAD-DEBA6373307F}" v="5" dt="2024-12-18T11:03:12.221"/>
    <p1510:client id="{CFE5E490-9F6A-4336-B2B3-E0B0FE13E70A}" v="301" dt="2024-12-18T20:05:37.013"/>
    <p1510:client id="{D28DDBFD-A261-4AA5-6842-9425EC05D304}" v="112" dt="2024-12-18T12:19:34.026"/>
    <p1510:client id="{D396E674-E1ED-0AD2-3C33-19FDCF1887E4}" v="620" dt="2024-12-18T11:40:34.596"/>
    <p1510:client id="{D5996C95-D098-F09D-D4A6-680E46DEF648}" v="297" dt="2024-12-18T11:12:21.964"/>
    <p1510:client id="{D71C9AE3-D873-61C7-BF7A-F7EFDEF34F4F}" v="1228" dt="2024-12-18T17:47:44.538"/>
    <p1510:client id="{DB14449B-0EB5-DC42-F28B-8967C97B098E}" v="429" dt="2024-12-18T07:41:12.861"/>
    <p1510:client id="{E17786FB-4323-4FCB-B2B6-D853CCB3C0ED}" v="253" dt="2024-12-19T03:17:16.667"/>
    <p1510:client id="{E6F64506-8E06-A7CA-374F-FE133194DE5D}" v="32" dt="2024-12-19T05:11:55.078"/>
    <p1510:client id="{E92826FE-3AD1-3633-A0D2-190DCFD59B83}" v="157" dt="2024-12-18T20:19:14.050"/>
    <p1510:client id="{EBFA1BF6-8DFB-C543-569B-DCCA8F1AA6B0}" v="155" dt="2024-12-18T16:11:28.256"/>
    <p1510:client id="{EFDA4778-E29C-177A-2DA0-DB845C5C28A9}" v="26" dt="2024-12-18T16:22:33.643"/>
    <p1510:client id="{F3FDF012-D2CD-AF92-890A-9D6FC241E7F2}" v="161" dt="2024-12-18T08:58:01.993"/>
    <p1510:client id="{F99DF074-FF49-D397-036D-5AED7551A162}" v="665" dt="2024-12-18T08:45:25.759"/>
    <p1510:client id="{FCBED733-D33A-5560-9D1D-3730A94F2EF8}" v="163" dt="2024-12-18T21:36:04.6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53"/>
      </p:cViewPr>
      <p:guideLst>
        <p:guide orient="horz" pos="1071"/>
        <p:guide pos="2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70567"/>
          <c:y val="0.170567"/>
          <c:w val="0.65886599999999995"/>
          <c:h val="0.646366"/>
        </c:manualLayout>
      </c:layout>
      <c:pieChart>
        <c:varyColors val="0"/>
        <c:ser>
          <c:idx val="0"/>
          <c:order val="0"/>
          <c:tx>
            <c:strRef>
              <c:f>Sheet1!$A$2</c:f>
              <c:strCache>
                <c:ptCount val="1"/>
              </c:strCache>
            </c:strRef>
          </c:tx>
          <c:spPr>
            <a:solidFill>
              <a:schemeClr val="accent1"/>
            </a:solidFill>
            <a:ln w="9525" cap="flat">
              <a:solidFill>
                <a:srgbClr val="F9F9F9"/>
              </a:solidFill>
              <a:prstDash val="solid"/>
              <a:round/>
            </a:ln>
            <a:effectLst>
              <a:outerShdw blurRad="38100" dist="20000" dir="5400000" algn="tl">
                <a:srgbClr val="000000">
                  <a:alpha val="38000"/>
                </a:srgbClr>
              </a:outerShdw>
            </a:effectLst>
          </c:spPr>
          <c:dPt>
            <c:idx val="0"/>
            <c:bubble3D val="0"/>
            <c:spPr>
              <a:solidFill>
                <a:schemeClr val="tx1">
                  <a:lumMod val="50000"/>
                  <a:lumOff val="50000"/>
                </a:schemeClr>
              </a:solidFill>
              <a:ln w="9525" cap="flat">
                <a:solidFill>
                  <a:srgbClr val="F9F9F9"/>
                </a:solidFill>
                <a:prstDash val="solid"/>
                <a:round/>
              </a:ln>
              <a:effectLst>
                <a:outerShdw blurRad="38100" dist="20000" dir="5400000" algn="tl">
                  <a:srgbClr val="000000">
                    <a:alpha val="38000"/>
                  </a:srgbClr>
                </a:outerShdw>
              </a:effectLst>
            </c:spPr>
            <c:extLst>
              <c:ext xmlns:c16="http://schemas.microsoft.com/office/drawing/2014/chart" uri="{C3380CC4-5D6E-409C-BE32-E72D297353CC}">
                <c16:uniqueId val="{00000001-3DD6-47A7-944C-3B9D25092B07}"/>
              </c:ext>
            </c:extLst>
          </c:dPt>
          <c:dPt>
            <c:idx val="1"/>
            <c:bubble3D val="0"/>
            <c:spPr>
              <a:solidFill>
                <a:schemeClr val="tx1">
                  <a:lumMod val="75000"/>
                  <a:lumOff val="25000"/>
                </a:schemeClr>
              </a:solidFill>
              <a:ln w="9525" cap="flat">
                <a:solidFill>
                  <a:srgbClr val="F9F9F9"/>
                </a:solidFill>
                <a:prstDash val="solid"/>
                <a:round/>
              </a:ln>
              <a:effectLst>
                <a:outerShdw blurRad="38100" dist="20000" dir="5400000" algn="tl">
                  <a:srgbClr val="000000">
                    <a:alpha val="38000"/>
                  </a:srgbClr>
                </a:outerShdw>
              </a:effectLst>
            </c:spPr>
            <c:extLst>
              <c:ext xmlns:c16="http://schemas.microsoft.com/office/drawing/2014/chart" uri="{C3380CC4-5D6E-409C-BE32-E72D297353CC}">
                <c16:uniqueId val="{00000003-3DD6-47A7-944C-3B9D25092B07}"/>
              </c:ext>
            </c:extLst>
          </c:dPt>
          <c:dPt>
            <c:idx val="2"/>
            <c:bubble3D val="0"/>
            <c:spPr>
              <a:solidFill>
                <a:schemeClr val="bg1">
                  <a:lumMod val="85000"/>
                </a:schemeClr>
              </a:solidFill>
              <a:ln w="9525" cap="flat">
                <a:solidFill>
                  <a:srgbClr val="F9F9F9"/>
                </a:solidFill>
                <a:prstDash val="solid"/>
                <a:round/>
              </a:ln>
              <a:effectLst>
                <a:outerShdw blurRad="38100" dist="20000" dir="5400000" algn="tl">
                  <a:srgbClr val="000000">
                    <a:alpha val="38000"/>
                  </a:srgbClr>
                </a:outerShdw>
              </a:effectLst>
            </c:spPr>
            <c:extLst>
              <c:ext xmlns:c16="http://schemas.microsoft.com/office/drawing/2014/chart" uri="{C3380CC4-5D6E-409C-BE32-E72D297353CC}">
                <c16:uniqueId val="{00000005-3DD6-47A7-944C-3B9D25092B07}"/>
              </c:ext>
            </c:extLst>
          </c:dPt>
          <c:dPt>
            <c:idx val="3"/>
            <c:bubble3D val="0"/>
            <c:spPr>
              <a:solidFill>
                <a:schemeClr val="bg1">
                  <a:lumMod val="65000"/>
                </a:schemeClr>
              </a:solidFill>
              <a:ln w="9525" cap="flat">
                <a:solidFill>
                  <a:srgbClr val="F9F9F9"/>
                </a:solidFill>
                <a:prstDash val="solid"/>
                <a:round/>
              </a:ln>
              <a:effectLst>
                <a:outerShdw blurRad="38100" dist="20000" dir="5400000" algn="tl">
                  <a:srgbClr val="000000">
                    <a:alpha val="38000"/>
                  </a:srgbClr>
                </a:outerShdw>
              </a:effectLst>
            </c:spPr>
            <c:extLst>
              <c:ext xmlns:c16="http://schemas.microsoft.com/office/drawing/2014/chart" uri="{C3380CC4-5D6E-409C-BE32-E72D297353CC}">
                <c16:uniqueId val="{00000007-3DD6-47A7-944C-3B9D25092B07}"/>
              </c:ext>
            </c:extLst>
          </c:dPt>
          <c:dLbls>
            <c:dLbl>
              <c:idx val="0"/>
              <c:tx>
                <c:rich>
                  <a:bodyPr/>
                  <a:lstStyle/>
                  <a:p>
                    <a:pPr>
                      <a:defRPr sz="500" b="1" i="0" u="none" strike="noStrike">
                        <a:solidFill>
                          <a:schemeClr val="tx1"/>
                        </a:solidFill>
                        <a:latin typeface="Helvetica"/>
                      </a:defRPr>
                    </a:pPr>
                    <a:fld id="{B0FD1CAD-744F-48CD-990E-10A354EE3DF5}" type="PERCENTAGE">
                      <a:rPr lang="en-US" sz="500" b="1" baseline="0" smtClean="0">
                        <a:solidFill>
                          <a:schemeClr val="tx1"/>
                        </a:solidFill>
                      </a:rPr>
                      <a:pPr>
                        <a:defRPr sz="500" b="1" i="0" u="none" strike="noStrike">
                          <a:solidFill>
                            <a:schemeClr val="tx1"/>
                          </a:solidFill>
                          <a:latin typeface="Helvetica"/>
                        </a:defRPr>
                      </a:pPr>
                      <a:t>[PERCENTAGE]</a:t>
                    </a:fld>
                    <a:endParaRPr lang="en-IN"/>
                  </a:p>
                </c:rich>
              </c:tx>
              <c:numFmt formatCode="&quot; &quot;#,##0%" sourceLinked="0"/>
              <c:spPr/>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DD6-47A7-944C-3B9D25092B07}"/>
                </c:ext>
              </c:extLst>
            </c:dLbl>
            <c:dLbl>
              <c:idx val="1"/>
              <c:tx>
                <c:rich>
                  <a:bodyPr/>
                  <a:lstStyle/>
                  <a:p>
                    <a:pPr>
                      <a:defRPr sz="500" b="1" i="0" u="none" strike="noStrike">
                        <a:solidFill>
                          <a:schemeClr val="tx1"/>
                        </a:solidFill>
                        <a:latin typeface="Helvetica"/>
                      </a:defRPr>
                    </a:pPr>
                    <a:fld id="{9C1E0CAC-6A80-468D-998A-8C689CC8EBF5}" type="PERCENTAGE">
                      <a:rPr lang="en-US" sz="500" b="1" baseline="0" smtClean="0">
                        <a:solidFill>
                          <a:schemeClr val="tx1"/>
                        </a:solidFill>
                      </a:rPr>
                      <a:pPr>
                        <a:defRPr sz="500" b="1" i="0" u="none" strike="noStrike">
                          <a:solidFill>
                            <a:schemeClr val="tx1"/>
                          </a:solidFill>
                          <a:latin typeface="Helvetica"/>
                        </a:defRPr>
                      </a:pPr>
                      <a:t>[PERCENTAGE]</a:t>
                    </a:fld>
                    <a:endParaRPr lang="en-IN"/>
                  </a:p>
                </c:rich>
              </c:tx>
              <c:numFmt formatCode="#,##0%" sourceLinked="0"/>
              <c:spPr/>
              <c:dLblPos val="ctr"/>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DD6-47A7-944C-3B9D25092B07}"/>
                </c:ext>
              </c:extLst>
            </c:dLbl>
            <c:dLbl>
              <c:idx val="2"/>
              <c:layout>
                <c:manualLayout>
                  <c:x val="5.1473824740308288E-2"/>
                  <c:y val="0.13442822220121284"/>
                </c:manualLayout>
              </c:layout>
              <c:tx>
                <c:rich>
                  <a:bodyPr/>
                  <a:lstStyle/>
                  <a:p>
                    <a:pPr>
                      <a:defRPr sz="500" b="1" i="0" u="none" strike="noStrike">
                        <a:solidFill>
                          <a:schemeClr val="tx1"/>
                        </a:solidFill>
                        <a:latin typeface="Helvetica"/>
                      </a:defRPr>
                    </a:pPr>
                    <a:fld id="{9B99D3DA-841D-473D-BBF3-2DF0D452E9AB}" type="PERCENTAGE">
                      <a:rPr lang="en-US" sz="500" b="1" baseline="0" smtClean="0">
                        <a:solidFill>
                          <a:schemeClr val="tx1"/>
                        </a:solidFill>
                      </a:rPr>
                      <a:pPr>
                        <a:defRPr sz="500" b="1" i="0" u="none" strike="noStrike">
                          <a:solidFill>
                            <a:schemeClr val="tx1"/>
                          </a:solidFill>
                          <a:latin typeface="Helvetica"/>
                        </a:defRPr>
                      </a:pPr>
                      <a:t>[PERCENTAGE]</a:t>
                    </a:fld>
                    <a:endParaRPr lang="en-IN"/>
                  </a:p>
                </c:rich>
              </c:tx>
              <c:numFmt formatCode="#,##0%" sourceLinked="0"/>
              <c:sp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3DD6-47A7-944C-3B9D25092B07}"/>
                </c:ext>
              </c:extLst>
            </c:dLbl>
            <c:dLbl>
              <c:idx val="3"/>
              <c:layout>
                <c:manualLayout>
                  <c:x val="6.8968826090607047E-3"/>
                  <c:y val="7.7234675962443697E-2"/>
                </c:manualLayout>
              </c:layout>
              <c:tx>
                <c:rich>
                  <a:bodyPr/>
                  <a:lstStyle/>
                  <a:p>
                    <a:pPr>
                      <a:defRPr sz="200" b="1" i="0" u="none" strike="noStrike">
                        <a:solidFill>
                          <a:schemeClr val="tx1"/>
                        </a:solidFill>
                        <a:latin typeface="Helvetica"/>
                      </a:defRPr>
                    </a:pPr>
                    <a:fld id="{A4D7C370-562B-4B6E-AD09-5B9C5F8D1B7C}" type="PERCENTAGE">
                      <a:rPr lang="en-US" sz="200" b="1" baseline="0" smtClean="0">
                        <a:solidFill>
                          <a:schemeClr val="tx1"/>
                        </a:solidFill>
                      </a:rPr>
                      <a:pPr>
                        <a:defRPr sz="200" b="1" i="0" u="none" strike="noStrike">
                          <a:solidFill>
                            <a:schemeClr val="tx1"/>
                          </a:solidFill>
                          <a:latin typeface="Helvetica"/>
                        </a:defRPr>
                      </a:pPr>
                      <a:t>[PERCENTAGE]</a:t>
                    </a:fld>
                    <a:endParaRPr lang="en-IN"/>
                  </a:p>
                </c:rich>
              </c:tx>
              <c:numFmt formatCode="#,##0%" sourceLinked="0"/>
              <c:sp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3DD6-47A7-944C-3B9D25092B07}"/>
                </c:ext>
              </c:extLst>
            </c:dLbl>
            <c:numFmt formatCode="&quot; &quot;#,##0%" sourceLinked="0"/>
            <c:spPr>
              <a:noFill/>
              <a:ln>
                <a:noFill/>
              </a:ln>
              <a:effectLst/>
            </c:spPr>
            <c:txPr>
              <a:bodyPr/>
              <a:lstStyle/>
              <a:p>
                <a:pPr>
                  <a:defRPr sz="500" b="1" i="0" u="none" strike="noStrike">
                    <a:solidFill>
                      <a:schemeClr val="tx1"/>
                    </a:solidFill>
                    <a:latin typeface="Helvetica"/>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Sheet1!$B$1:$E$1</c:f>
              <c:strCache>
                <c:ptCount val="4"/>
                <c:pt idx="0">
                  <c:v>18-29</c:v>
                </c:pt>
                <c:pt idx="1">
                  <c:v>30-49</c:v>
                </c:pt>
                <c:pt idx="2">
                  <c:v>50-64</c:v>
                </c:pt>
                <c:pt idx="3">
                  <c:v>65 and above</c:v>
                </c:pt>
              </c:strCache>
            </c:strRef>
          </c:cat>
          <c:val>
            <c:numRef>
              <c:f>Sheet1!$B$2:$E$2</c:f>
              <c:numCache>
                <c:formatCode>General</c:formatCode>
                <c:ptCount val="4"/>
                <c:pt idx="0">
                  <c:v>58</c:v>
                </c:pt>
                <c:pt idx="1">
                  <c:v>31</c:v>
                </c:pt>
                <c:pt idx="2">
                  <c:v>9</c:v>
                </c:pt>
                <c:pt idx="3">
                  <c:v>2</c:v>
                </c:pt>
              </c:numCache>
            </c:numRef>
          </c:val>
          <c:extLst>
            <c:ext xmlns:c16="http://schemas.microsoft.com/office/drawing/2014/chart" uri="{C3380CC4-5D6E-409C-BE32-E72D297353CC}">
              <c16:uniqueId val="{00000008-3DD6-47A7-944C-3B9D25092B07}"/>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legend>
      <c:legendPos val="l"/>
      <c:overlay val="0"/>
      <c:txPr>
        <a:bodyPr/>
        <a:lstStyle/>
        <a:p>
          <a:pPr>
            <a:defRPr sz="500"/>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Revenue</c:v>
                </c:pt>
              </c:strCache>
            </c:strRef>
          </c:tx>
          <c:explosion val="2"/>
          <c:dPt>
            <c:idx val="0"/>
            <c:bubble3D val="0"/>
            <c:spPr>
              <a:solidFill>
                <a:srgbClr val="0070C0"/>
              </a:solidFill>
              <a:ln w="25400">
                <a:solidFill>
                  <a:schemeClr val="lt1"/>
                </a:solidFill>
              </a:ln>
              <a:effectLst/>
              <a:sp3d contourW="25400">
                <a:contourClr>
                  <a:schemeClr val="lt1"/>
                </a:contourClr>
              </a:sp3d>
            </c:spPr>
            <c:extLst>
              <c:ext xmlns:c16="http://schemas.microsoft.com/office/drawing/2014/chart" uri="{C3380CC4-5D6E-409C-BE32-E72D297353CC}">
                <c16:uniqueId val="{00000001-3234-2440-8093-23C80E766DFE}"/>
              </c:ext>
            </c:extLst>
          </c:dPt>
          <c:dPt>
            <c:idx val="1"/>
            <c:bubble3D val="0"/>
            <c:spPr>
              <a:solidFill>
                <a:schemeClr val="tx1"/>
              </a:solidFill>
              <a:ln w="25400">
                <a:solidFill>
                  <a:schemeClr val="lt1"/>
                </a:solidFill>
              </a:ln>
              <a:effectLst/>
              <a:sp3d contourW="25400">
                <a:contourClr>
                  <a:schemeClr val="lt1"/>
                </a:contourClr>
              </a:sp3d>
            </c:spPr>
            <c:extLst>
              <c:ext xmlns:c16="http://schemas.microsoft.com/office/drawing/2014/chart" uri="{C3380CC4-5D6E-409C-BE32-E72D297353CC}">
                <c16:uniqueId val="{00000002-3234-2440-8093-23C80E766DFE}"/>
              </c:ext>
            </c:extLst>
          </c:dPt>
          <c:dPt>
            <c:idx val="2"/>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3-3234-2440-8093-23C80E766DFE}"/>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3A89-4A97-8094-BB1418D166E9}"/>
              </c:ext>
            </c:extLst>
          </c:dPt>
          <c:dLbls>
            <c:dLbl>
              <c:idx val="0"/>
              <c:layout>
                <c:manualLayout>
                  <c:x val="0.31348682656801224"/>
                  <c:y val="-0.1509126158177595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234-2440-8093-23C80E766DFE}"/>
                </c:ext>
              </c:extLst>
            </c:dLbl>
            <c:dLbl>
              <c:idx val="1"/>
              <c:layout>
                <c:manualLayout>
                  <c:x val="-0.13039180579951548"/>
                  <c:y val="3.648713913498042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3234-2440-8093-23C80E766DFE}"/>
                </c:ext>
              </c:extLst>
            </c:dLbl>
            <c:dLbl>
              <c:idx val="2"/>
              <c:layout>
                <c:manualLayout>
                  <c:x val="0.32188505851068339"/>
                  <c:y val="2.77746525638721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234-2440-8093-23C80E766DF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Ad-Revenue</c:v>
                </c:pt>
                <c:pt idx="1">
                  <c:v>Reality Labs</c:v>
                </c:pt>
                <c:pt idx="2">
                  <c:v>Other</c:v>
                </c:pt>
              </c:strCache>
            </c:strRef>
          </c:cat>
          <c:val>
            <c:numRef>
              <c:f>Sheet1!$B$2:$B$5</c:f>
              <c:numCache>
                <c:formatCode>0%</c:formatCode>
                <c:ptCount val="4"/>
                <c:pt idx="0">
                  <c:v>0.96499999999999997</c:v>
                </c:pt>
                <c:pt idx="1">
                  <c:v>2.8000000000000001E-2</c:v>
                </c:pt>
                <c:pt idx="2">
                  <c:v>7.0000000000000001E-3</c:v>
                </c:pt>
              </c:numCache>
            </c:numRef>
          </c:val>
          <c:extLst>
            <c:ext xmlns:c16="http://schemas.microsoft.com/office/drawing/2014/chart" uri="{C3380CC4-5D6E-409C-BE32-E72D297353CC}">
              <c16:uniqueId val="{00000000-3234-2440-8093-23C80E766DFE}"/>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Revenue</c:v>
                </c:pt>
              </c:strCache>
            </c:strRef>
          </c:tx>
          <c:explosion val="2"/>
          <c:dPt>
            <c:idx val="0"/>
            <c:bubble3D val="0"/>
            <c:spPr>
              <a:solidFill>
                <a:srgbClr val="0070C0"/>
              </a:solidFill>
              <a:ln w="25400">
                <a:solidFill>
                  <a:schemeClr val="lt1"/>
                </a:solidFill>
              </a:ln>
              <a:effectLst/>
              <a:sp3d contourW="25400">
                <a:contourClr>
                  <a:schemeClr val="lt1"/>
                </a:contourClr>
              </a:sp3d>
            </c:spPr>
            <c:extLst>
              <c:ext xmlns:c16="http://schemas.microsoft.com/office/drawing/2014/chart" uri="{C3380CC4-5D6E-409C-BE32-E72D297353CC}">
                <c16:uniqueId val="{00000001-BF2F-9542-AF11-69965902AE5B}"/>
              </c:ext>
            </c:extLst>
          </c:dPt>
          <c:dPt>
            <c:idx val="1"/>
            <c:bubble3D val="0"/>
            <c:spPr>
              <a:solidFill>
                <a:schemeClr val="tx1"/>
              </a:solidFill>
              <a:ln w="25400">
                <a:solidFill>
                  <a:schemeClr val="lt1"/>
                </a:solidFill>
              </a:ln>
              <a:effectLst/>
              <a:sp3d contourW="25400">
                <a:contourClr>
                  <a:schemeClr val="lt1"/>
                </a:contourClr>
              </a:sp3d>
            </c:spPr>
            <c:extLst>
              <c:ext xmlns:c16="http://schemas.microsoft.com/office/drawing/2014/chart" uri="{C3380CC4-5D6E-409C-BE32-E72D297353CC}">
                <c16:uniqueId val="{00000003-BF2F-9542-AF11-69965902AE5B}"/>
              </c:ext>
            </c:extLst>
          </c:dPt>
          <c:dPt>
            <c:idx val="2"/>
            <c:bubble3D val="0"/>
            <c:spPr>
              <a:solidFill>
                <a:srgbClr val="FFD700"/>
              </a:solidFill>
              <a:ln w="25400">
                <a:solidFill>
                  <a:schemeClr val="lt1"/>
                </a:solidFill>
              </a:ln>
              <a:effectLst/>
              <a:sp3d contourW="25400">
                <a:contourClr>
                  <a:schemeClr val="lt1"/>
                </a:contourClr>
              </a:sp3d>
            </c:spPr>
            <c:extLst>
              <c:ext xmlns:c16="http://schemas.microsoft.com/office/drawing/2014/chart" uri="{C3380CC4-5D6E-409C-BE32-E72D297353CC}">
                <c16:uniqueId val="{00000005-BF2F-9542-AF11-69965902AE5B}"/>
              </c:ext>
            </c:extLst>
          </c:dPt>
          <c:dPt>
            <c:idx val="3"/>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7-BF2F-9542-AF11-69965902AE5B}"/>
              </c:ext>
            </c:extLst>
          </c:dPt>
          <c:dLbls>
            <c:dLbl>
              <c:idx val="0"/>
              <c:layout>
                <c:manualLayout>
                  <c:x val="0.31348682656801224"/>
                  <c:y val="-0.1509126158177595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F2F-9542-AF11-69965902AE5B}"/>
                </c:ext>
              </c:extLst>
            </c:dLbl>
            <c:dLbl>
              <c:idx val="1"/>
              <c:layout>
                <c:manualLayout>
                  <c:x val="-0.16371748223404353"/>
                  <c:y val="0.14974946455938828"/>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F2F-9542-AF11-69965902AE5B}"/>
                </c:ext>
              </c:extLst>
            </c:dLbl>
            <c:dLbl>
              <c:idx val="2"/>
              <c:layout>
                <c:manualLayout>
                  <c:x val="-9.3404140134974112E-2"/>
                  <c:y val="2.777465256387213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BF2F-9542-AF11-69965902AE5B}"/>
                </c:ext>
              </c:extLst>
            </c:dLbl>
            <c:dLbl>
              <c:idx val="3"/>
              <c:layout>
                <c:manualLayout>
                  <c:x val="0.20139992063200501"/>
                  <c:y val="5.9934361361013884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BF2F-9542-AF11-69965902AE5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Ad-Revenue</c:v>
                </c:pt>
                <c:pt idx="1">
                  <c:v>Reality Labs</c:v>
                </c:pt>
                <c:pt idx="2">
                  <c:v>Freemium Revenue</c:v>
                </c:pt>
                <c:pt idx="3">
                  <c:v>Other</c:v>
                </c:pt>
              </c:strCache>
            </c:strRef>
          </c:cat>
          <c:val>
            <c:numRef>
              <c:f>Sheet1!$B$2:$B$5</c:f>
              <c:numCache>
                <c:formatCode>0%</c:formatCode>
                <c:ptCount val="4"/>
                <c:pt idx="0">
                  <c:v>0.94</c:v>
                </c:pt>
                <c:pt idx="1">
                  <c:v>2.5999999999999999E-2</c:v>
                </c:pt>
                <c:pt idx="2">
                  <c:v>2.5999999999999999E-2</c:v>
                </c:pt>
                <c:pt idx="3">
                  <c:v>8.0000000000000002E-3</c:v>
                </c:pt>
              </c:numCache>
            </c:numRef>
          </c:val>
          <c:extLst>
            <c:ext xmlns:c16="http://schemas.microsoft.com/office/drawing/2014/chart" uri="{C3380CC4-5D6E-409C-BE32-E72D297353CC}">
              <c16:uniqueId val="{00000008-BF2F-9542-AF11-69965902AE5B}"/>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15954152130894"/>
          <c:y val="0.16874854595971731"/>
          <c:w val="0.83286113373759307"/>
          <c:h val="0.65958246619178051"/>
        </c:manualLayout>
      </c:layout>
      <c:barChart>
        <c:barDir val="col"/>
        <c:grouping val="stacked"/>
        <c:varyColors val="0"/>
        <c:ser>
          <c:idx val="0"/>
          <c:order val="0"/>
          <c:tx>
            <c:strRef>
              <c:f>Sheet1!$B$1</c:f>
              <c:strCache>
                <c:ptCount val="1"/>
                <c:pt idx="0">
                  <c:v>Capex</c:v>
                </c:pt>
              </c:strCache>
            </c:strRef>
          </c:tx>
          <c:spPr>
            <a:solidFill>
              <a:srgbClr val="1E3448"/>
            </a:solidFill>
            <a:ln>
              <a:noFill/>
            </a:ln>
            <a:effectLst/>
          </c:spPr>
          <c:invertIfNegative val="0"/>
          <c:cat>
            <c:strRef>
              <c:f>Sheet1!$A$2:$A$9</c:f>
              <c:strCache>
                <c:ptCount val="8"/>
                <c:pt idx="0">
                  <c:v>2021</c:v>
                </c:pt>
                <c:pt idx="1">
                  <c:v>2022</c:v>
                </c:pt>
                <c:pt idx="2">
                  <c:v>2023</c:v>
                </c:pt>
                <c:pt idx="3">
                  <c:v>2024E</c:v>
                </c:pt>
                <c:pt idx="4">
                  <c:v>2025E</c:v>
                </c:pt>
                <c:pt idx="5">
                  <c:v>2026E</c:v>
                </c:pt>
                <c:pt idx="6">
                  <c:v>2027E</c:v>
                </c:pt>
                <c:pt idx="7">
                  <c:v>2028E</c:v>
                </c:pt>
              </c:strCache>
            </c:strRef>
          </c:cat>
          <c:val>
            <c:numRef>
              <c:f>Sheet1!$B$2:$B$9</c:f>
              <c:numCache>
                <c:formatCode>General</c:formatCode>
                <c:ptCount val="8"/>
                <c:pt idx="0">
                  <c:v>12</c:v>
                </c:pt>
                <c:pt idx="1">
                  <c:v>86</c:v>
                </c:pt>
                <c:pt idx="2">
                  <c:v>25</c:v>
                </c:pt>
                <c:pt idx="3">
                  <c:v>65</c:v>
                </c:pt>
                <c:pt idx="4">
                  <c:v>65</c:v>
                </c:pt>
                <c:pt idx="5">
                  <c:v>84</c:v>
                </c:pt>
                <c:pt idx="6">
                  <c:v>104</c:v>
                </c:pt>
                <c:pt idx="7">
                  <c:v>141</c:v>
                </c:pt>
              </c:numCache>
            </c:numRef>
          </c:val>
          <c:extLst>
            <c:ext xmlns:c16="http://schemas.microsoft.com/office/drawing/2014/chart" uri="{C3380CC4-5D6E-409C-BE32-E72D297353CC}">
              <c16:uniqueId val="{00000000-01BE-4848-A438-DE3218C1497E}"/>
            </c:ext>
          </c:extLst>
        </c:ser>
        <c:ser>
          <c:idx val="1"/>
          <c:order val="1"/>
          <c:tx>
            <c:strRef>
              <c:f>Sheet1!$C$1</c:f>
              <c:strCache>
                <c:ptCount val="1"/>
                <c:pt idx="0">
                  <c:v>Long Term Debt Repayment</c:v>
                </c:pt>
              </c:strCache>
            </c:strRef>
          </c:tx>
          <c:spPr>
            <a:solidFill>
              <a:srgbClr val="7F7F7F"/>
            </a:solidFill>
            <a:ln>
              <a:noFill/>
            </a:ln>
            <a:effectLst/>
          </c:spPr>
          <c:invertIfNegative val="0"/>
          <c:cat>
            <c:strRef>
              <c:f>Sheet1!$A$2:$A$9</c:f>
              <c:strCache>
                <c:ptCount val="8"/>
                <c:pt idx="0">
                  <c:v>2021</c:v>
                </c:pt>
                <c:pt idx="1">
                  <c:v>2022</c:v>
                </c:pt>
                <c:pt idx="2">
                  <c:v>2023</c:v>
                </c:pt>
                <c:pt idx="3">
                  <c:v>2024E</c:v>
                </c:pt>
                <c:pt idx="4">
                  <c:v>2025E</c:v>
                </c:pt>
                <c:pt idx="5">
                  <c:v>2026E</c:v>
                </c:pt>
                <c:pt idx="6">
                  <c:v>2027E</c:v>
                </c:pt>
                <c:pt idx="7">
                  <c:v>2028E</c:v>
                </c:pt>
              </c:strCache>
            </c:strRef>
          </c:cat>
          <c:val>
            <c:numRef>
              <c:f>Sheet1!$C$2:$C$9</c:f>
              <c:numCache>
                <c:formatCode>General</c:formatCode>
                <c:ptCount val="8"/>
                <c:pt idx="0">
                  <c:v>620</c:v>
                </c:pt>
                <c:pt idx="1">
                  <c:v>619</c:v>
                </c:pt>
                <c:pt idx="2">
                  <c:v>615</c:v>
                </c:pt>
                <c:pt idx="3">
                  <c:v>1163</c:v>
                </c:pt>
                <c:pt idx="4">
                  <c:v>1235</c:v>
                </c:pt>
                <c:pt idx="5">
                  <c:v>1268</c:v>
                </c:pt>
                <c:pt idx="6">
                  <c:v>1307</c:v>
                </c:pt>
                <c:pt idx="7">
                  <c:v>1355</c:v>
                </c:pt>
              </c:numCache>
            </c:numRef>
          </c:val>
          <c:extLst>
            <c:ext xmlns:c16="http://schemas.microsoft.com/office/drawing/2014/chart" uri="{C3380CC4-5D6E-409C-BE32-E72D297353CC}">
              <c16:uniqueId val="{00000001-01BE-4848-A438-DE3218C1497E}"/>
            </c:ext>
          </c:extLst>
        </c:ser>
        <c:ser>
          <c:idx val="2"/>
          <c:order val="2"/>
          <c:tx>
            <c:strRef>
              <c:f>Sheet1!$D$1</c:f>
              <c:strCache>
                <c:ptCount val="1"/>
              </c:strCache>
            </c:strRef>
          </c:tx>
          <c:spPr>
            <a:solidFill>
              <a:schemeClr val="accent3"/>
            </a:solidFill>
            <a:ln>
              <a:noFill/>
            </a:ln>
            <a:effectLst/>
          </c:spPr>
          <c:invertIfNegative val="0"/>
          <c:cat>
            <c:strRef>
              <c:f>Sheet1!$A$2:$A$9</c:f>
              <c:strCache>
                <c:ptCount val="8"/>
                <c:pt idx="0">
                  <c:v>2021</c:v>
                </c:pt>
                <c:pt idx="1">
                  <c:v>2022</c:v>
                </c:pt>
                <c:pt idx="2">
                  <c:v>2023</c:v>
                </c:pt>
                <c:pt idx="3">
                  <c:v>2024E</c:v>
                </c:pt>
                <c:pt idx="4">
                  <c:v>2025E</c:v>
                </c:pt>
                <c:pt idx="5">
                  <c:v>2026E</c:v>
                </c:pt>
                <c:pt idx="6">
                  <c:v>2027E</c:v>
                </c:pt>
                <c:pt idx="7">
                  <c:v>2028E</c:v>
                </c:pt>
              </c:strCache>
            </c:strRef>
          </c:cat>
          <c:val>
            <c:numRef>
              <c:f>Sheet1!$D$2:$D$9</c:f>
              <c:numCache>
                <c:formatCode>General</c:formatCode>
                <c:ptCount val="8"/>
              </c:numCache>
            </c:numRef>
          </c:val>
          <c:extLst>
            <c:ext xmlns:c16="http://schemas.microsoft.com/office/drawing/2014/chart" uri="{C3380CC4-5D6E-409C-BE32-E72D297353CC}">
              <c16:uniqueId val="{00000002-01BE-4848-A438-DE3218C1497E}"/>
            </c:ext>
          </c:extLst>
        </c:ser>
        <c:dLbls>
          <c:showLegendKey val="0"/>
          <c:showVal val="0"/>
          <c:showCatName val="0"/>
          <c:showSerName val="0"/>
          <c:showPercent val="0"/>
          <c:showBubbleSize val="0"/>
        </c:dLbls>
        <c:gapWidth val="150"/>
        <c:overlap val="100"/>
        <c:axId val="1671075727"/>
        <c:axId val="1671062287"/>
      </c:barChart>
      <c:catAx>
        <c:axId val="1671075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71062287"/>
        <c:crosses val="autoZero"/>
        <c:auto val="1"/>
        <c:lblAlgn val="ctr"/>
        <c:lblOffset val="100"/>
        <c:noMultiLvlLbl val="0"/>
      </c:catAx>
      <c:valAx>
        <c:axId val="167106228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671075727"/>
        <c:crosses val="autoZero"/>
        <c:crossBetween val="between"/>
      </c:valAx>
      <c:spPr>
        <a:noFill/>
        <a:ln>
          <a:noFill/>
        </a:ln>
        <a:effectLst/>
      </c:spPr>
    </c:plotArea>
    <c:legend>
      <c:legendPos val="b"/>
      <c:legendEntry>
        <c:idx val="2"/>
        <c:delete val="1"/>
      </c:legendEntry>
      <c:layout>
        <c:manualLayout>
          <c:xMode val="edge"/>
          <c:yMode val="edge"/>
          <c:x val="0.13156511020506675"/>
          <c:y val="2.4551416704659171E-2"/>
          <c:w val="0.77115274383805477"/>
          <c:h val="0.1156590023676051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DC99B-D3CD-EF45-93DB-42252FA49232}" type="doc">
      <dgm:prSet loTypeId="urn:microsoft.com/office/officeart/2009/layout/CirclePictureHierarchy" loCatId="" qsTypeId="urn:microsoft.com/office/officeart/2005/8/quickstyle/simple1" qsCatId="simple" csTypeId="urn:microsoft.com/office/officeart/2005/8/colors/accent1_2" csCatId="accent1" phldr="1"/>
      <dgm:spPr/>
      <dgm:t>
        <a:bodyPr/>
        <a:lstStyle/>
        <a:p>
          <a:endParaRPr lang="en-GB"/>
        </a:p>
      </dgm:t>
    </dgm:pt>
    <dgm:pt modelId="{715BAD40-8F85-1446-B689-ACBB6010865C}">
      <dgm:prSet phldrT="[Text]"/>
      <dgm:spPr/>
      <dgm:t>
        <a:bodyPr/>
        <a:lstStyle/>
        <a:p>
          <a:r>
            <a:rPr lang="en-GB"/>
            <a:t>Meta’s Revenue</a:t>
          </a:r>
        </a:p>
      </dgm:t>
    </dgm:pt>
    <dgm:pt modelId="{642BBBB3-E4D0-2E4F-AE88-F03BABCCEC2D}" type="parTrans" cxnId="{F0D4EAED-358E-7D4F-9FB6-947ADBAB2999}">
      <dgm:prSet/>
      <dgm:spPr/>
      <dgm:t>
        <a:bodyPr/>
        <a:lstStyle/>
        <a:p>
          <a:endParaRPr lang="en-GB"/>
        </a:p>
      </dgm:t>
    </dgm:pt>
    <dgm:pt modelId="{2E771540-A67C-0343-A0DA-7E4C984969EB}" type="sibTrans" cxnId="{F0D4EAED-358E-7D4F-9FB6-947ADBAB2999}">
      <dgm:prSet/>
      <dgm:spPr/>
      <dgm:t>
        <a:bodyPr/>
        <a:lstStyle/>
        <a:p>
          <a:endParaRPr lang="en-GB"/>
        </a:p>
      </dgm:t>
    </dgm:pt>
    <dgm:pt modelId="{2BCABA2B-9F44-134F-AC40-BDD535338B10}">
      <dgm:prSet phldrT="[Text]"/>
      <dgm:spPr/>
      <dgm:t>
        <a:bodyPr/>
        <a:lstStyle/>
        <a:p>
          <a:r>
            <a:rPr lang="en-GB"/>
            <a:t>Family of Apps</a:t>
          </a:r>
        </a:p>
      </dgm:t>
    </dgm:pt>
    <dgm:pt modelId="{D162206D-492B-2246-B137-3C8D1D5CE975}" type="parTrans" cxnId="{7BEE7637-9BF4-924E-AB85-ED9F3816BF3D}">
      <dgm:prSet/>
      <dgm:spPr/>
      <dgm:t>
        <a:bodyPr/>
        <a:lstStyle/>
        <a:p>
          <a:endParaRPr lang="en-GB"/>
        </a:p>
      </dgm:t>
    </dgm:pt>
    <dgm:pt modelId="{F69CB6A5-C875-2240-A74E-4B950B1879A6}" type="sibTrans" cxnId="{7BEE7637-9BF4-924E-AB85-ED9F3816BF3D}">
      <dgm:prSet/>
      <dgm:spPr/>
      <dgm:t>
        <a:bodyPr/>
        <a:lstStyle/>
        <a:p>
          <a:endParaRPr lang="en-GB"/>
        </a:p>
      </dgm:t>
    </dgm:pt>
    <dgm:pt modelId="{C0F5406B-1B2C-E44F-9AEC-7D3DCA0A1C74}">
      <dgm:prSet phldrT="[Text]"/>
      <dgm:spPr/>
      <dgm:t>
        <a:bodyPr/>
        <a:lstStyle/>
        <a:p>
          <a:r>
            <a:rPr lang="en-GB"/>
            <a:t>Ad-Revenue</a:t>
          </a:r>
        </a:p>
      </dgm:t>
    </dgm:pt>
    <dgm:pt modelId="{1C64C17C-D88A-AE4B-8D91-F622105E78E7}" type="parTrans" cxnId="{659885CF-F257-CC49-B393-1209606A484C}">
      <dgm:prSet/>
      <dgm:spPr/>
      <dgm:t>
        <a:bodyPr/>
        <a:lstStyle/>
        <a:p>
          <a:endParaRPr lang="en-GB"/>
        </a:p>
      </dgm:t>
    </dgm:pt>
    <dgm:pt modelId="{0A5EC615-C019-8B46-9E08-BB4DE263C36F}" type="sibTrans" cxnId="{659885CF-F257-CC49-B393-1209606A484C}">
      <dgm:prSet/>
      <dgm:spPr/>
      <dgm:t>
        <a:bodyPr/>
        <a:lstStyle/>
        <a:p>
          <a:endParaRPr lang="en-GB"/>
        </a:p>
      </dgm:t>
    </dgm:pt>
    <dgm:pt modelId="{510F4290-7103-7A40-B340-0B9DE632CC03}">
      <dgm:prSet phldrT="[Text]"/>
      <dgm:spPr/>
      <dgm:t>
        <a:bodyPr/>
        <a:lstStyle/>
        <a:p>
          <a:r>
            <a:rPr lang="en-GB"/>
            <a:t>Other revenues</a:t>
          </a:r>
        </a:p>
      </dgm:t>
    </dgm:pt>
    <dgm:pt modelId="{822D2C31-63B3-6D4F-BE25-BEDA4EEACCD1}" type="parTrans" cxnId="{78D7BB00-9EB4-A74C-9A1D-9110C1331E8D}">
      <dgm:prSet/>
      <dgm:spPr/>
      <dgm:t>
        <a:bodyPr/>
        <a:lstStyle/>
        <a:p>
          <a:endParaRPr lang="en-GB"/>
        </a:p>
      </dgm:t>
    </dgm:pt>
    <dgm:pt modelId="{C4EC52A3-F2DA-7448-852C-631C9E1030F9}" type="sibTrans" cxnId="{78D7BB00-9EB4-A74C-9A1D-9110C1331E8D}">
      <dgm:prSet/>
      <dgm:spPr/>
      <dgm:t>
        <a:bodyPr/>
        <a:lstStyle/>
        <a:p>
          <a:endParaRPr lang="en-GB"/>
        </a:p>
      </dgm:t>
    </dgm:pt>
    <dgm:pt modelId="{89E19FDA-564F-0D48-AB5D-42BE4703AF76}">
      <dgm:prSet phldrT="[Text]"/>
      <dgm:spPr/>
      <dgm:t>
        <a:bodyPr/>
        <a:lstStyle/>
        <a:p>
          <a:r>
            <a:rPr lang="en-GB"/>
            <a:t>Reality Lab</a:t>
          </a:r>
        </a:p>
      </dgm:t>
    </dgm:pt>
    <dgm:pt modelId="{A4983E0E-56AA-8A4A-9348-7DE95F9F6499}" type="parTrans" cxnId="{72124BAB-A38C-A146-8407-5806C6443108}">
      <dgm:prSet/>
      <dgm:spPr/>
      <dgm:t>
        <a:bodyPr/>
        <a:lstStyle/>
        <a:p>
          <a:endParaRPr lang="en-GB"/>
        </a:p>
      </dgm:t>
    </dgm:pt>
    <dgm:pt modelId="{F2202EEA-2E45-E24A-BCF3-E9ED006CC4A8}" type="sibTrans" cxnId="{72124BAB-A38C-A146-8407-5806C6443108}">
      <dgm:prSet/>
      <dgm:spPr/>
      <dgm:t>
        <a:bodyPr/>
        <a:lstStyle/>
        <a:p>
          <a:endParaRPr lang="en-GB"/>
        </a:p>
      </dgm:t>
    </dgm:pt>
    <dgm:pt modelId="{6EC00442-6EE8-C845-99F5-308CEA81A6E9}">
      <dgm:prSet phldrT="[Text]"/>
      <dgm:spPr/>
      <dgm:t>
        <a:bodyPr/>
        <a:lstStyle/>
        <a:p>
          <a:r>
            <a:rPr lang="en-GB"/>
            <a:t>AR/VR related </a:t>
          </a:r>
          <a:r>
            <a:rPr lang="en-GB" err="1"/>
            <a:t>Hardwares</a:t>
          </a:r>
          <a:r>
            <a:rPr lang="en-GB"/>
            <a:t>/</a:t>
          </a:r>
          <a:r>
            <a:rPr lang="en-GB" err="1"/>
            <a:t>softwares</a:t>
          </a:r>
          <a:endParaRPr lang="en-GB"/>
        </a:p>
      </dgm:t>
    </dgm:pt>
    <dgm:pt modelId="{A0D2F3C2-80E2-884C-8DAE-B2FA66347FC7}" type="parTrans" cxnId="{1147E1F9-E54A-4540-87E9-817EE078F43B}">
      <dgm:prSet/>
      <dgm:spPr/>
      <dgm:t>
        <a:bodyPr/>
        <a:lstStyle/>
        <a:p>
          <a:endParaRPr lang="en-GB"/>
        </a:p>
      </dgm:t>
    </dgm:pt>
    <dgm:pt modelId="{44E63B04-AC3F-684D-8A19-237F1FE13F3A}" type="sibTrans" cxnId="{1147E1F9-E54A-4540-87E9-817EE078F43B}">
      <dgm:prSet/>
      <dgm:spPr/>
      <dgm:t>
        <a:bodyPr/>
        <a:lstStyle/>
        <a:p>
          <a:endParaRPr lang="en-GB"/>
        </a:p>
      </dgm:t>
    </dgm:pt>
    <dgm:pt modelId="{25C47A14-78B7-B246-A16E-71118A78E313}" type="pres">
      <dgm:prSet presAssocID="{D8ADC99B-D3CD-EF45-93DB-42252FA49232}" presName="hierChild1" presStyleCnt="0">
        <dgm:presLayoutVars>
          <dgm:chPref val="1"/>
          <dgm:dir/>
          <dgm:animOne val="branch"/>
          <dgm:animLvl val="lvl"/>
          <dgm:resizeHandles/>
        </dgm:presLayoutVars>
      </dgm:prSet>
      <dgm:spPr/>
    </dgm:pt>
    <dgm:pt modelId="{BA20E48D-437A-AA48-A28D-1ED06DAEA135}" type="pres">
      <dgm:prSet presAssocID="{715BAD40-8F85-1446-B689-ACBB6010865C}" presName="hierRoot1" presStyleCnt="0"/>
      <dgm:spPr/>
    </dgm:pt>
    <dgm:pt modelId="{0ED2D234-D2D9-E845-B18D-144FAFBA67C0}" type="pres">
      <dgm:prSet presAssocID="{715BAD40-8F85-1446-B689-ACBB6010865C}" presName="composite" presStyleCnt="0"/>
      <dgm:spPr/>
    </dgm:pt>
    <dgm:pt modelId="{1F7B1072-5226-D74B-89C5-47C0C32C8C04}" type="pres">
      <dgm:prSet presAssocID="{715BAD40-8F85-1446-B689-ACBB6010865C}"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82BE9AA-2223-C940-AF14-543BBD03FADE}" type="pres">
      <dgm:prSet presAssocID="{715BAD40-8F85-1446-B689-ACBB6010865C}" presName="text" presStyleLbl="revTx" presStyleIdx="0" presStyleCnt="6">
        <dgm:presLayoutVars>
          <dgm:chPref val="3"/>
        </dgm:presLayoutVars>
      </dgm:prSet>
      <dgm:spPr/>
    </dgm:pt>
    <dgm:pt modelId="{56DB413D-264F-A74B-A5AE-1DCC06C8130E}" type="pres">
      <dgm:prSet presAssocID="{715BAD40-8F85-1446-B689-ACBB6010865C}" presName="hierChild2" presStyleCnt="0"/>
      <dgm:spPr/>
    </dgm:pt>
    <dgm:pt modelId="{531EA665-217F-734F-BB07-1D0A3AD6F688}" type="pres">
      <dgm:prSet presAssocID="{D162206D-492B-2246-B137-3C8D1D5CE975}" presName="Name10" presStyleLbl="parChTrans1D2" presStyleIdx="0" presStyleCnt="2"/>
      <dgm:spPr/>
    </dgm:pt>
    <dgm:pt modelId="{39390289-0145-4A4B-BDBD-0C8AC3F86230}" type="pres">
      <dgm:prSet presAssocID="{2BCABA2B-9F44-134F-AC40-BDD535338B10}" presName="hierRoot2" presStyleCnt="0"/>
      <dgm:spPr/>
    </dgm:pt>
    <dgm:pt modelId="{A1E357B7-5584-434A-8362-1FBA2B57CCDB}" type="pres">
      <dgm:prSet presAssocID="{2BCABA2B-9F44-134F-AC40-BDD535338B10}" presName="composite2" presStyleCnt="0"/>
      <dgm:spPr/>
    </dgm:pt>
    <dgm:pt modelId="{F4D826F1-2CD2-F64D-ADFF-2BFE35C425DC}" type="pres">
      <dgm:prSet presAssocID="{2BCABA2B-9F44-134F-AC40-BDD535338B10}" presName="image2" presStyleLbl="node2" presStyleIdx="0"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dgm:spPr>
    </dgm:pt>
    <dgm:pt modelId="{527A24FE-F20B-6840-81D4-1D5032884956}" type="pres">
      <dgm:prSet presAssocID="{2BCABA2B-9F44-134F-AC40-BDD535338B10}" presName="text2" presStyleLbl="revTx" presStyleIdx="1" presStyleCnt="6">
        <dgm:presLayoutVars>
          <dgm:chPref val="3"/>
        </dgm:presLayoutVars>
      </dgm:prSet>
      <dgm:spPr/>
    </dgm:pt>
    <dgm:pt modelId="{E5BF84A9-9DDA-574A-B0B3-150FE0BC673F}" type="pres">
      <dgm:prSet presAssocID="{2BCABA2B-9F44-134F-AC40-BDD535338B10}" presName="hierChild3" presStyleCnt="0"/>
      <dgm:spPr/>
    </dgm:pt>
    <dgm:pt modelId="{D20CE129-053D-DB4B-90BC-18D973123351}" type="pres">
      <dgm:prSet presAssocID="{1C64C17C-D88A-AE4B-8D91-F622105E78E7}" presName="Name17" presStyleLbl="parChTrans1D3" presStyleIdx="0" presStyleCnt="3"/>
      <dgm:spPr/>
    </dgm:pt>
    <dgm:pt modelId="{2FC9432C-7FA0-3946-93FC-B4399D8D78E7}" type="pres">
      <dgm:prSet presAssocID="{C0F5406B-1B2C-E44F-9AEC-7D3DCA0A1C74}" presName="hierRoot3" presStyleCnt="0"/>
      <dgm:spPr/>
    </dgm:pt>
    <dgm:pt modelId="{8203D848-BA24-C243-A7CF-05FB86F1895A}" type="pres">
      <dgm:prSet presAssocID="{C0F5406B-1B2C-E44F-9AEC-7D3DCA0A1C74}" presName="composite3" presStyleCnt="0"/>
      <dgm:spPr/>
    </dgm:pt>
    <dgm:pt modelId="{53A3F8C5-66BB-6544-A408-A8454143298E}" type="pres">
      <dgm:prSet presAssocID="{C0F5406B-1B2C-E44F-9AEC-7D3DCA0A1C74}" presName="image3" presStyleLbl="node3" presStyleIdx="0"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pt>
    <dgm:pt modelId="{9AD71D8A-6C5D-B448-854D-984F1666BE85}" type="pres">
      <dgm:prSet presAssocID="{C0F5406B-1B2C-E44F-9AEC-7D3DCA0A1C74}" presName="text3" presStyleLbl="revTx" presStyleIdx="2" presStyleCnt="6">
        <dgm:presLayoutVars>
          <dgm:chPref val="3"/>
        </dgm:presLayoutVars>
      </dgm:prSet>
      <dgm:spPr/>
    </dgm:pt>
    <dgm:pt modelId="{A76E9394-2F40-CC44-A9D3-DDF3757D6C90}" type="pres">
      <dgm:prSet presAssocID="{C0F5406B-1B2C-E44F-9AEC-7D3DCA0A1C74}" presName="hierChild4" presStyleCnt="0"/>
      <dgm:spPr/>
    </dgm:pt>
    <dgm:pt modelId="{5830F721-1CC6-2948-8179-F207DB76C4F4}" type="pres">
      <dgm:prSet presAssocID="{822D2C31-63B3-6D4F-BE25-BEDA4EEACCD1}" presName="Name17" presStyleLbl="parChTrans1D3" presStyleIdx="1" presStyleCnt="3"/>
      <dgm:spPr/>
    </dgm:pt>
    <dgm:pt modelId="{AA126FFD-FA9F-8F48-B978-32F07B2674BA}" type="pres">
      <dgm:prSet presAssocID="{510F4290-7103-7A40-B340-0B9DE632CC03}" presName="hierRoot3" presStyleCnt="0"/>
      <dgm:spPr/>
    </dgm:pt>
    <dgm:pt modelId="{F91A2433-D0F8-7142-802B-0EDF4CC229B2}" type="pres">
      <dgm:prSet presAssocID="{510F4290-7103-7A40-B340-0B9DE632CC03}" presName="composite3" presStyleCnt="0"/>
      <dgm:spPr/>
    </dgm:pt>
    <dgm:pt modelId="{241B7D6D-A700-5047-96C6-3B1EA4CEB393}" type="pres">
      <dgm:prSet presAssocID="{510F4290-7103-7A40-B340-0B9DE632CC03}" presName="image3" presStyleLbl="node3" presStyleIdx="1"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l="-1000" r="-1000"/>
          </a:stretch>
        </a:blipFill>
      </dgm:spPr>
    </dgm:pt>
    <dgm:pt modelId="{AB02DF95-4202-A843-BCFA-4ADBC0C0131B}" type="pres">
      <dgm:prSet presAssocID="{510F4290-7103-7A40-B340-0B9DE632CC03}" presName="text3" presStyleLbl="revTx" presStyleIdx="3" presStyleCnt="6">
        <dgm:presLayoutVars>
          <dgm:chPref val="3"/>
        </dgm:presLayoutVars>
      </dgm:prSet>
      <dgm:spPr/>
    </dgm:pt>
    <dgm:pt modelId="{CE7C14BE-73AE-A343-83BA-237135F10DAB}" type="pres">
      <dgm:prSet presAssocID="{510F4290-7103-7A40-B340-0B9DE632CC03}" presName="hierChild4" presStyleCnt="0"/>
      <dgm:spPr/>
    </dgm:pt>
    <dgm:pt modelId="{2B97FA59-DBE4-0748-8107-9923A64F1EFD}" type="pres">
      <dgm:prSet presAssocID="{A4983E0E-56AA-8A4A-9348-7DE95F9F6499}" presName="Name10" presStyleLbl="parChTrans1D2" presStyleIdx="1" presStyleCnt="2"/>
      <dgm:spPr/>
    </dgm:pt>
    <dgm:pt modelId="{44B1B725-39D1-CC4C-BA77-EE4177AB57B1}" type="pres">
      <dgm:prSet presAssocID="{89E19FDA-564F-0D48-AB5D-42BE4703AF76}" presName="hierRoot2" presStyleCnt="0"/>
      <dgm:spPr/>
    </dgm:pt>
    <dgm:pt modelId="{843A371A-7851-2443-BD60-5009179748C8}" type="pres">
      <dgm:prSet presAssocID="{89E19FDA-564F-0D48-AB5D-42BE4703AF76}" presName="composite2" presStyleCnt="0"/>
      <dgm:spPr/>
    </dgm:pt>
    <dgm:pt modelId="{A7763081-C4CE-064F-9144-8AD89ED7A43F}" type="pres">
      <dgm:prSet presAssocID="{89E19FDA-564F-0D48-AB5D-42BE4703AF76}" presName="image2" presStyleLbl="node2" presStyleIdx="1" presStyleCnt="2"/>
      <dgm:spPr>
        <a:blipFill>
          <a:blip xmlns:r="http://schemas.openxmlformats.org/officeDocument/2006/relationships" r:embed="rId5">
            <a:extLst>
              <a:ext uri="{28A0092B-C50C-407E-A947-70E740481C1C}">
                <a14:useLocalDpi xmlns:a14="http://schemas.microsoft.com/office/drawing/2010/main" val="0"/>
              </a:ext>
            </a:extLst>
          </a:blip>
          <a:srcRect/>
          <a:stretch>
            <a:fillRect l="-4000" r="-4000"/>
          </a:stretch>
        </a:blipFill>
      </dgm:spPr>
    </dgm:pt>
    <dgm:pt modelId="{A1379379-4D96-994C-BB97-D70871757F05}" type="pres">
      <dgm:prSet presAssocID="{89E19FDA-564F-0D48-AB5D-42BE4703AF76}" presName="text2" presStyleLbl="revTx" presStyleIdx="4" presStyleCnt="6">
        <dgm:presLayoutVars>
          <dgm:chPref val="3"/>
        </dgm:presLayoutVars>
      </dgm:prSet>
      <dgm:spPr/>
    </dgm:pt>
    <dgm:pt modelId="{99F4B5F8-98BB-CF48-94AA-DA9BA67BBEFA}" type="pres">
      <dgm:prSet presAssocID="{89E19FDA-564F-0D48-AB5D-42BE4703AF76}" presName="hierChild3" presStyleCnt="0"/>
      <dgm:spPr/>
    </dgm:pt>
    <dgm:pt modelId="{407F3F7A-7EFC-654D-822A-493CF5AC7A31}" type="pres">
      <dgm:prSet presAssocID="{A0D2F3C2-80E2-884C-8DAE-B2FA66347FC7}" presName="Name17" presStyleLbl="parChTrans1D3" presStyleIdx="2" presStyleCnt="3"/>
      <dgm:spPr/>
    </dgm:pt>
    <dgm:pt modelId="{9F37B2B8-9E12-D045-B959-7C53C4D208B4}" type="pres">
      <dgm:prSet presAssocID="{6EC00442-6EE8-C845-99F5-308CEA81A6E9}" presName="hierRoot3" presStyleCnt="0"/>
      <dgm:spPr/>
    </dgm:pt>
    <dgm:pt modelId="{786C8A8B-F919-434E-8C2F-DD69B10D2747}" type="pres">
      <dgm:prSet presAssocID="{6EC00442-6EE8-C845-99F5-308CEA81A6E9}" presName="composite3" presStyleCnt="0"/>
      <dgm:spPr/>
    </dgm:pt>
    <dgm:pt modelId="{79A01D25-16E9-814F-ABF7-275312B8A479}" type="pres">
      <dgm:prSet presAssocID="{6EC00442-6EE8-C845-99F5-308CEA81A6E9}" presName="image3" presStyleLbl="node3" presStyleIdx="2" presStyleCnt="3"/>
      <dgm:spPr>
        <a:blipFill>
          <a:blip xmlns:r="http://schemas.openxmlformats.org/officeDocument/2006/relationships" r:embed="rId6">
            <a:extLst>
              <a:ext uri="{28A0092B-C50C-407E-A947-70E740481C1C}">
                <a14:useLocalDpi xmlns:a14="http://schemas.microsoft.com/office/drawing/2010/main" val="0"/>
              </a:ext>
            </a:extLst>
          </a:blip>
          <a:srcRect/>
          <a:stretch>
            <a:fillRect l="-13000" r="-13000"/>
          </a:stretch>
        </a:blipFill>
      </dgm:spPr>
    </dgm:pt>
    <dgm:pt modelId="{EAFE376B-AA7D-7847-B209-8775132B2D91}" type="pres">
      <dgm:prSet presAssocID="{6EC00442-6EE8-C845-99F5-308CEA81A6E9}" presName="text3" presStyleLbl="revTx" presStyleIdx="5" presStyleCnt="6">
        <dgm:presLayoutVars>
          <dgm:chPref val="3"/>
        </dgm:presLayoutVars>
      </dgm:prSet>
      <dgm:spPr/>
    </dgm:pt>
    <dgm:pt modelId="{4B921246-24AF-994A-B512-A483A0339444}" type="pres">
      <dgm:prSet presAssocID="{6EC00442-6EE8-C845-99F5-308CEA81A6E9}" presName="hierChild4" presStyleCnt="0"/>
      <dgm:spPr/>
    </dgm:pt>
  </dgm:ptLst>
  <dgm:cxnLst>
    <dgm:cxn modelId="{78D7BB00-9EB4-A74C-9A1D-9110C1331E8D}" srcId="{2BCABA2B-9F44-134F-AC40-BDD535338B10}" destId="{510F4290-7103-7A40-B340-0B9DE632CC03}" srcOrd="1" destOrd="0" parTransId="{822D2C31-63B3-6D4F-BE25-BEDA4EEACCD1}" sibTransId="{C4EC52A3-F2DA-7448-852C-631C9E1030F9}"/>
    <dgm:cxn modelId="{CDD19D05-BF67-AB4E-9746-839D4EB28F25}" type="presOf" srcId="{1C64C17C-D88A-AE4B-8D91-F622105E78E7}" destId="{D20CE129-053D-DB4B-90BC-18D973123351}" srcOrd="0" destOrd="0" presId="urn:microsoft.com/office/officeart/2009/layout/CirclePictureHierarchy"/>
    <dgm:cxn modelId="{C4FC170F-ECB4-CD4F-A8ED-00D03E953518}" type="presOf" srcId="{A0D2F3C2-80E2-884C-8DAE-B2FA66347FC7}" destId="{407F3F7A-7EFC-654D-822A-493CF5AC7A31}" srcOrd="0" destOrd="0" presId="urn:microsoft.com/office/officeart/2009/layout/CirclePictureHierarchy"/>
    <dgm:cxn modelId="{7BEE7637-9BF4-924E-AB85-ED9F3816BF3D}" srcId="{715BAD40-8F85-1446-B689-ACBB6010865C}" destId="{2BCABA2B-9F44-134F-AC40-BDD535338B10}" srcOrd="0" destOrd="0" parTransId="{D162206D-492B-2246-B137-3C8D1D5CE975}" sibTransId="{F69CB6A5-C875-2240-A74E-4B950B1879A6}"/>
    <dgm:cxn modelId="{F7BE3551-BA13-BB49-8126-955A88C25AE9}" type="presOf" srcId="{A4983E0E-56AA-8A4A-9348-7DE95F9F6499}" destId="{2B97FA59-DBE4-0748-8107-9923A64F1EFD}" srcOrd="0" destOrd="0" presId="urn:microsoft.com/office/officeart/2009/layout/CirclePictureHierarchy"/>
    <dgm:cxn modelId="{2BE2C552-1E46-E24F-9245-E55E037C43EC}" type="presOf" srcId="{D162206D-492B-2246-B137-3C8D1D5CE975}" destId="{531EA665-217F-734F-BB07-1D0A3AD6F688}" srcOrd="0" destOrd="0" presId="urn:microsoft.com/office/officeart/2009/layout/CirclePictureHierarchy"/>
    <dgm:cxn modelId="{D3435B73-BCC8-3346-9A15-BA4FDB85683C}" type="presOf" srcId="{89E19FDA-564F-0D48-AB5D-42BE4703AF76}" destId="{A1379379-4D96-994C-BB97-D70871757F05}" srcOrd="0" destOrd="0" presId="urn:microsoft.com/office/officeart/2009/layout/CirclePictureHierarchy"/>
    <dgm:cxn modelId="{98284F79-B4D4-8F45-ACDB-0D829E2E60F2}" type="presOf" srcId="{C0F5406B-1B2C-E44F-9AEC-7D3DCA0A1C74}" destId="{9AD71D8A-6C5D-B448-854D-984F1666BE85}" srcOrd="0" destOrd="0" presId="urn:microsoft.com/office/officeart/2009/layout/CirclePictureHierarchy"/>
    <dgm:cxn modelId="{BC98938E-92B6-064A-9DAC-DA1F010929F4}" type="presOf" srcId="{6EC00442-6EE8-C845-99F5-308CEA81A6E9}" destId="{EAFE376B-AA7D-7847-B209-8775132B2D91}" srcOrd="0" destOrd="0" presId="urn:microsoft.com/office/officeart/2009/layout/CirclePictureHierarchy"/>
    <dgm:cxn modelId="{855860A3-A913-6840-8394-0AB1D9D40276}" type="presOf" srcId="{2BCABA2B-9F44-134F-AC40-BDD535338B10}" destId="{527A24FE-F20B-6840-81D4-1D5032884956}" srcOrd="0" destOrd="0" presId="urn:microsoft.com/office/officeart/2009/layout/CirclePictureHierarchy"/>
    <dgm:cxn modelId="{72124BAB-A38C-A146-8407-5806C6443108}" srcId="{715BAD40-8F85-1446-B689-ACBB6010865C}" destId="{89E19FDA-564F-0D48-AB5D-42BE4703AF76}" srcOrd="1" destOrd="0" parTransId="{A4983E0E-56AA-8A4A-9348-7DE95F9F6499}" sibTransId="{F2202EEA-2E45-E24A-BCF3-E9ED006CC4A8}"/>
    <dgm:cxn modelId="{89FE2DB4-0836-794F-AB6C-C5FE929F4B52}" type="presOf" srcId="{D8ADC99B-D3CD-EF45-93DB-42252FA49232}" destId="{25C47A14-78B7-B246-A16E-71118A78E313}" srcOrd="0" destOrd="0" presId="urn:microsoft.com/office/officeart/2009/layout/CirclePictureHierarchy"/>
    <dgm:cxn modelId="{659885CF-F257-CC49-B393-1209606A484C}" srcId="{2BCABA2B-9F44-134F-AC40-BDD535338B10}" destId="{C0F5406B-1B2C-E44F-9AEC-7D3DCA0A1C74}" srcOrd="0" destOrd="0" parTransId="{1C64C17C-D88A-AE4B-8D91-F622105E78E7}" sibTransId="{0A5EC615-C019-8B46-9E08-BB4DE263C36F}"/>
    <dgm:cxn modelId="{F0D4EAED-358E-7D4F-9FB6-947ADBAB2999}" srcId="{D8ADC99B-D3CD-EF45-93DB-42252FA49232}" destId="{715BAD40-8F85-1446-B689-ACBB6010865C}" srcOrd="0" destOrd="0" parTransId="{642BBBB3-E4D0-2E4F-AE88-F03BABCCEC2D}" sibTransId="{2E771540-A67C-0343-A0DA-7E4C984969EB}"/>
    <dgm:cxn modelId="{9C003FF5-D466-414C-A5C9-06D573A6F1B4}" type="presOf" srcId="{822D2C31-63B3-6D4F-BE25-BEDA4EEACCD1}" destId="{5830F721-1CC6-2948-8179-F207DB76C4F4}" srcOrd="0" destOrd="0" presId="urn:microsoft.com/office/officeart/2009/layout/CirclePictureHierarchy"/>
    <dgm:cxn modelId="{1147E1F9-E54A-4540-87E9-817EE078F43B}" srcId="{89E19FDA-564F-0D48-AB5D-42BE4703AF76}" destId="{6EC00442-6EE8-C845-99F5-308CEA81A6E9}" srcOrd="0" destOrd="0" parTransId="{A0D2F3C2-80E2-884C-8DAE-B2FA66347FC7}" sibTransId="{44E63B04-AC3F-684D-8A19-237F1FE13F3A}"/>
    <dgm:cxn modelId="{40D3EAF9-0991-6947-A046-047BAF7383EA}" type="presOf" srcId="{510F4290-7103-7A40-B340-0B9DE632CC03}" destId="{AB02DF95-4202-A843-BCFA-4ADBC0C0131B}" srcOrd="0" destOrd="0" presId="urn:microsoft.com/office/officeart/2009/layout/CirclePictureHierarchy"/>
    <dgm:cxn modelId="{E02F45FA-8A6B-1F43-84DF-E6E7D8D196A3}" type="presOf" srcId="{715BAD40-8F85-1446-B689-ACBB6010865C}" destId="{D82BE9AA-2223-C940-AF14-543BBD03FADE}" srcOrd="0" destOrd="0" presId="urn:microsoft.com/office/officeart/2009/layout/CirclePictureHierarchy"/>
    <dgm:cxn modelId="{2137FA10-7F4D-E84F-8759-EEA0636E863A}" type="presParOf" srcId="{25C47A14-78B7-B246-A16E-71118A78E313}" destId="{BA20E48D-437A-AA48-A28D-1ED06DAEA135}" srcOrd="0" destOrd="0" presId="urn:microsoft.com/office/officeart/2009/layout/CirclePictureHierarchy"/>
    <dgm:cxn modelId="{9FB3B33B-2423-0C47-A8F5-97523D83E8FD}" type="presParOf" srcId="{BA20E48D-437A-AA48-A28D-1ED06DAEA135}" destId="{0ED2D234-D2D9-E845-B18D-144FAFBA67C0}" srcOrd="0" destOrd="0" presId="urn:microsoft.com/office/officeart/2009/layout/CirclePictureHierarchy"/>
    <dgm:cxn modelId="{AEA05AC4-E4B3-1A4C-82D0-F8FD50572111}" type="presParOf" srcId="{0ED2D234-D2D9-E845-B18D-144FAFBA67C0}" destId="{1F7B1072-5226-D74B-89C5-47C0C32C8C04}" srcOrd="0" destOrd="0" presId="urn:microsoft.com/office/officeart/2009/layout/CirclePictureHierarchy"/>
    <dgm:cxn modelId="{83F20126-E585-6249-A8BB-F59B1FCEC174}" type="presParOf" srcId="{0ED2D234-D2D9-E845-B18D-144FAFBA67C0}" destId="{D82BE9AA-2223-C940-AF14-543BBD03FADE}" srcOrd="1" destOrd="0" presId="urn:microsoft.com/office/officeart/2009/layout/CirclePictureHierarchy"/>
    <dgm:cxn modelId="{50699C81-A571-354B-994A-2A871F8F06D7}" type="presParOf" srcId="{BA20E48D-437A-AA48-A28D-1ED06DAEA135}" destId="{56DB413D-264F-A74B-A5AE-1DCC06C8130E}" srcOrd="1" destOrd="0" presId="urn:microsoft.com/office/officeart/2009/layout/CirclePictureHierarchy"/>
    <dgm:cxn modelId="{96170F88-CBAE-104D-80E2-96CB2B4423E0}" type="presParOf" srcId="{56DB413D-264F-A74B-A5AE-1DCC06C8130E}" destId="{531EA665-217F-734F-BB07-1D0A3AD6F688}" srcOrd="0" destOrd="0" presId="urn:microsoft.com/office/officeart/2009/layout/CirclePictureHierarchy"/>
    <dgm:cxn modelId="{A6D6EEB9-15D7-3A4E-809E-25B882830C1E}" type="presParOf" srcId="{56DB413D-264F-A74B-A5AE-1DCC06C8130E}" destId="{39390289-0145-4A4B-BDBD-0C8AC3F86230}" srcOrd="1" destOrd="0" presId="urn:microsoft.com/office/officeart/2009/layout/CirclePictureHierarchy"/>
    <dgm:cxn modelId="{A790CD11-2B80-644A-96C8-12CBDB13AB7E}" type="presParOf" srcId="{39390289-0145-4A4B-BDBD-0C8AC3F86230}" destId="{A1E357B7-5584-434A-8362-1FBA2B57CCDB}" srcOrd="0" destOrd="0" presId="urn:microsoft.com/office/officeart/2009/layout/CirclePictureHierarchy"/>
    <dgm:cxn modelId="{12576CFD-8B82-A347-ACC7-D3AD0BFDC83E}" type="presParOf" srcId="{A1E357B7-5584-434A-8362-1FBA2B57CCDB}" destId="{F4D826F1-2CD2-F64D-ADFF-2BFE35C425DC}" srcOrd="0" destOrd="0" presId="urn:microsoft.com/office/officeart/2009/layout/CirclePictureHierarchy"/>
    <dgm:cxn modelId="{8D8B5FD2-75A4-0F48-B464-C42F8F34EFBC}" type="presParOf" srcId="{A1E357B7-5584-434A-8362-1FBA2B57CCDB}" destId="{527A24FE-F20B-6840-81D4-1D5032884956}" srcOrd="1" destOrd="0" presId="urn:microsoft.com/office/officeart/2009/layout/CirclePictureHierarchy"/>
    <dgm:cxn modelId="{5F7A841C-1CD2-3A49-B099-9FFAE6FC059D}" type="presParOf" srcId="{39390289-0145-4A4B-BDBD-0C8AC3F86230}" destId="{E5BF84A9-9DDA-574A-B0B3-150FE0BC673F}" srcOrd="1" destOrd="0" presId="urn:microsoft.com/office/officeart/2009/layout/CirclePictureHierarchy"/>
    <dgm:cxn modelId="{A349E8AB-24FF-D744-9FE7-172627B158A6}" type="presParOf" srcId="{E5BF84A9-9DDA-574A-B0B3-150FE0BC673F}" destId="{D20CE129-053D-DB4B-90BC-18D973123351}" srcOrd="0" destOrd="0" presId="urn:microsoft.com/office/officeart/2009/layout/CirclePictureHierarchy"/>
    <dgm:cxn modelId="{14C89E85-AE00-9249-90C3-CE9A258CCCBF}" type="presParOf" srcId="{E5BF84A9-9DDA-574A-B0B3-150FE0BC673F}" destId="{2FC9432C-7FA0-3946-93FC-B4399D8D78E7}" srcOrd="1" destOrd="0" presId="urn:microsoft.com/office/officeart/2009/layout/CirclePictureHierarchy"/>
    <dgm:cxn modelId="{BD19511C-D780-E946-BB71-CE1E892E9F56}" type="presParOf" srcId="{2FC9432C-7FA0-3946-93FC-B4399D8D78E7}" destId="{8203D848-BA24-C243-A7CF-05FB86F1895A}" srcOrd="0" destOrd="0" presId="urn:microsoft.com/office/officeart/2009/layout/CirclePictureHierarchy"/>
    <dgm:cxn modelId="{57A6CCEE-0A44-F148-A759-D3C53248C560}" type="presParOf" srcId="{8203D848-BA24-C243-A7CF-05FB86F1895A}" destId="{53A3F8C5-66BB-6544-A408-A8454143298E}" srcOrd="0" destOrd="0" presId="urn:microsoft.com/office/officeart/2009/layout/CirclePictureHierarchy"/>
    <dgm:cxn modelId="{AE7502CE-EA21-9447-BDF7-62BC43AE0EB4}" type="presParOf" srcId="{8203D848-BA24-C243-A7CF-05FB86F1895A}" destId="{9AD71D8A-6C5D-B448-854D-984F1666BE85}" srcOrd="1" destOrd="0" presId="urn:microsoft.com/office/officeart/2009/layout/CirclePictureHierarchy"/>
    <dgm:cxn modelId="{7848C951-D3F9-8546-8D00-DC54EDD22FB4}" type="presParOf" srcId="{2FC9432C-7FA0-3946-93FC-B4399D8D78E7}" destId="{A76E9394-2F40-CC44-A9D3-DDF3757D6C90}" srcOrd="1" destOrd="0" presId="urn:microsoft.com/office/officeart/2009/layout/CirclePictureHierarchy"/>
    <dgm:cxn modelId="{843B6ED5-8A5A-B442-8C85-CB35271951F2}" type="presParOf" srcId="{E5BF84A9-9DDA-574A-B0B3-150FE0BC673F}" destId="{5830F721-1CC6-2948-8179-F207DB76C4F4}" srcOrd="2" destOrd="0" presId="urn:microsoft.com/office/officeart/2009/layout/CirclePictureHierarchy"/>
    <dgm:cxn modelId="{2C21FF1E-B4A4-8A4A-B798-72C13DDF24A8}" type="presParOf" srcId="{E5BF84A9-9DDA-574A-B0B3-150FE0BC673F}" destId="{AA126FFD-FA9F-8F48-B978-32F07B2674BA}" srcOrd="3" destOrd="0" presId="urn:microsoft.com/office/officeart/2009/layout/CirclePictureHierarchy"/>
    <dgm:cxn modelId="{A50949AB-6CE3-1E4D-B5A0-ADF5A0077EE7}" type="presParOf" srcId="{AA126FFD-FA9F-8F48-B978-32F07B2674BA}" destId="{F91A2433-D0F8-7142-802B-0EDF4CC229B2}" srcOrd="0" destOrd="0" presId="urn:microsoft.com/office/officeart/2009/layout/CirclePictureHierarchy"/>
    <dgm:cxn modelId="{B46C5E02-28D0-BC40-A3B2-F8D7D08CDECA}" type="presParOf" srcId="{F91A2433-D0F8-7142-802B-0EDF4CC229B2}" destId="{241B7D6D-A700-5047-96C6-3B1EA4CEB393}" srcOrd="0" destOrd="0" presId="urn:microsoft.com/office/officeart/2009/layout/CirclePictureHierarchy"/>
    <dgm:cxn modelId="{B0EC4986-D034-EE4A-B501-30293D9A5464}" type="presParOf" srcId="{F91A2433-D0F8-7142-802B-0EDF4CC229B2}" destId="{AB02DF95-4202-A843-BCFA-4ADBC0C0131B}" srcOrd="1" destOrd="0" presId="urn:microsoft.com/office/officeart/2009/layout/CirclePictureHierarchy"/>
    <dgm:cxn modelId="{C15EEC11-3468-4544-A5B2-10F8FCBE7660}" type="presParOf" srcId="{AA126FFD-FA9F-8F48-B978-32F07B2674BA}" destId="{CE7C14BE-73AE-A343-83BA-237135F10DAB}" srcOrd="1" destOrd="0" presId="urn:microsoft.com/office/officeart/2009/layout/CirclePictureHierarchy"/>
    <dgm:cxn modelId="{83249C0C-8D8C-7C44-BA20-CCD2F0D92344}" type="presParOf" srcId="{56DB413D-264F-A74B-A5AE-1DCC06C8130E}" destId="{2B97FA59-DBE4-0748-8107-9923A64F1EFD}" srcOrd="2" destOrd="0" presId="urn:microsoft.com/office/officeart/2009/layout/CirclePictureHierarchy"/>
    <dgm:cxn modelId="{5BAE530B-E57A-AB49-BD34-9F57A665220C}" type="presParOf" srcId="{56DB413D-264F-A74B-A5AE-1DCC06C8130E}" destId="{44B1B725-39D1-CC4C-BA77-EE4177AB57B1}" srcOrd="3" destOrd="0" presId="urn:microsoft.com/office/officeart/2009/layout/CirclePictureHierarchy"/>
    <dgm:cxn modelId="{59C85684-3BAB-7747-B0C2-F777BA4C8082}" type="presParOf" srcId="{44B1B725-39D1-CC4C-BA77-EE4177AB57B1}" destId="{843A371A-7851-2443-BD60-5009179748C8}" srcOrd="0" destOrd="0" presId="urn:microsoft.com/office/officeart/2009/layout/CirclePictureHierarchy"/>
    <dgm:cxn modelId="{6C0F8303-CB0A-B249-A415-8D64693FB9AD}" type="presParOf" srcId="{843A371A-7851-2443-BD60-5009179748C8}" destId="{A7763081-C4CE-064F-9144-8AD89ED7A43F}" srcOrd="0" destOrd="0" presId="urn:microsoft.com/office/officeart/2009/layout/CirclePictureHierarchy"/>
    <dgm:cxn modelId="{F5EA524E-AA47-A04F-95AB-A6D145C55352}" type="presParOf" srcId="{843A371A-7851-2443-BD60-5009179748C8}" destId="{A1379379-4D96-994C-BB97-D70871757F05}" srcOrd="1" destOrd="0" presId="urn:microsoft.com/office/officeart/2009/layout/CirclePictureHierarchy"/>
    <dgm:cxn modelId="{105F23EC-8364-4648-A7A5-2423BAD33A3A}" type="presParOf" srcId="{44B1B725-39D1-CC4C-BA77-EE4177AB57B1}" destId="{99F4B5F8-98BB-CF48-94AA-DA9BA67BBEFA}" srcOrd="1" destOrd="0" presId="urn:microsoft.com/office/officeart/2009/layout/CirclePictureHierarchy"/>
    <dgm:cxn modelId="{5F7881B9-CFAE-9D42-B62D-07627845DC14}" type="presParOf" srcId="{99F4B5F8-98BB-CF48-94AA-DA9BA67BBEFA}" destId="{407F3F7A-7EFC-654D-822A-493CF5AC7A31}" srcOrd="0" destOrd="0" presId="urn:microsoft.com/office/officeart/2009/layout/CirclePictureHierarchy"/>
    <dgm:cxn modelId="{A1F0F633-8CC4-154B-AB4A-56C220479BAD}" type="presParOf" srcId="{99F4B5F8-98BB-CF48-94AA-DA9BA67BBEFA}" destId="{9F37B2B8-9E12-D045-B959-7C53C4D208B4}" srcOrd="1" destOrd="0" presId="urn:microsoft.com/office/officeart/2009/layout/CirclePictureHierarchy"/>
    <dgm:cxn modelId="{434CFEC5-024F-4D48-868E-644B938A2B81}" type="presParOf" srcId="{9F37B2B8-9E12-D045-B959-7C53C4D208B4}" destId="{786C8A8B-F919-434E-8C2F-DD69B10D2747}" srcOrd="0" destOrd="0" presId="urn:microsoft.com/office/officeart/2009/layout/CirclePictureHierarchy"/>
    <dgm:cxn modelId="{45768FC0-29D9-714A-AA2A-B74A3F566431}" type="presParOf" srcId="{786C8A8B-F919-434E-8C2F-DD69B10D2747}" destId="{79A01D25-16E9-814F-ABF7-275312B8A479}" srcOrd="0" destOrd="0" presId="urn:microsoft.com/office/officeart/2009/layout/CirclePictureHierarchy"/>
    <dgm:cxn modelId="{6A6D4105-49B9-1540-A2DE-443B3F108BBA}" type="presParOf" srcId="{786C8A8B-F919-434E-8C2F-DD69B10D2747}" destId="{EAFE376B-AA7D-7847-B209-8775132B2D91}" srcOrd="1" destOrd="0" presId="urn:microsoft.com/office/officeart/2009/layout/CirclePictureHierarchy"/>
    <dgm:cxn modelId="{B2904231-79B8-A441-936A-98D7DF4D7786}" type="presParOf" srcId="{9F37B2B8-9E12-D045-B959-7C53C4D208B4}" destId="{4B921246-24AF-994A-B512-A483A0339444}"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F3F7A-7EFC-654D-822A-493CF5AC7A31}">
      <dsp:nvSpPr>
        <dsp:cNvPr id="0" name=""/>
        <dsp:cNvSpPr/>
      </dsp:nvSpPr>
      <dsp:spPr>
        <a:xfrm>
          <a:off x="3669884" y="1693296"/>
          <a:ext cx="91440" cy="195069"/>
        </a:xfrm>
        <a:custGeom>
          <a:avLst/>
          <a:gdLst/>
          <a:ahLst/>
          <a:cxnLst/>
          <a:rect l="0" t="0" r="0" b="0"/>
          <a:pathLst>
            <a:path>
              <a:moveTo>
                <a:pt x="45720" y="0"/>
              </a:moveTo>
              <a:lnTo>
                <a:pt x="45720" y="1950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97FA59-DBE4-0748-8107-9923A64F1EFD}">
      <dsp:nvSpPr>
        <dsp:cNvPr id="0" name=""/>
        <dsp:cNvSpPr/>
      </dsp:nvSpPr>
      <dsp:spPr>
        <a:xfrm>
          <a:off x="2438365" y="878960"/>
          <a:ext cx="1277238" cy="195069"/>
        </a:xfrm>
        <a:custGeom>
          <a:avLst/>
          <a:gdLst/>
          <a:ahLst/>
          <a:cxnLst/>
          <a:rect l="0" t="0" r="0" b="0"/>
          <a:pathLst>
            <a:path>
              <a:moveTo>
                <a:pt x="0" y="0"/>
              </a:moveTo>
              <a:lnTo>
                <a:pt x="0" y="98308"/>
              </a:lnTo>
              <a:lnTo>
                <a:pt x="1277238" y="98308"/>
              </a:lnTo>
              <a:lnTo>
                <a:pt x="1277238" y="1950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30F721-1CC6-2948-8179-F207DB76C4F4}">
      <dsp:nvSpPr>
        <dsp:cNvPr id="0" name=""/>
        <dsp:cNvSpPr/>
      </dsp:nvSpPr>
      <dsp:spPr>
        <a:xfrm>
          <a:off x="1161126" y="1693296"/>
          <a:ext cx="851492" cy="195069"/>
        </a:xfrm>
        <a:custGeom>
          <a:avLst/>
          <a:gdLst/>
          <a:ahLst/>
          <a:cxnLst/>
          <a:rect l="0" t="0" r="0" b="0"/>
          <a:pathLst>
            <a:path>
              <a:moveTo>
                <a:pt x="0" y="0"/>
              </a:moveTo>
              <a:lnTo>
                <a:pt x="0" y="98308"/>
              </a:lnTo>
              <a:lnTo>
                <a:pt x="851492" y="98308"/>
              </a:lnTo>
              <a:lnTo>
                <a:pt x="851492" y="1950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0CE129-053D-DB4B-90BC-18D973123351}">
      <dsp:nvSpPr>
        <dsp:cNvPr id="0" name=""/>
        <dsp:cNvSpPr/>
      </dsp:nvSpPr>
      <dsp:spPr>
        <a:xfrm>
          <a:off x="309633" y="1693296"/>
          <a:ext cx="851492" cy="195069"/>
        </a:xfrm>
        <a:custGeom>
          <a:avLst/>
          <a:gdLst/>
          <a:ahLst/>
          <a:cxnLst/>
          <a:rect l="0" t="0" r="0" b="0"/>
          <a:pathLst>
            <a:path>
              <a:moveTo>
                <a:pt x="851492" y="0"/>
              </a:moveTo>
              <a:lnTo>
                <a:pt x="851492" y="98308"/>
              </a:lnTo>
              <a:lnTo>
                <a:pt x="0" y="98308"/>
              </a:lnTo>
              <a:lnTo>
                <a:pt x="0" y="19506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1EA665-217F-734F-BB07-1D0A3AD6F688}">
      <dsp:nvSpPr>
        <dsp:cNvPr id="0" name=""/>
        <dsp:cNvSpPr/>
      </dsp:nvSpPr>
      <dsp:spPr>
        <a:xfrm>
          <a:off x="1161126" y="878960"/>
          <a:ext cx="1277238" cy="195069"/>
        </a:xfrm>
        <a:custGeom>
          <a:avLst/>
          <a:gdLst/>
          <a:ahLst/>
          <a:cxnLst/>
          <a:rect l="0" t="0" r="0" b="0"/>
          <a:pathLst>
            <a:path>
              <a:moveTo>
                <a:pt x="1277238" y="0"/>
              </a:moveTo>
              <a:lnTo>
                <a:pt x="1277238" y="98308"/>
              </a:lnTo>
              <a:lnTo>
                <a:pt x="0" y="98308"/>
              </a:lnTo>
              <a:lnTo>
                <a:pt x="0" y="19506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7B1072-5226-D74B-89C5-47C0C32C8C04}">
      <dsp:nvSpPr>
        <dsp:cNvPr id="0" name=""/>
        <dsp:cNvSpPr/>
      </dsp:nvSpPr>
      <dsp:spPr>
        <a:xfrm>
          <a:off x="2128731" y="259692"/>
          <a:ext cx="619267" cy="61926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2BE9AA-2223-C940-AF14-543BBD03FADE}">
      <dsp:nvSpPr>
        <dsp:cNvPr id="0" name=""/>
        <dsp:cNvSpPr/>
      </dsp:nvSpPr>
      <dsp:spPr>
        <a:xfrm>
          <a:off x="2747998" y="258144"/>
          <a:ext cx="928901" cy="61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GB" sz="700" kern="1200"/>
            <a:t>Meta’s Revenue</a:t>
          </a:r>
        </a:p>
      </dsp:txBody>
      <dsp:txXfrm>
        <a:off x="2747998" y="258144"/>
        <a:ext cx="928901" cy="619267"/>
      </dsp:txXfrm>
    </dsp:sp>
    <dsp:sp modelId="{F4D826F1-2CD2-F64D-ADFF-2BFE35C425DC}">
      <dsp:nvSpPr>
        <dsp:cNvPr id="0" name=""/>
        <dsp:cNvSpPr/>
      </dsp:nvSpPr>
      <dsp:spPr>
        <a:xfrm>
          <a:off x="851492" y="1074029"/>
          <a:ext cx="619267" cy="61926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7A24FE-F20B-6840-81D4-1D5032884956}">
      <dsp:nvSpPr>
        <dsp:cNvPr id="0" name=""/>
        <dsp:cNvSpPr/>
      </dsp:nvSpPr>
      <dsp:spPr>
        <a:xfrm>
          <a:off x="1470760" y="1072481"/>
          <a:ext cx="928901" cy="61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GB" sz="700" kern="1200"/>
            <a:t>Family of Apps</a:t>
          </a:r>
        </a:p>
      </dsp:txBody>
      <dsp:txXfrm>
        <a:off x="1470760" y="1072481"/>
        <a:ext cx="928901" cy="619267"/>
      </dsp:txXfrm>
    </dsp:sp>
    <dsp:sp modelId="{53A3F8C5-66BB-6544-A408-A8454143298E}">
      <dsp:nvSpPr>
        <dsp:cNvPr id="0" name=""/>
        <dsp:cNvSpPr/>
      </dsp:nvSpPr>
      <dsp:spPr>
        <a:xfrm>
          <a:off x="0" y="1888365"/>
          <a:ext cx="619267" cy="61926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D71D8A-6C5D-B448-854D-984F1666BE85}">
      <dsp:nvSpPr>
        <dsp:cNvPr id="0" name=""/>
        <dsp:cNvSpPr/>
      </dsp:nvSpPr>
      <dsp:spPr>
        <a:xfrm>
          <a:off x="619267" y="1886817"/>
          <a:ext cx="928901" cy="61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GB" sz="700" kern="1200"/>
            <a:t>Ad-Revenue</a:t>
          </a:r>
        </a:p>
      </dsp:txBody>
      <dsp:txXfrm>
        <a:off x="619267" y="1886817"/>
        <a:ext cx="928901" cy="619267"/>
      </dsp:txXfrm>
    </dsp:sp>
    <dsp:sp modelId="{241B7D6D-A700-5047-96C6-3B1EA4CEB393}">
      <dsp:nvSpPr>
        <dsp:cNvPr id="0" name=""/>
        <dsp:cNvSpPr/>
      </dsp:nvSpPr>
      <dsp:spPr>
        <a:xfrm>
          <a:off x="1702985" y="1888365"/>
          <a:ext cx="619267" cy="619267"/>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2DF95-4202-A843-BCFA-4ADBC0C0131B}">
      <dsp:nvSpPr>
        <dsp:cNvPr id="0" name=""/>
        <dsp:cNvSpPr/>
      </dsp:nvSpPr>
      <dsp:spPr>
        <a:xfrm>
          <a:off x="2322252" y="1886817"/>
          <a:ext cx="928901" cy="61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GB" sz="700" kern="1200"/>
            <a:t>Other revenues</a:t>
          </a:r>
        </a:p>
      </dsp:txBody>
      <dsp:txXfrm>
        <a:off x="2322252" y="1886817"/>
        <a:ext cx="928901" cy="619267"/>
      </dsp:txXfrm>
    </dsp:sp>
    <dsp:sp modelId="{A7763081-C4CE-064F-9144-8AD89ED7A43F}">
      <dsp:nvSpPr>
        <dsp:cNvPr id="0" name=""/>
        <dsp:cNvSpPr/>
      </dsp:nvSpPr>
      <dsp:spPr>
        <a:xfrm>
          <a:off x="3405970" y="1074029"/>
          <a:ext cx="619267" cy="61926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4000" r="-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379379-4D96-994C-BB97-D70871757F05}">
      <dsp:nvSpPr>
        <dsp:cNvPr id="0" name=""/>
        <dsp:cNvSpPr/>
      </dsp:nvSpPr>
      <dsp:spPr>
        <a:xfrm>
          <a:off x="4025237" y="1072481"/>
          <a:ext cx="928901" cy="61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GB" sz="700" kern="1200"/>
            <a:t>Reality Lab</a:t>
          </a:r>
        </a:p>
      </dsp:txBody>
      <dsp:txXfrm>
        <a:off x="4025237" y="1072481"/>
        <a:ext cx="928901" cy="619267"/>
      </dsp:txXfrm>
    </dsp:sp>
    <dsp:sp modelId="{79A01D25-16E9-814F-ABF7-275312B8A479}">
      <dsp:nvSpPr>
        <dsp:cNvPr id="0" name=""/>
        <dsp:cNvSpPr/>
      </dsp:nvSpPr>
      <dsp:spPr>
        <a:xfrm>
          <a:off x="3405970" y="1888365"/>
          <a:ext cx="619267" cy="619267"/>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3000" r="-1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E376B-AA7D-7847-B209-8775132B2D91}">
      <dsp:nvSpPr>
        <dsp:cNvPr id="0" name=""/>
        <dsp:cNvSpPr/>
      </dsp:nvSpPr>
      <dsp:spPr>
        <a:xfrm>
          <a:off x="4025237" y="1886817"/>
          <a:ext cx="928901" cy="619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GB" sz="700" kern="1200"/>
            <a:t>AR/VR related </a:t>
          </a:r>
          <a:r>
            <a:rPr lang="en-GB" sz="700" kern="1200" err="1"/>
            <a:t>Hardwares</a:t>
          </a:r>
          <a:r>
            <a:rPr lang="en-GB" sz="700" kern="1200"/>
            <a:t>/</a:t>
          </a:r>
          <a:r>
            <a:rPr lang="en-GB" sz="700" kern="1200" err="1"/>
            <a:t>softwares</a:t>
          </a:r>
          <a:endParaRPr lang="en-GB" sz="700" kern="1200"/>
        </a:p>
      </dsp:txBody>
      <dsp:txXfrm>
        <a:off x="4025237" y="1886817"/>
        <a:ext cx="928901" cy="619267"/>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6435"/>
          </a:xfrm>
          <a:prstGeom prst="rect">
            <a:avLst/>
          </a:prstGeom>
        </p:spPr>
        <p:txBody>
          <a:bodyPr vert="horz" lIns="91440" tIns="45720" rIns="91440" bIns="45720" rtlCol="0"/>
          <a:lstStyle>
            <a:lvl1pPr algn="r">
              <a:defRPr sz="1200"/>
            </a:lvl1pPr>
          </a:lstStyle>
          <a:p>
            <a:fld id="{578918F4-A4D1-4463-B5A5-F2C905CC53A8}" type="datetimeFigureOut">
              <a:rPr lang="en-US" smtClean="0"/>
              <a:t>12/20/2024</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4"/>
          </a:xfrm>
          <a:prstGeom prst="rect">
            <a:avLst/>
          </a:prstGeom>
        </p:spPr>
        <p:txBody>
          <a:bodyPr vert="horz" lIns="91440" tIns="45720" rIns="91440" bIns="45720" rtlCol="0" anchor="b"/>
          <a:lstStyle>
            <a:lvl1pPr algn="r">
              <a:defRPr sz="1200"/>
            </a:lvl1pPr>
          </a:lstStyle>
          <a:p>
            <a:fld id="{93EE3910-A55A-47FE-AD5B-C77573C65F64}" type="slidenum">
              <a:rPr lang="en-US" smtClean="0"/>
              <a:t>‹#›</a:t>
            </a:fld>
            <a:endParaRPr lang="en-US"/>
          </a:p>
        </p:txBody>
      </p:sp>
    </p:spTree>
    <p:extLst>
      <p:ext uri="{BB962C8B-B14F-4D97-AF65-F5344CB8AC3E}">
        <p14:creationId xmlns:p14="http://schemas.microsoft.com/office/powerpoint/2010/main" val="9851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7F3ABC56-6B54-461B-B524-093DA1CDF85B}" type="slidenum">
              <a:rPr kumimoji="0" lang="en-CA" sz="1400" b="0" i="0" u="none" strike="noStrike" kern="1200" cap="none" spc="0" normalizeH="0" baseline="0" noProof="0">
                <a:ln>
                  <a:noFill/>
                </a:ln>
                <a:solidFill>
                  <a:prstClr val="black"/>
                </a:solidFill>
                <a:effectLst/>
                <a:uLnTx/>
                <a:uFillTx/>
                <a:latin typeface="Calibri"/>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22</a:t>
            </a:fld>
            <a:endParaRPr kumimoji="0" lang="en-CA" sz="1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461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311871-A143-41E3-A3EB-2A29833AA8C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4910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a:latin typeface="Calibri" pitchFamily="34" charset="0"/>
            </a:endParaRPr>
          </a:p>
        </p:txBody>
      </p:sp>
      <p:sp>
        <p:nvSpPr>
          <p:cNvPr id="40964" name="Slide Number Placeholder 3"/>
          <p:cNvSpPr>
            <a:spLocks noGrp="1"/>
          </p:cNvSpPr>
          <p:nvPr>
            <p:ph type="sldNum" sz="quarter" idx="5"/>
          </p:nvPr>
        </p:nvSpPr>
        <p:spPr>
          <a:noFill/>
        </p:spPr>
        <p:txBody>
          <a:bodyPr/>
          <a:lstStyle/>
          <a:p>
            <a:pPr defTabSz="912983"/>
            <a:fld id="{1F8A6DD1-7053-4325-8EAF-12661EAB74E4}" type="slidenum">
              <a:rPr lang="en-US">
                <a:solidFill>
                  <a:prstClr val="black"/>
                </a:solidFill>
              </a:rPr>
              <a:pPr defTabSz="912983"/>
              <a:t>32</a:t>
            </a:fld>
            <a:endParaRPr lang="en-US">
              <a:solidFill>
                <a:prstClr val="black"/>
              </a:solidFill>
            </a:endParaRPr>
          </a:p>
        </p:txBody>
      </p:sp>
    </p:spTree>
    <p:extLst>
      <p:ext uri="{BB962C8B-B14F-4D97-AF65-F5344CB8AC3E}">
        <p14:creationId xmlns:p14="http://schemas.microsoft.com/office/powerpoint/2010/main" val="1167728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CA" sz="1300" b="0" i="0" u="none" strike="noStrike" cap="none">
                <a:solidFill>
                  <a:srgbClr val="000000"/>
                </a:solidFill>
                <a:latin typeface="Calibri"/>
                <a:ea typeface="Calibri"/>
                <a:cs typeface="Calibri"/>
                <a:sym typeface="Calibri"/>
              </a:rPr>
              <a:t>33</a:t>
            </a:fld>
            <a:endParaRPr sz="13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a:latin typeface="Calibri" pitchFamily="34" charset="0"/>
            </a:endParaRPr>
          </a:p>
        </p:txBody>
      </p:sp>
      <p:sp>
        <p:nvSpPr>
          <p:cNvPr id="40964" name="Slide Number Placeholder 3"/>
          <p:cNvSpPr>
            <a:spLocks noGrp="1"/>
          </p:cNvSpPr>
          <p:nvPr>
            <p:ph type="sldNum" sz="quarter" idx="5"/>
          </p:nvPr>
        </p:nvSpPr>
        <p:spPr>
          <a:noFill/>
        </p:spPr>
        <p:txBody>
          <a:bodyPr/>
          <a:lstStyle/>
          <a:p>
            <a:pPr defTabSz="912983"/>
            <a:fld id="{1F8A6DD1-7053-4325-8EAF-12661EAB74E4}" type="slidenum">
              <a:rPr lang="en-US">
                <a:solidFill>
                  <a:prstClr val="black"/>
                </a:solidFill>
              </a:rPr>
              <a:pPr defTabSz="912983"/>
              <a:t>37</a:t>
            </a:fld>
            <a:endParaRPr lang="en-US">
              <a:solidFill>
                <a:prstClr val="black"/>
              </a:solidFill>
            </a:endParaRPr>
          </a:p>
        </p:txBody>
      </p:sp>
    </p:spTree>
    <p:extLst>
      <p:ext uri="{BB962C8B-B14F-4D97-AF65-F5344CB8AC3E}">
        <p14:creationId xmlns:p14="http://schemas.microsoft.com/office/powerpoint/2010/main" val="1167728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0EF5-32A1-8C4D-93AB-3E392D23C60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9336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6A76B-74E6-0F63-1117-DF983C370D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AACB7-6B3B-88D6-B2F8-FF00662C23C8}"/>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07435EA6-F3D3-0724-3D37-55C3C61B3A08}"/>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761E42A4-3C81-548D-1778-DA3419B9AA4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0EF5-32A1-8C4D-93AB-3E392D23C60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3467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0EF5-32A1-8C4D-93AB-3E392D23C60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584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a:latin typeface="Calibri" pitchFamily="34" charset="0"/>
            </a:endParaRPr>
          </a:p>
        </p:txBody>
      </p:sp>
      <p:sp>
        <p:nvSpPr>
          <p:cNvPr id="40964" name="Slide Number Placeholder 3"/>
          <p:cNvSpPr>
            <a:spLocks noGrp="1"/>
          </p:cNvSpPr>
          <p:nvPr>
            <p:ph type="sldNum" sz="quarter" idx="5"/>
          </p:nvPr>
        </p:nvSpPr>
        <p:spPr>
          <a:noFill/>
        </p:spPr>
        <p:txBody>
          <a:bodyPr/>
          <a:lstStyle/>
          <a:p>
            <a:pPr defTabSz="912983"/>
            <a:fld id="{1F8A6DD1-7053-4325-8EAF-12661EAB74E4}" type="slidenum">
              <a:rPr lang="en-US">
                <a:solidFill>
                  <a:prstClr val="black"/>
                </a:solidFill>
              </a:rPr>
              <a:pPr defTabSz="912983"/>
              <a:t>7</a:t>
            </a:fld>
            <a:endParaRPr lang="en-US">
              <a:solidFill>
                <a:prstClr val="black"/>
              </a:solidFill>
            </a:endParaRPr>
          </a:p>
        </p:txBody>
      </p:sp>
    </p:spTree>
    <p:extLst>
      <p:ext uri="{BB962C8B-B14F-4D97-AF65-F5344CB8AC3E}">
        <p14:creationId xmlns:p14="http://schemas.microsoft.com/office/powerpoint/2010/main" val="116772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CD3D40A-2802-4640-AE4F-2C05912ADCCF}" type="slidenum">
              <a:rPr lang="en-IN" smtClean="0"/>
              <a:t>10</a:t>
            </a:fld>
            <a:endParaRPr lang="en-IN"/>
          </a:p>
        </p:txBody>
      </p:sp>
    </p:spTree>
    <p:extLst>
      <p:ext uri="{BB962C8B-B14F-4D97-AF65-F5344CB8AC3E}">
        <p14:creationId xmlns:p14="http://schemas.microsoft.com/office/powerpoint/2010/main" val="3437946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Currently, 96% of Meta’s revenue comes from advertising. The integration of Bumble introduces a subscription-based model, contributing $200 million annually and reducing Meta’s reliance on ad revenues by 10% over 5 years</a:t>
            </a:r>
          </a:p>
        </p:txBody>
      </p:sp>
      <p:sp>
        <p:nvSpPr>
          <p:cNvPr id="4" name="Slide Number Placeholder 3"/>
          <p:cNvSpPr>
            <a:spLocks noGrp="1"/>
          </p:cNvSpPr>
          <p:nvPr>
            <p:ph type="sldNum" sz="quarter" idx="5"/>
          </p:nvPr>
        </p:nvSpPr>
        <p:spPr/>
        <p:txBody>
          <a:bodyPr/>
          <a:lstStyle/>
          <a:p>
            <a:fld id="{93EE3910-A55A-47FE-AD5B-C77573C65F64}" type="slidenum">
              <a:rPr lang="en-US" smtClean="0"/>
              <a:t>12</a:t>
            </a:fld>
            <a:endParaRPr lang="en-US"/>
          </a:p>
        </p:txBody>
      </p:sp>
    </p:spTree>
    <p:extLst>
      <p:ext uri="{BB962C8B-B14F-4D97-AF65-F5344CB8AC3E}">
        <p14:creationId xmlns:p14="http://schemas.microsoft.com/office/powerpoint/2010/main" val="338380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acquisition positions Meta to compete directly with Match Group, the current market leader in online dating. Bumble’s ‘women-first’ approach and differentiated features provide a strong competitive edge.”</a:t>
            </a:r>
          </a:p>
          <a:p>
            <a:r>
              <a:rPr lang="en-US"/>
              <a:t>“Bumble’s presence in emerging markets aligns with Meta’s global growth strategy, particularly in regions like India, China, and Latin America, where online dating adoption is accelerating.”</a:t>
            </a:r>
          </a:p>
        </p:txBody>
      </p:sp>
      <p:sp>
        <p:nvSpPr>
          <p:cNvPr id="4" name="Slide Number Placeholder 3"/>
          <p:cNvSpPr>
            <a:spLocks noGrp="1"/>
          </p:cNvSpPr>
          <p:nvPr>
            <p:ph type="sldNum" sz="quarter" idx="5"/>
          </p:nvPr>
        </p:nvSpPr>
        <p:spPr/>
        <p:txBody>
          <a:bodyPr/>
          <a:lstStyle/>
          <a:p>
            <a:fld id="{93EE3910-A55A-47FE-AD5B-C77573C65F64}" type="slidenum">
              <a:rPr lang="en-US" smtClean="0"/>
              <a:t>13</a:t>
            </a:fld>
            <a:endParaRPr lang="en-US"/>
          </a:p>
        </p:txBody>
      </p:sp>
    </p:spTree>
    <p:extLst>
      <p:ext uri="{BB962C8B-B14F-4D97-AF65-F5344CB8AC3E}">
        <p14:creationId xmlns:p14="http://schemas.microsoft.com/office/powerpoint/2010/main" val="327033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“Meta’s advanced AI and machine learning will enhance Bumble’s platform through:</a:t>
            </a:r>
          </a:p>
          <a:p>
            <a:r>
              <a:rPr lang="en-US"/>
              <a:t> • Improved matching algorithms for better accuracy.</a:t>
            </a:r>
            <a:endParaRPr lang="en-US">
              <a:ea typeface="Calibri"/>
              <a:cs typeface="Calibri"/>
            </a:endParaRPr>
          </a:p>
          <a:p>
            <a:r>
              <a:rPr lang="en-US"/>
              <a:t> • AI-based deception detection, blocking up to 95% of fake profiles.</a:t>
            </a:r>
          </a:p>
          <a:p>
            <a:r>
              <a:rPr lang="en-US"/>
              <a:t> • Integration with Meta’s Metaverse, enabling immersive dating experiences via avatars, AR filters, and virtual spaces.”</a:t>
            </a:r>
            <a:endParaRPr lang="en-US">
              <a:ea typeface="Calibri"/>
              <a:cs typeface="Calibri"/>
            </a:endParaRPr>
          </a:p>
        </p:txBody>
      </p:sp>
      <p:sp>
        <p:nvSpPr>
          <p:cNvPr id="4" name="Slide Number Placeholder 3"/>
          <p:cNvSpPr>
            <a:spLocks noGrp="1"/>
          </p:cNvSpPr>
          <p:nvPr>
            <p:ph type="sldNum" sz="quarter" idx="5"/>
          </p:nvPr>
        </p:nvSpPr>
        <p:spPr/>
        <p:txBody>
          <a:bodyPr/>
          <a:lstStyle/>
          <a:p>
            <a:fld id="{93EE3910-A55A-47FE-AD5B-C77573C65F64}" type="slidenum">
              <a:rPr lang="en-US" smtClean="0"/>
              <a:t>14</a:t>
            </a:fld>
            <a:endParaRPr lang="en-US"/>
          </a:p>
        </p:txBody>
      </p:sp>
    </p:spTree>
    <p:extLst>
      <p:ext uri="{BB962C8B-B14F-4D97-AF65-F5344CB8AC3E}">
        <p14:creationId xmlns:p14="http://schemas.microsoft.com/office/powerpoint/2010/main" val="1379034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spect="1" noChangeArrowheads="1" noTextEdit="1"/>
          </p:cNvSpPr>
          <p:nvPr>
            <p:ph type="sldImg"/>
          </p:nvPr>
        </p:nvSpPr>
        <p:spPr>
          <a:xfrm>
            <a:off x="963613" y="631825"/>
            <a:ext cx="4230687" cy="3171825"/>
          </a:xfrm>
          <a:ln/>
        </p:spPr>
      </p:sp>
      <p:sp>
        <p:nvSpPr>
          <p:cNvPr id="97282" name="Rectangle 3"/>
          <p:cNvSpPr>
            <a:spLocks noGrp="1" noChangeArrowheads="1"/>
          </p:cNvSpPr>
          <p:nvPr>
            <p:ph type="body" idx="1"/>
          </p:nvPr>
        </p:nvSpPr>
        <p:spPr>
          <a:xfrm>
            <a:off x="616320" y="4017262"/>
            <a:ext cx="4924964" cy="3807803"/>
          </a:xfrm>
          <a:noFill/>
          <a:ln/>
        </p:spPr>
        <p:txBody>
          <a:bodyPr lIns="81431" tIns="40715" rIns="81431" bIns="40715"/>
          <a:lstStyle/>
          <a:p>
            <a:endParaRPr lang="en-US">
              <a:latin typeface="Calibri" pitchFamily="34" charset="0"/>
              <a:ea typeface="MS PGothic"/>
            </a:endParaRPr>
          </a:p>
        </p:txBody>
      </p:sp>
    </p:spTree>
    <p:extLst>
      <p:ext uri="{BB962C8B-B14F-4D97-AF65-F5344CB8AC3E}">
        <p14:creationId xmlns:p14="http://schemas.microsoft.com/office/powerpoint/2010/main" val="227183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1f138a739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1f138a73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437" y="0"/>
            <a:ext cx="9286876" cy="3505200"/>
          </a:xfrm>
          <a:prstGeom prst="rect">
            <a:avLst/>
          </a:prstGeom>
        </p:spPr>
      </p:pic>
      <p:sp>
        <p:nvSpPr>
          <p:cNvPr id="5" name="Rectangle 3"/>
          <p:cNvSpPr>
            <a:spLocks noChangeArrowheads="1"/>
          </p:cNvSpPr>
          <p:nvPr userDrawn="1"/>
        </p:nvSpPr>
        <p:spPr bwMode="auto">
          <a:xfrm>
            <a:off x="222250" y="4559300"/>
            <a:ext cx="8693150" cy="2063750"/>
          </a:xfrm>
          <a:prstGeom prst="rect">
            <a:avLst/>
          </a:prstGeom>
          <a:noFill/>
          <a:ln w="3175">
            <a:solidFill>
              <a:srgbClr val="3E7B94">
                <a:alpha val="50195"/>
              </a:srgbClr>
            </a:solidFill>
            <a:miter lim="800000"/>
            <a:headEnd/>
            <a:tailEnd/>
          </a:ln>
        </p:spPr>
        <p:txBody>
          <a:bodyPr wrap="none" anchor="ctr"/>
          <a:lstStyle/>
          <a:p>
            <a:pPr algn="ctr" fontAlgn="base">
              <a:spcBef>
                <a:spcPct val="0"/>
              </a:spcBef>
              <a:spcAft>
                <a:spcPct val="0"/>
              </a:spcAft>
              <a:defRPr/>
            </a:pPr>
            <a:endParaRPr lang="en-SG">
              <a:solidFill>
                <a:srgbClr val="000000"/>
              </a:solidFill>
              <a:latin typeface="Arial" pitchFamily="34" charset="0"/>
              <a:ea typeface="MS PGothic" pitchFamily="34" charset="-128"/>
            </a:endParaRPr>
          </a:p>
        </p:txBody>
      </p:sp>
      <p:sp>
        <p:nvSpPr>
          <p:cNvPr id="6" name="Rectangle 10"/>
          <p:cNvSpPr>
            <a:spLocks noChangeArrowheads="1"/>
          </p:cNvSpPr>
          <p:nvPr/>
        </p:nvSpPr>
        <p:spPr bwMode="auto">
          <a:xfrm>
            <a:off x="-71437" y="3505200"/>
            <a:ext cx="9286875" cy="1143000"/>
          </a:xfrm>
          <a:prstGeom prst="rect">
            <a:avLst/>
          </a:prstGeom>
          <a:solidFill>
            <a:srgbClr val="0E1724"/>
          </a:solidFill>
          <a:ln>
            <a:noFill/>
          </a:ln>
        </p:spPr>
        <p:txBody>
          <a:bodyPr anchor="ctr"/>
          <a:lstStyle/>
          <a:p>
            <a:pPr algn="ctr" fontAlgn="base">
              <a:spcBef>
                <a:spcPct val="0"/>
              </a:spcBef>
              <a:spcAft>
                <a:spcPct val="0"/>
              </a:spcAft>
              <a:defRPr/>
            </a:pPr>
            <a:endParaRPr lang="en-US">
              <a:solidFill>
                <a:srgbClr val="000000"/>
              </a:solidFill>
              <a:ea typeface="MS PGothic" pitchFamily="34" charset="-128"/>
            </a:endParaRPr>
          </a:p>
        </p:txBody>
      </p:sp>
      <p:sp>
        <p:nvSpPr>
          <p:cNvPr id="74756" name="Rectangle 4"/>
          <p:cNvSpPr>
            <a:spLocks noGrp="1" noChangeArrowheads="1"/>
          </p:cNvSpPr>
          <p:nvPr>
            <p:ph type="subTitle" idx="1"/>
          </p:nvPr>
        </p:nvSpPr>
        <p:spPr>
          <a:xfrm>
            <a:off x="457200" y="4870450"/>
            <a:ext cx="8288338" cy="1295400"/>
          </a:xfrm>
          <a:ln/>
        </p:spPr>
        <p:txBody>
          <a:bodyPr/>
          <a:lstStyle>
            <a:lvl1pPr marL="0" indent="0">
              <a:buFont typeface="Wingdings" pitchFamily="2" charset="2"/>
              <a:buNone/>
              <a:defRPr sz="2400">
                <a:solidFill>
                  <a:schemeClr val="tx2"/>
                </a:solidFill>
                <a:latin typeface="HelveticaNeue LT 65 Medium" pitchFamily="2" charset="0"/>
              </a:defRPr>
            </a:lvl1pPr>
          </a:lstStyle>
          <a:p>
            <a:r>
              <a:rPr lang="en-US"/>
              <a:t>Click to edit Master subtitle style</a:t>
            </a:r>
          </a:p>
        </p:txBody>
      </p:sp>
      <p:sp>
        <p:nvSpPr>
          <p:cNvPr id="74762" name="Rectangle 10"/>
          <p:cNvSpPr>
            <a:spLocks noGrp="1" noChangeArrowheads="1"/>
          </p:cNvSpPr>
          <p:nvPr>
            <p:ph type="ctrTitle"/>
          </p:nvPr>
        </p:nvSpPr>
        <p:spPr>
          <a:xfrm>
            <a:off x="466725" y="3524250"/>
            <a:ext cx="8248650" cy="1141413"/>
          </a:xfrm>
        </p:spPr>
        <p:txBody>
          <a:bodyPr/>
          <a:lstStyle>
            <a:lvl1pPr algn="l">
              <a:defRPr sz="3200"/>
            </a:lvl1pPr>
          </a:lstStyle>
          <a:p>
            <a:r>
              <a:rPr lang="en-US"/>
              <a:t>Click to edit Master title style</a:t>
            </a:r>
          </a:p>
        </p:txBody>
      </p:sp>
    </p:spTree>
    <p:extLst>
      <p:ext uri="{BB962C8B-B14F-4D97-AF65-F5344CB8AC3E}">
        <p14:creationId xmlns:p14="http://schemas.microsoft.com/office/powerpoint/2010/main" val="412603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pPr>
              <a:defRPr/>
            </a:pPr>
            <a:fld id="{A6A40DAB-4FB3-4600-B0DF-8EEE5E84EF01}"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620734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65113"/>
            <a:ext cx="2160587" cy="613727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222250" y="265113"/>
            <a:ext cx="6332538" cy="6137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pPr>
              <a:defRPr/>
            </a:pPr>
            <a:fld id="{4741CB2A-8111-4F3E-B9DE-E060B8F04A8B}"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1228795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0" y="265113"/>
            <a:ext cx="8645525" cy="544512"/>
          </a:xfrm>
        </p:spPr>
        <p:txBody>
          <a:bodyPr/>
          <a:lstStyle/>
          <a:p>
            <a:r>
              <a:rPr lang="en-US"/>
              <a:t>Click to edit Master title style</a:t>
            </a:r>
            <a:endParaRPr lang="en-SG"/>
          </a:p>
        </p:txBody>
      </p:sp>
      <p:sp>
        <p:nvSpPr>
          <p:cNvPr id="3" name="Text Placeholder 2"/>
          <p:cNvSpPr>
            <a:spLocks noGrp="1"/>
          </p:cNvSpPr>
          <p:nvPr>
            <p:ph type="body" sz="half" idx="1"/>
          </p:nvPr>
        </p:nvSpPr>
        <p:spPr>
          <a:xfrm>
            <a:off x="1343025" y="1724025"/>
            <a:ext cx="3643313" cy="467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quarter" idx="2"/>
          </p:nvPr>
        </p:nvSpPr>
        <p:spPr>
          <a:xfrm>
            <a:off x="5138738" y="1724025"/>
            <a:ext cx="3643312" cy="226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Content Placeholder 4"/>
          <p:cNvSpPr>
            <a:spLocks noGrp="1"/>
          </p:cNvSpPr>
          <p:nvPr>
            <p:ph sz="quarter" idx="3"/>
          </p:nvPr>
        </p:nvSpPr>
        <p:spPr>
          <a:xfrm>
            <a:off x="5138738" y="4138613"/>
            <a:ext cx="3643312" cy="226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Rectangle 8"/>
          <p:cNvSpPr>
            <a:spLocks noGrp="1" noChangeArrowheads="1"/>
          </p:cNvSpPr>
          <p:nvPr>
            <p:ph type="sldNum" sz="quarter" idx="10"/>
          </p:nvPr>
        </p:nvSpPr>
        <p:spPr>
          <a:ln/>
        </p:spPr>
        <p:txBody>
          <a:bodyPr/>
          <a:lstStyle>
            <a:lvl1pPr>
              <a:defRPr/>
            </a:lvl1pPr>
          </a:lstStyle>
          <a:p>
            <a:pPr>
              <a:defRPr/>
            </a:pPr>
            <a:fld id="{6CDF0278-6018-455A-853E-75708C3EB08B}"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378824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16"/>
        <p:cNvGrpSpPr/>
        <p:nvPr/>
      </p:nvGrpSpPr>
      <p:grpSpPr>
        <a:xfrm>
          <a:off x="0" y="0"/>
          <a:ext cx="0" cy="0"/>
          <a:chOff x="0" y="0"/>
          <a:chExt cx="0" cy="0"/>
        </a:xfrm>
      </p:grpSpPr>
      <p:sp>
        <p:nvSpPr>
          <p:cNvPr id="17" name="Google Shape;17;p2"/>
          <p:cNvSpPr txBox="1">
            <a:spLocks noGrp="1"/>
          </p:cNvSpPr>
          <p:nvPr>
            <p:ph type="body" idx="1"/>
          </p:nvPr>
        </p:nvSpPr>
        <p:spPr>
          <a:xfrm>
            <a:off x="296525" y="953725"/>
            <a:ext cx="8505945" cy="517460"/>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8" name="Google Shape;18;p2"/>
          <p:cNvSpPr txBox="1">
            <a:spLocks noGrp="1"/>
          </p:cNvSpPr>
          <p:nvPr>
            <p:ph type="title"/>
          </p:nvPr>
        </p:nvSpPr>
        <p:spPr>
          <a:xfrm>
            <a:off x="222251" y="205740"/>
            <a:ext cx="8645525" cy="6038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9" name="Google Shape;19;p2"/>
          <p:cNvSpPr txBox="1">
            <a:spLocks noGrp="1"/>
          </p:cNvSpPr>
          <p:nvPr>
            <p:ph type="body" idx="2"/>
          </p:nvPr>
        </p:nvSpPr>
        <p:spPr>
          <a:xfrm>
            <a:off x="1343026" y="1724027"/>
            <a:ext cx="7439025" cy="4678363"/>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20" name="Google Shape;20;p2"/>
          <p:cNvSpPr txBox="1">
            <a:spLocks noGrp="1"/>
          </p:cNvSpPr>
          <p:nvPr>
            <p:ph type="sldNum" idx="12"/>
          </p:nvPr>
        </p:nvSpPr>
        <p:spPr>
          <a:xfrm>
            <a:off x="7115175" y="6618010"/>
            <a:ext cx="1905000" cy="239991"/>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1pPr>
            <a:lvl2pPr marL="0" lvl="1"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2pPr>
            <a:lvl3pPr marL="0" lvl="2"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3pPr>
            <a:lvl4pPr marL="0" lvl="3"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4pPr>
            <a:lvl5pPr marL="0" lvl="4"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5pPr>
            <a:lvl6pPr marL="0" lvl="5"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6pPr>
            <a:lvl7pPr marL="0" lvl="6"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7pPr>
            <a:lvl8pPr marL="0" lvl="7"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8pPr>
            <a:lvl9pPr marL="0" lvl="8"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2146582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222252" y="205740"/>
            <a:ext cx="8645525" cy="6038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88" name="Google Shape;88;p17"/>
          <p:cNvSpPr txBox="1">
            <a:spLocks noGrp="1"/>
          </p:cNvSpPr>
          <p:nvPr>
            <p:ph type="body" idx="1"/>
          </p:nvPr>
        </p:nvSpPr>
        <p:spPr>
          <a:xfrm>
            <a:off x="1343027" y="1724029"/>
            <a:ext cx="7439025" cy="4678363"/>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9" name="Google Shape;89;p17"/>
          <p:cNvSpPr txBox="1">
            <a:spLocks noGrp="1"/>
          </p:cNvSpPr>
          <p:nvPr>
            <p:ph type="sldNum" idx="12"/>
          </p:nvPr>
        </p:nvSpPr>
        <p:spPr>
          <a:xfrm>
            <a:off x="7115175" y="6678617"/>
            <a:ext cx="1905000" cy="1365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FFFFFF"/>
                </a:solidFill>
                <a:latin typeface="Helvetica Neue"/>
                <a:ea typeface="Helvetica Neue"/>
                <a:cs typeface="Helvetica Neue"/>
                <a:sym typeface="Helvetica Neue"/>
              </a:defRPr>
            </a:lvl1pPr>
            <a:lvl2pPr marL="0" marR="0" lvl="1" indent="0" algn="l" rtl="0">
              <a:spcBef>
                <a:spcPts val="0"/>
              </a:spcBef>
              <a:buNone/>
              <a:defRPr sz="1800" b="0" i="0" u="none" strike="noStrike" cap="none">
                <a:solidFill>
                  <a:srgbClr val="FFFFFF"/>
                </a:solidFill>
                <a:latin typeface="Helvetica Neue"/>
                <a:ea typeface="Helvetica Neue"/>
                <a:cs typeface="Helvetica Neue"/>
                <a:sym typeface="Helvetica Neue"/>
              </a:defRPr>
            </a:lvl2pPr>
            <a:lvl3pPr marL="0" marR="0" lvl="2" indent="0" algn="l" rtl="0">
              <a:spcBef>
                <a:spcPts val="0"/>
              </a:spcBef>
              <a:buNone/>
              <a:defRPr sz="1800" b="0" i="0" u="none" strike="noStrike" cap="none">
                <a:solidFill>
                  <a:srgbClr val="FFFFFF"/>
                </a:solidFill>
                <a:latin typeface="Helvetica Neue"/>
                <a:ea typeface="Helvetica Neue"/>
                <a:cs typeface="Helvetica Neue"/>
                <a:sym typeface="Helvetica Neue"/>
              </a:defRPr>
            </a:lvl3pPr>
            <a:lvl4pPr marL="0" marR="0" lvl="3" indent="0" algn="l" rtl="0">
              <a:spcBef>
                <a:spcPts val="0"/>
              </a:spcBef>
              <a:buNone/>
              <a:defRPr sz="1800" b="0" i="0" u="none" strike="noStrike" cap="none">
                <a:solidFill>
                  <a:srgbClr val="FFFFFF"/>
                </a:solidFill>
                <a:latin typeface="Helvetica Neue"/>
                <a:ea typeface="Helvetica Neue"/>
                <a:cs typeface="Helvetica Neue"/>
                <a:sym typeface="Helvetica Neue"/>
              </a:defRPr>
            </a:lvl4pPr>
            <a:lvl5pPr marL="0" marR="0" lvl="4" indent="0" algn="l" rtl="0">
              <a:spcBef>
                <a:spcPts val="0"/>
              </a:spcBef>
              <a:buNone/>
              <a:defRPr sz="1800" b="0" i="0" u="none" strike="noStrike" cap="none">
                <a:solidFill>
                  <a:srgbClr val="FFFFFF"/>
                </a:solidFill>
                <a:latin typeface="Helvetica Neue"/>
                <a:ea typeface="Helvetica Neue"/>
                <a:cs typeface="Helvetica Neue"/>
                <a:sym typeface="Helvetica Neue"/>
              </a:defRPr>
            </a:lvl5pPr>
            <a:lvl6pPr marL="0" marR="0" lvl="5" indent="0" algn="l" rtl="0">
              <a:spcBef>
                <a:spcPts val="0"/>
              </a:spcBef>
              <a:buNone/>
              <a:defRPr sz="1800" b="0" i="0" u="none" strike="noStrike" cap="none">
                <a:solidFill>
                  <a:srgbClr val="FFFFFF"/>
                </a:solidFill>
                <a:latin typeface="Helvetica Neue"/>
                <a:ea typeface="Helvetica Neue"/>
                <a:cs typeface="Helvetica Neue"/>
                <a:sym typeface="Helvetica Neue"/>
              </a:defRPr>
            </a:lvl6pPr>
            <a:lvl7pPr marL="0" marR="0" lvl="6" indent="0" algn="l" rtl="0">
              <a:spcBef>
                <a:spcPts val="0"/>
              </a:spcBef>
              <a:buNone/>
              <a:defRPr sz="1800" b="0" i="0" u="none" strike="noStrike" cap="none">
                <a:solidFill>
                  <a:srgbClr val="FFFFFF"/>
                </a:solidFill>
                <a:latin typeface="Helvetica Neue"/>
                <a:ea typeface="Helvetica Neue"/>
                <a:cs typeface="Helvetica Neue"/>
                <a:sym typeface="Helvetica Neue"/>
              </a:defRPr>
            </a:lvl7pPr>
            <a:lvl8pPr marL="0" marR="0" lvl="7" indent="0" algn="l" rtl="0">
              <a:spcBef>
                <a:spcPts val="0"/>
              </a:spcBef>
              <a:buNone/>
              <a:defRPr sz="1800" b="0" i="0" u="none" strike="noStrike" cap="none">
                <a:solidFill>
                  <a:srgbClr val="FFFFFF"/>
                </a:solidFill>
                <a:latin typeface="Helvetica Neue"/>
                <a:ea typeface="Helvetica Neue"/>
                <a:cs typeface="Helvetica Neue"/>
                <a:sym typeface="Helvetica Neue"/>
              </a:defRPr>
            </a:lvl8pPr>
            <a:lvl9pPr marL="0" marR="0" lvl="8" indent="0" algn="l" rtl="0">
              <a:spcBef>
                <a:spcPts val="0"/>
              </a:spcBef>
              <a:buNone/>
              <a:defRPr sz="1800" b="0" i="0" u="none" strike="noStrike" cap="none">
                <a:solidFill>
                  <a:srgbClr val="FFFFFF"/>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3536206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06" name="Title Text"/>
          <p:cNvSpPr txBox="1">
            <a:spLocks noGrp="1"/>
          </p:cNvSpPr>
          <p:nvPr>
            <p:ph type="title"/>
          </p:nvPr>
        </p:nvSpPr>
        <p:spPr>
          <a:xfrm>
            <a:off x="222252" y="205740"/>
            <a:ext cx="8645526" cy="603887"/>
          </a:xfrm>
          <a:prstGeom prst="rect">
            <a:avLst/>
          </a:prstGeom>
        </p:spPr>
        <p:txBody>
          <a:bodyPr>
            <a:normAutofit/>
          </a:bodyPr>
          <a:lstStyle/>
          <a:p>
            <a:r>
              <a:t>Title Text</a:t>
            </a:r>
          </a:p>
        </p:txBody>
      </p:sp>
      <p:sp>
        <p:nvSpPr>
          <p:cNvPr id="10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7115175" y="6678617"/>
            <a:ext cx="358413" cy="370841"/>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1540249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p:nvPr/>
        </p:nvPicPr>
        <p:blipFill>
          <a:blip r:embed="rId2" cstate="print"/>
          <a:srcRect t="7087" b="5118"/>
          <a:stretch>
            <a:fillRect/>
          </a:stretch>
        </p:blipFill>
        <p:spPr bwMode="auto">
          <a:xfrm>
            <a:off x="0" y="-762000"/>
            <a:ext cx="9144000" cy="4953000"/>
          </a:xfrm>
          <a:prstGeom prst="rect">
            <a:avLst/>
          </a:prstGeom>
          <a:ln>
            <a:noFill/>
          </a:ln>
          <a:effectLst>
            <a:outerShdw blurRad="292100" dist="139700" dir="2700000" algn="tl" rotWithShape="0">
              <a:srgbClr val="333333">
                <a:alpha val="65000"/>
              </a:srgbClr>
            </a:outerShdw>
          </a:effectLst>
        </p:spPr>
      </p:pic>
      <p:sp>
        <p:nvSpPr>
          <p:cNvPr id="5" name="Rectangle 3"/>
          <p:cNvSpPr>
            <a:spLocks noChangeArrowheads="1"/>
          </p:cNvSpPr>
          <p:nvPr/>
        </p:nvSpPr>
        <p:spPr bwMode="auto">
          <a:xfrm>
            <a:off x="222250" y="4559300"/>
            <a:ext cx="8693150" cy="2063750"/>
          </a:xfrm>
          <a:prstGeom prst="rect">
            <a:avLst/>
          </a:prstGeom>
          <a:noFill/>
          <a:ln w="3175">
            <a:solidFill>
              <a:srgbClr val="3E7B94">
                <a:alpha val="50195"/>
              </a:srgbClr>
            </a:solidFill>
            <a:miter lim="800000"/>
            <a:headEnd/>
            <a:tailEnd/>
          </a:ln>
        </p:spPr>
        <p:txBody>
          <a:bodyPr wrap="none" anchor="ctr"/>
          <a:lstStyle/>
          <a:p>
            <a:pPr algn="ctr" fontAlgn="base">
              <a:spcBef>
                <a:spcPct val="0"/>
              </a:spcBef>
              <a:spcAft>
                <a:spcPct val="0"/>
              </a:spcAft>
              <a:defRPr/>
            </a:pPr>
            <a:endParaRPr lang="en-SG">
              <a:solidFill>
                <a:srgbClr val="000000"/>
              </a:solidFill>
              <a:latin typeface="Arial" charset="0"/>
              <a:ea typeface="ＭＳ Ｐゴシック" pitchFamily="34" charset="-128"/>
            </a:endParaRPr>
          </a:p>
        </p:txBody>
      </p:sp>
      <p:sp>
        <p:nvSpPr>
          <p:cNvPr id="6" name="Rectangle 5"/>
          <p:cNvSpPr>
            <a:spLocks noChangeArrowheads="1"/>
          </p:cNvSpPr>
          <p:nvPr/>
        </p:nvSpPr>
        <p:spPr bwMode="auto">
          <a:xfrm>
            <a:off x="222250" y="1549400"/>
            <a:ext cx="8693150" cy="2012950"/>
          </a:xfrm>
          <a:prstGeom prst="rect">
            <a:avLst/>
          </a:prstGeom>
          <a:noFill/>
          <a:ln w="3175">
            <a:solidFill>
              <a:schemeClr val="bg1">
                <a:alpha val="50195"/>
              </a:schemeClr>
            </a:solidFill>
            <a:miter lim="800000"/>
            <a:headEnd/>
            <a:tailEnd/>
          </a:ln>
        </p:spPr>
        <p:txBody>
          <a:bodyPr wrap="none" anchor="ctr"/>
          <a:lstStyle/>
          <a:p>
            <a:pPr algn="ctr" fontAlgn="base">
              <a:spcBef>
                <a:spcPct val="0"/>
              </a:spcBef>
              <a:spcAft>
                <a:spcPct val="0"/>
              </a:spcAft>
              <a:defRPr/>
            </a:pPr>
            <a:endParaRPr lang="en-SG">
              <a:solidFill>
                <a:srgbClr val="000000"/>
              </a:solidFill>
              <a:latin typeface="Arial" charset="0"/>
              <a:ea typeface="ＭＳ Ｐゴシック" pitchFamily="34" charset="-128"/>
            </a:endParaRPr>
          </a:p>
        </p:txBody>
      </p:sp>
      <p:sp>
        <p:nvSpPr>
          <p:cNvPr id="7" name="Rectangle 16"/>
          <p:cNvSpPr>
            <a:spLocks noChangeArrowheads="1"/>
          </p:cNvSpPr>
          <p:nvPr/>
        </p:nvSpPr>
        <p:spPr bwMode="auto">
          <a:xfrm>
            <a:off x="222250" y="228600"/>
            <a:ext cx="8693150" cy="1204913"/>
          </a:xfrm>
          <a:prstGeom prst="rect">
            <a:avLst/>
          </a:prstGeom>
          <a:noFill/>
          <a:ln w="3175">
            <a:solidFill>
              <a:schemeClr val="bg1">
                <a:alpha val="50195"/>
              </a:schemeClr>
            </a:solidFill>
            <a:miter lim="800000"/>
            <a:headEnd/>
            <a:tailEnd/>
          </a:ln>
        </p:spPr>
        <p:txBody>
          <a:bodyPr wrap="none" anchor="ctr"/>
          <a:lstStyle/>
          <a:p>
            <a:pPr algn="ctr" eaLnBrk="0" fontAlgn="base" hangingPunct="0">
              <a:spcBef>
                <a:spcPct val="50000"/>
              </a:spcBef>
              <a:spcAft>
                <a:spcPct val="50000"/>
              </a:spcAft>
              <a:defRPr/>
            </a:pPr>
            <a:endParaRPr lang="en-US" sz="900">
              <a:solidFill>
                <a:srgbClr val="000000"/>
              </a:solidFill>
              <a:latin typeface="Helvetica 45 Light" pitchFamily="34" charset="0"/>
              <a:ea typeface="ＭＳ Ｐゴシック" pitchFamily="34" charset="-128"/>
            </a:endParaRPr>
          </a:p>
        </p:txBody>
      </p:sp>
      <p:sp>
        <p:nvSpPr>
          <p:cNvPr id="8" name="Rectangle 11"/>
          <p:cNvSpPr>
            <a:spLocks noChangeArrowheads="1"/>
          </p:cNvSpPr>
          <p:nvPr/>
        </p:nvSpPr>
        <p:spPr bwMode="auto">
          <a:xfrm>
            <a:off x="0" y="4646613"/>
            <a:ext cx="9144000" cy="73025"/>
          </a:xfrm>
          <a:prstGeom prst="rect">
            <a:avLst/>
          </a:prstGeom>
          <a:solidFill>
            <a:srgbClr val="003399"/>
          </a:solidFill>
          <a:ln w="25400" cap="rnd" algn="ctr">
            <a:solidFill>
              <a:srgbClr val="003399"/>
            </a:solidFill>
            <a:miter lim="800000"/>
            <a:headEnd/>
            <a:tailEnd/>
          </a:ln>
        </p:spPr>
        <p:txBody>
          <a:bodyPr anchor="ctr"/>
          <a:lstStyle/>
          <a:p>
            <a:pPr algn="ctr" fontAlgn="base">
              <a:spcBef>
                <a:spcPct val="0"/>
              </a:spcBef>
              <a:spcAft>
                <a:spcPct val="0"/>
              </a:spcAft>
              <a:defRPr/>
            </a:pPr>
            <a:endParaRPr lang="en-US">
              <a:solidFill>
                <a:srgbClr val="000000"/>
              </a:solidFill>
              <a:ea typeface="ＭＳ Ｐゴシック" pitchFamily="34" charset="-128"/>
            </a:endParaRPr>
          </a:p>
        </p:txBody>
      </p:sp>
      <p:sp>
        <p:nvSpPr>
          <p:cNvPr id="9" name="Rectangle 10"/>
          <p:cNvSpPr>
            <a:spLocks noChangeArrowheads="1"/>
          </p:cNvSpPr>
          <p:nvPr/>
        </p:nvSpPr>
        <p:spPr bwMode="auto">
          <a:xfrm>
            <a:off x="-12700" y="3505200"/>
            <a:ext cx="9156700" cy="1143000"/>
          </a:xfrm>
          <a:prstGeom prst="rect">
            <a:avLst/>
          </a:prstGeom>
          <a:solidFill>
            <a:schemeClr val="accent2"/>
          </a:solidFill>
          <a:ln w="25400" cap="rnd" algn="ctr">
            <a:noFill/>
            <a:miter lim="800000"/>
            <a:headEnd/>
            <a:tailEnd/>
          </a:ln>
        </p:spPr>
        <p:txBody>
          <a:bodyPr anchor="ctr"/>
          <a:lstStyle/>
          <a:p>
            <a:pPr algn="ctr" fontAlgn="base">
              <a:spcBef>
                <a:spcPct val="0"/>
              </a:spcBef>
              <a:spcAft>
                <a:spcPct val="0"/>
              </a:spcAft>
              <a:defRPr/>
            </a:pPr>
            <a:endParaRPr lang="en-US">
              <a:solidFill>
                <a:srgbClr val="000000"/>
              </a:solidFill>
              <a:ea typeface="ＭＳ Ｐゴシック" pitchFamily="34" charset="-128"/>
            </a:endParaRPr>
          </a:p>
        </p:txBody>
      </p:sp>
      <p:sp>
        <p:nvSpPr>
          <p:cNvPr id="74756" name="Rectangle 4"/>
          <p:cNvSpPr>
            <a:spLocks noGrp="1" noChangeArrowheads="1"/>
          </p:cNvSpPr>
          <p:nvPr>
            <p:ph type="subTitle" idx="1"/>
          </p:nvPr>
        </p:nvSpPr>
        <p:spPr>
          <a:xfrm>
            <a:off x="457200" y="4870450"/>
            <a:ext cx="8288338" cy="1295400"/>
          </a:xfrm>
          <a:ln/>
        </p:spPr>
        <p:txBody>
          <a:bodyPr/>
          <a:lstStyle>
            <a:lvl1pPr marL="0" indent="0">
              <a:buFont typeface="Wingdings" pitchFamily="2" charset="2"/>
              <a:buNone/>
              <a:defRPr sz="2400">
                <a:solidFill>
                  <a:schemeClr val="tx2"/>
                </a:solidFill>
                <a:latin typeface="HelveticaNeue LT 65 Medium" pitchFamily="2" charset="0"/>
              </a:defRPr>
            </a:lvl1pPr>
          </a:lstStyle>
          <a:p>
            <a:r>
              <a:rPr lang="en-US"/>
              <a:t>Click to edit Master subtitle style</a:t>
            </a:r>
          </a:p>
        </p:txBody>
      </p:sp>
      <p:sp>
        <p:nvSpPr>
          <p:cNvPr id="74762" name="Rectangle 10"/>
          <p:cNvSpPr>
            <a:spLocks noGrp="1" noChangeArrowheads="1"/>
          </p:cNvSpPr>
          <p:nvPr>
            <p:ph type="ctrTitle"/>
          </p:nvPr>
        </p:nvSpPr>
        <p:spPr>
          <a:xfrm>
            <a:off x="466725" y="3524250"/>
            <a:ext cx="8248650" cy="1141413"/>
          </a:xfrm>
        </p:spPr>
        <p:txBody>
          <a:bodyPr/>
          <a:lstStyle>
            <a:lvl1pPr algn="l">
              <a:defRPr sz="3200"/>
            </a:lvl1pPr>
          </a:lstStyle>
          <a:p>
            <a:r>
              <a:rPr lang="en-US"/>
              <a:t>Click to edit Master title style</a:t>
            </a:r>
          </a:p>
        </p:txBody>
      </p:sp>
    </p:spTree>
    <p:extLst>
      <p:ext uri="{BB962C8B-B14F-4D97-AF65-F5344CB8AC3E}">
        <p14:creationId xmlns:p14="http://schemas.microsoft.com/office/powerpoint/2010/main" val="1816224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pPr>
              <a:defRPr/>
            </a:pPr>
            <a:fld id="{535DD8DE-2D6B-4C24-B8CF-7C5979232BAC}"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294340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7D4876FD-282C-489A-962E-40694EF5ABF4}"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1042749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343025" y="1724025"/>
            <a:ext cx="3643313"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5138738" y="1724025"/>
            <a:ext cx="3643312"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8"/>
          <p:cNvSpPr>
            <a:spLocks noGrp="1" noChangeArrowheads="1"/>
          </p:cNvSpPr>
          <p:nvPr>
            <p:ph type="sldNum" sz="quarter" idx="10"/>
          </p:nvPr>
        </p:nvSpPr>
        <p:spPr>
          <a:ln/>
        </p:spPr>
        <p:txBody>
          <a:bodyPr/>
          <a:lstStyle>
            <a:lvl1pPr>
              <a:defRPr/>
            </a:lvl1pPr>
          </a:lstStyle>
          <a:p>
            <a:pPr>
              <a:defRPr/>
            </a:pPr>
            <a:fld id="{83904BB2-845E-45AA-824B-354D4FFC72FB}"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2391828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pPr>
              <a:defRPr/>
            </a:pPr>
            <a:fld id="{06E897D5-DBA7-4E3C-AC3D-2764B58DDF5F}" type="slidenum">
              <a:rPr lang="en-AU">
                <a:solidFill>
                  <a:srgbClr val="FFFFFF"/>
                </a:solidFill>
              </a:rPr>
              <a:pPr>
                <a:defRPr/>
              </a:pPr>
              <a:t>‹#›</a:t>
            </a:fld>
            <a:endParaRPr lang="en-AU">
              <a:solidFill>
                <a:srgbClr val="FFFFFF"/>
              </a:solidFill>
            </a:endParaRPr>
          </a:p>
        </p:txBody>
      </p:sp>
      <p:sp>
        <p:nvSpPr>
          <p:cNvPr id="5" name="Rectangle 2"/>
          <p:cNvSpPr txBox="1">
            <a:spLocks noChangeArrowheads="1"/>
          </p:cNvSpPr>
          <p:nvPr userDrawn="1"/>
        </p:nvSpPr>
        <p:spPr bwMode="auto">
          <a:xfrm>
            <a:off x="222250" y="238125"/>
            <a:ext cx="8636000" cy="571500"/>
          </a:xfrm>
          <a:prstGeom prst="rect">
            <a:avLst/>
          </a:prstGeom>
          <a:noFill/>
          <a:ln w="9525">
            <a:noFill/>
            <a:miter lim="800000"/>
            <a:headEnd/>
            <a:tailEnd/>
          </a:ln>
        </p:spPr>
        <p:txBody>
          <a:bodyPr anchor="ctr"/>
          <a:lstStyle/>
          <a:p>
            <a:pPr fontAlgn="base">
              <a:spcBef>
                <a:spcPct val="0"/>
              </a:spcBef>
              <a:spcAft>
                <a:spcPct val="0"/>
              </a:spcAft>
            </a:pPr>
            <a:endParaRPr lang="en-US" altLang="zh-CN" sz="2800">
              <a:solidFill>
                <a:srgbClr val="FFFFFF"/>
              </a:solidFill>
              <a:ea typeface="SimSun"/>
              <a:cs typeface="SimSun"/>
            </a:endParaRPr>
          </a:p>
        </p:txBody>
      </p:sp>
    </p:spTree>
    <p:extLst>
      <p:ext uri="{BB962C8B-B14F-4D97-AF65-F5344CB8AC3E}">
        <p14:creationId xmlns:p14="http://schemas.microsoft.com/office/powerpoint/2010/main" val="1278634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8"/>
          <p:cNvSpPr>
            <a:spLocks noGrp="1" noChangeArrowheads="1"/>
          </p:cNvSpPr>
          <p:nvPr>
            <p:ph type="sldNum" sz="quarter" idx="10"/>
          </p:nvPr>
        </p:nvSpPr>
        <p:spPr>
          <a:ln/>
        </p:spPr>
        <p:txBody>
          <a:bodyPr/>
          <a:lstStyle>
            <a:lvl1pPr>
              <a:defRPr/>
            </a:lvl1pPr>
          </a:lstStyle>
          <a:p>
            <a:pPr>
              <a:defRPr/>
            </a:pPr>
            <a:fld id="{A91ECDDE-D385-489C-AA0B-D722B5063958}"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598060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8"/>
          <p:cNvSpPr>
            <a:spLocks noGrp="1" noChangeArrowheads="1"/>
          </p:cNvSpPr>
          <p:nvPr>
            <p:ph type="sldNum" sz="quarter" idx="10"/>
          </p:nvPr>
        </p:nvSpPr>
        <p:spPr>
          <a:ln/>
        </p:spPr>
        <p:txBody>
          <a:bodyPr/>
          <a:lstStyle>
            <a:lvl1pPr>
              <a:defRPr/>
            </a:lvl1pPr>
          </a:lstStyle>
          <a:p>
            <a:pPr>
              <a:defRPr/>
            </a:pPr>
            <a:fld id="{295FA9BE-1618-447C-9AF0-BCE8AFB8677F}"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2318853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79B9BC86-31AF-467A-8B53-D01B9347C105}"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1079507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5B2A7EF-9A19-4382-9829-898F1808ECE6}"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1142884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FCDFC554-5279-47C8-8365-35103A55F5BD}"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455065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pPr>
              <a:defRPr/>
            </a:pPr>
            <a:fld id="{3A1C14C1-FF38-4348-8732-D15A8B4C6B14}"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23946426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65113"/>
            <a:ext cx="2160587" cy="613727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222250" y="265113"/>
            <a:ext cx="6332538" cy="6137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pPr>
              <a:defRPr/>
            </a:pPr>
            <a:fld id="{4EE7D793-4B58-421B-A331-643B721FF0D6}"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51404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0" y="265113"/>
            <a:ext cx="8645525" cy="1143000"/>
          </a:xfrm>
        </p:spPr>
        <p:txBody>
          <a:bodyPr/>
          <a:lstStyle/>
          <a:p>
            <a:r>
              <a:rPr lang="en-US"/>
              <a:t>Click to edit Master title style</a:t>
            </a:r>
            <a:endParaRPr lang="en-SG"/>
          </a:p>
        </p:txBody>
      </p:sp>
      <p:sp>
        <p:nvSpPr>
          <p:cNvPr id="3" name="Text Placeholder 2"/>
          <p:cNvSpPr>
            <a:spLocks noGrp="1"/>
          </p:cNvSpPr>
          <p:nvPr>
            <p:ph type="body" sz="half" idx="1"/>
          </p:nvPr>
        </p:nvSpPr>
        <p:spPr>
          <a:xfrm>
            <a:off x="1343025" y="1724025"/>
            <a:ext cx="3643313" cy="467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quarter" idx="2"/>
          </p:nvPr>
        </p:nvSpPr>
        <p:spPr>
          <a:xfrm>
            <a:off x="5138738" y="1724025"/>
            <a:ext cx="3643312" cy="226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Content Placeholder 4"/>
          <p:cNvSpPr>
            <a:spLocks noGrp="1"/>
          </p:cNvSpPr>
          <p:nvPr>
            <p:ph sz="quarter" idx="3"/>
          </p:nvPr>
        </p:nvSpPr>
        <p:spPr>
          <a:xfrm>
            <a:off x="5138738" y="4138613"/>
            <a:ext cx="3643312" cy="226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Rectangle 8"/>
          <p:cNvSpPr>
            <a:spLocks noGrp="1" noChangeArrowheads="1"/>
          </p:cNvSpPr>
          <p:nvPr>
            <p:ph type="sldNum" sz="quarter" idx="10"/>
          </p:nvPr>
        </p:nvSpPr>
        <p:spPr>
          <a:ln/>
        </p:spPr>
        <p:txBody>
          <a:bodyPr/>
          <a:lstStyle>
            <a:lvl1pPr>
              <a:defRPr/>
            </a:lvl1pPr>
          </a:lstStyle>
          <a:p>
            <a:pPr>
              <a:defRPr/>
            </a:pPr>
            <a:fld id="{9F05D81E-DC9E-4BC2-8A89-72B8DAE36170}"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4041159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437" y="0"/>
            <a:ext cx="9286876" cy="3505200"/>
          </a:xfrm>
          <a:prstGeom prst="rect">
            <a:avLst/>
          </a:prstGeom>
        </p:spPr>
      </p:pic>
      <p:sp>
        <p:nvSpPr>
          <p:cNvPr id="5" name="Rectangle 3"/>
          <p:cNvSpPr>
            <a:spLocks noChangeArrowheads="1"/>
          </p:cNvSpPr>
          <p:nvPr userDrawn="1"/>
        </p:nvSpPr>
        <p:spPr bwMode="auto">
          <a:xfrm>
            <a:off x="222250" y="4559300"/>
            <a:ext cx="8693150" cy="2063750"/>
          </a:xfrm>
          <a:prstGeom prst="rect">
            <a:avLst/>
          </a:prstGeom>
          <a:noFill/>
          <a:ln w="3175">
            <a:solidFill>
              <a:srgbClr val="3E7B94">
                <a:alpha val="50195"/>
              </a:srgbClr>
            </a:solidFill>
            <a:miter lim="800000"/>
            <a:headEnd/>
            <a:tailEnd/>
          </a:ln>
        </p:spPr>
        <p:txBody>
          <a:bodyPr wrap="none" anchor="ctr"/>
          <a:lstStyle/>
          <a:p>
            <a:pPr algn="ctr" fontAlgn="base">
              <a:spcBef>
                <a:spcPct val="0"/>
              </a:spcBef>
              <a:spcAft>
                <a:spcPct val="0"/>
              </a:spcAft>
              <a:defRPr/>
            </a:pPr>
            <a:endParaRPr lang="en-SG">
              <a:solidFill>
                <a:srgbClr val="000000"/>
              </a:solidFill>
              <a:latin typeface="Arial" pitchFamily="34" charset="0"/>
              <a:ea typeface="MS PGothic" pitchFamily="34" charset="-128"/>
            </a:endParaRPr>
          </a:p>
        </p:txBody>
      </p:sp>
      <p:sp>
        <p:nvSpPr>
          <p:cNvPr id="6" name="Rectangle 10"/>
          <p:cNvSpPr>
            <a:spLocks noChangeArrowheads="1"/>
          </p:cNvSpPr>
          <p:nvPr/>
        </p:nvSpPr>
        <p:spPr bwMode="auto">
          <a:xfrm>
            <a:off x="-71437" y="3505200"/>
            <a:ext cx="9286875" cy="1143000"/>
          </a:xfrm>
          <a:prstGeom prst="rect">
            <a:avLst/>
          </a:prstGeom>
          <a:solidFill>
            <a:srgbClr val="0E1724"/>
          </a:solidFill>
          <a:ln>
            <a:noFill/>
          </a:ln>
        </p:spPr>
        <p:txBody>
          <a:bodyPr anchor="ctr"/>
          <a:lstStyle/>
          <a:p>
            <a:pPr algn="ctr" fontAlgn="base">
              <a:spcBef>
                <a:spcPct val="0"/>
              </a:spcBef>
              <a:spcAft>
                <a:spcPct val="0"/>
              </a:spcAft>
              <a:defRPr/>
            </a:pPr>
            <a:endParaRPr lang="en-US">
              <a:solidFill>
                <a:srgbClr val="000000"/>
              </a:solidFill>
              <a:ea typeface="MS PGothic" pitchFamily="34" charset="-128"/>
            </a:endParaRPr>
          </a:p>
        </p:txBody>
      </p:sp>
      <p:sp>
        <p:nvSpPr>
          <p:cNvPr id="74756" name="Rectangle 4"/>
          <p:cNvSpPr>
            <a:spLocks noGrp="1" noChangeArrowheads="1"/>
          </p:cNvSpPr>
          <p:nvPr>
            <p:ph type="subTitle" idx="1"/>
          </p:nvPr>
        </p:nvSpPr>
        <p:spPr>
          <a:xfrm>
            <a:off x="457200" y="4870450"/>
            <a:ext cx="8288338" cy="1295400"/>
          </a:xfrm>
          <a:ln/>
        </p:spPr>
        <p:txBody>
          <a:bodyPr/>
          <a:lstStyle>
            <a:lvl1pPr marL="0" indent="0">
              <a:buFont typeface="Wingdings" pitchFamily="2" charset="2"/>
              <a:buNone/>
              <a:defRPr sz="2400">
                <a:solidFill>
                  <a:schemeClr val="tx2"/>
                </a:solidFill>
                <a:latin typeface="HelveticaNeue LT 65 Medium" pitchFamily="2" charset="0"/>
              </a:defRPr>
            </a:lvl1pPr>
          </a:lstStyle>
          <a:p>
            <a:r>
              <a:rPr lang="en-US"/>
              <a:t>Click to edit Master subtitle style</a:t>
            </a:r>
          </a:p>
        </p:txBody>
      </p:sp>
      <p:sp>
        <p:nvSpPr>
          <p:cNvPr id="74762" name="Rectangle 10"/>
          <p:cNvSpPr>
            <a:spLocks noGrp="1" noChangeArrowheads="1"/>
          </p:cNvSpPr>
          <p:nvPr>
            <p:ph type="ctrTitle"/>
          </p:nvPr>
        </p:nvSpPr>
        <p:spPr>
          <a:xfrm>
            <a:off x="466725" y="3524250"/>
            <a:ext cx="8248650" cy="1141413"/>
          </a:xfrm>
        </p:spPr>
        <p:txBody>
          <a:bodyPr/>
          <a:lstStyle>
            <a:lvl1pPr algn="l">
              <a:defRPr sz="3200"/>
            </a:lvl1pPr>
          </a:lstStyle>
          <a:p>
            <a:r>
              <a:rPr lang="en-US"/>
              <a:t>Click to edit Master title style</a:t>
            </a:r>
          </a:p>
        </p:txBody>
      </p:sp>
    </p:spTree>
    <p:extLst>
      <p:ext uri="{BB962C8B-B14F-4D97-AF65-F5344CB8AC3E}">
        <p14:creationId xmlns:p14="http://schemas.microsoft.com/office/powerpoint/2010/main" val="20114738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pPr>
              <a:defRPr/>
            </a:pPr>
            <a:fld id="{06E897D5-DBA7-4E3C-AC3D-2764B58DDF5F}" type="slidenum">
              <a:rPr lang="en-AU">
                <a:solidFill>
                  <a:srgbClr val="FFFFFF"/>
                </a:solidFill>
              </a:rPr>
              <a:pPr>
                <a:defRPr/>
              </a:pPr>
              <a:t>‹#›</a:t>
            </a:fld>
            <a:endParaRPr lang="en-AU">
              <a:solidFill>
                <a:srgbClr val="FFFFFF"/>
              </a:solidFill>
            </a:endParaRPr>
          </a:p>
        </p:txBody>
      </p:sp>
      <p:sp>
        <p:nvSpPr>
          <p:cNvPr id="5" name="Rectangle 2"/>
          <p:cNvSpPr txBox="1">
            <a:spLocks noChangeArrowheads="1"/>
          </p:cNvSpPr>
          <p:nvPr userDrawn="1"/>
        </p:nvSpPr>
        <p:spPr bwMode="auto">
          <a:xfrm>
            <a:off x="222250" y="238125"/>
            <a:ext cx="8636000" cy="571500"/>
          </a:xfrm>
          <a:prstGeom prst="rect">
            <a:avLst/>
          </a:prstGeom>
          <a:noFill/>
          <a:ln w="9525">
            <a:noFill/>
            <a:miter lim="800000"/>
            <a:headEnd/>
            <a:tailEnd/>
          </a:ln>
        </p:spPr>
        <p:txBody>
          <a:bodyPr anchor="ctr"/>
          <a:lstStyle/>
          <a:p>
            <a:pPr fontAlgn="base">
              <a:spcBef>
                <a:spcPct val="0"/>
              </a:spcBef>
              <a:spcAft>
                <a:spcPct val="0"/>
              </a:spcAft>
            </a:pPr>
            <a:endParaRPr lang="en-US" altLang="zh-CN" sz="2800">
              <a:solidFill>
                <a:srgbClr val="FFFFFF"/>
              </a:solidFill>
              <a:ea typeface="SimSun"/>
              <a:cs typeface="SimSun"/>
            </a:endParaRPr>
          </a:p>
        </p:txBody>
      </p:sp>
    </p:spTree>
    <p:extLst>
      <p:ext uri="{BB962C8B-B14F-4D97-AF65-F5344CB8AC3E}">
        <p14:creationId xmlns:p14="http://schemas.microsoft.com/office/powerpoint/2010/main" val="1373546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83770A35-C9BA-4ADA-8F97-E522206A8916}"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6247611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8"/>
          <p:cNvSpPr>
            <a:spLocks noGrp="1" noChangeArrowheads="1"/>
          </p:cNvSpPr>
          <p:nvPr>
            <p:ph type="sldNum" sz="quarter" idx="10"/>
          </p:nvPr>
        </p:nvSpPr>
        <p:spPr>
          <a:ln/>
        </p:spPr>
        <p:txBody>
          <a:bodyPr/>
          <a:lstStyle>
            <a:lvl1pPr>
              <a:defRPr/>
            </a:lvl1pPr>
          </a:lstStyle>
          <a:p>
            <a:pPr>
              <a:defRPr/>
            </a:pPr>
            <a:fld id="{83770A35-C9BA-4ADA-8F97-E522206A8916}"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4356872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343025" y="1724025"/>
            <a:ext cx="3643313"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5138738" y="1724025"/>
            <a:ext cx="3643312"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8"/>
          <p:cNvSpPr>
            <a:spLocks noGrp="1" noChangeArrowheads="1"/>
          </p:cNvSpPr>
          <p:nvPr>
            <p:ph type="sldNum" sz="quarter" idx="10"/>
          </p:nvPr>
        </p:nvSpPr>
        <p:spPr>
          <a:ln/>
        </p:spPr>
        <p:txBody>
          <a:bodyPr/>
          <a:lstStyle>
            <a:lvl1pPr>
              <a:defRPr/>
            </a:lvl1pPr>
          </a:lstStyle>
          <a:p>
            <a:pPr>
              <a:defRPr/>
            </a:pPr>
            <a:fld id="{7D2DF075-FB03-4886-8FC9-7048671DDBF9}"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747857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8" name="Title 1"/>
          <p:cNvSpPr>
            <a:spLocks noGrp="1"/>
          </p:cNvSpPr>
          <p:nvPr>
            <p:ph type="title"/>
          </p:nvPr>
        </p:nvSpPr>
        <p:spPr>
          <a:xfrm>
            <a:off x="222250" y="193675"/>
            <a:ext cx="8645525" cy="615950"/>
          </a:xfrm>
        </p:spPr>
        <p:txBody>
          <a:bodyPr/>
          <a:lstStyle/>
          <a:p>
            <a:r>
              <a:rPr lang="en-US"/>
              <a:t>Click to edit Master title style</a:t>
            </a:r>
            <a:endParaRPr lang="en-SG"/>
          </a:p>
        </p:txBody>
      </p:sp>
      <p:sp>
        <p:nvSpPr>
          <p:cNvPr id="7" name="Rectangle 8"/>
          <p:cNvSpPr>
            <a:spLocks noGrp="1" noChangeArrowheads="1"/>
          </p:cNvSpPr>
          <p:nvPr>
            <p:ph type="sldNum" sz="quarter" idx="10"/>
          </p:nvPr>
        </p:nvSpPr>
        <p:spPr>
          <a:ln/>
        </p:spPr>
        <p:txBody>
          <a:bodyPr/>
          <a:lstStyle>
            <a:lvl1pPr>
              <a:defRPr/>
            </a:lvl1pPr>
          </a:lstStyle>
          <a:p>
            <a:pPr>
              <a:defRPr/>
            </a:pPr>
            <a:fld id="{FEC471FB-7503-416E-A858-6E9CECE3153A}"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1831239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8"/>
          <p:cNvSpPr>
            <a:spLocks noGrp="1" noChangeArrowheads="1"/>
          </p:cNvSpPr>
          <p:nvPr>
            <p:ph type="sldNum" sz="quarter" idx="10"/>
          </p:nvPr>
        </p:nvSpPr>
        <p:spPr>
          <a:ln/>
        </p:spPr>
        <p:txBody>
          <a:bodyPr/>
          <a:lstStyle>
            <a:lvl1pPr>
              <a:defRPr/>
            </a:lvl1pPr>
          </a:lstStyle>
          <a:p>
            <a:pPr>
              <a:defRPr/>
            </a:pPr>
            <a:fld id="{DA939D2D-3F0F-4A80-A501-61C07349BD3C}"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41293579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B44EB3E9-572A-4C79-9EE6-0B98A504B731}"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2542931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5D1AB8E6-932B-49DC-9775-13DED6D9F664}"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772357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B0F408B-CB77-4DA6-9625-0AD6E7E2BC6C}"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6611057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pPr>
              <a:defRPr/>
            </a:pPr>
            <a:fld id="{A6A40DAB-4FB3-4600-B0DF-8EEE5E84EF01}"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21940981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8" y="265113"/>
            <a:ext cx="2160587" cy="613727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222250" y="265113"/>
            <a:ext cx="6332538" cy="6137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pPr>
              <a:defRPr/>
            </a:pPr>
            <a:fld id="{4741CB2A-8111-4F3E-B9DE-E060B8F04A8B}"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367254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0" y="265113"/>
            <a:ext cx="8645525" cy="544512"/>
          </a:xfrm>
        </p:spPr>
        <p:txBody>
          <a:bodyPr/>
          <a:lstStyle/>
          <a:p>
            <a:r>
              <a:rPr lang="en-US"/>
              <a:t>Click to edit Master title style</a:t>
            </a:r>
            <a:endParaRPr lang="en-SG"/>
          </a:p>
        </p:txBody>
      </p:sp>
      <p:sp>
        <p:nvSpPr>
          <p:cNvPr id="3" name="Text Placeholder 2"/>
          <p:cNvSpPr>
            <a:spLocks noGrp="1"/>
          </p:cNvSpPr>
          <p:nvPr>
            <p:ph type="body" sz="half" idx="1"/>
          </p:nvPr>
        </p:nvSpPr>
        <p:spPr>
          <a:xfrm>
            <a:off x="1343025" y="1724025"/>
            <a:ext cx="3643313" cy="467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quarter" idx="2"/>
          </p:nvPr>
        </p:nvSpPr>
        <p:spPr>
          <a:xfrm>
            <a:off x="5138738" y="1724025"/>
            <a:ext cx="3643312" cy="226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Content Placeholder 4"/>
          <p:cNvSpPr>
            <a:spLocks noGrp="1"/>
          </p:cNvSpPr>
          <p:nvPr>
            <p:ph sz="quarter" idx="3"/>
          </p:nvPr>
        </p:nvSpPr>
        <p:spPr>
          <a:xfrm>
            <a:off x="5138738" y="4138613"/>
            <a:ext cx="3643312" cy="226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Rectangle 8"/>
          <p:cNvSpPr>
            <a:spLocks noGrp="1" noChangeArrowheads="1"/>
          </p:cNvSpPr>
          <p:nvPr>
            <p:ph type="sldNum" sz="quarter" idx="10"/>
          </p:nvPr>
        </p:nvSpPr>
        <p:spPr>
          <a:ln/>
        </p:spPr>
        <p:txBody>
          <a:bodyPr/>
          <a:lstStyle>
            <a:lvl1pPr>
              <a:defRPr/>
            </a:lvl1pPr>
          </a:lstStyle>
          <a:p>
            <a:pPr>
              <a:defRPr/>
            </a:pPr>
            <a:fld id="{6CDF0278-6018-455A-853E-75708C3EB08B}"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1427852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343025" y="1724025"/>
            <a:ext cx="3643313"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5138738" y="1724025"/>
            <a:ext cx="3643312"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8"/>
          <p:cNvSpPr>
            <a:spLocks noGrp="1" noChangeArrowheads="1"/>
          </p:cNvSpPr>
          <p:nvPr>
            <p:ph type="sldNum" sz="quarter" idx="10"/>
          </p:nvPr>
        </p:nvSpPr>
        <p:spPr>
          <a:ln/>
        </p:spPr>
        <p:txBody>
          <a:bodyPr/>
          <a:lstStyle>
            <a:lvl1pPr>
              <a:defRPr/>
            </a:lvl1pPr>
          </a:lstStyle>
          <a:p>
            <a:pPr>
              <a:defRPr/>
            </a:pPr>
            <a:fld id="{7D2DF075-FB03-4886-8FC9-7048671DDBF9}"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255224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143000"/>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5323661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403150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492026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518125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449449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694293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938609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100668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368187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23120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8" name="Title 1"/>
          <p:cNvSpPr>
            <a:spLocks noGrp="1"/>
          </p:cNvSpPr>
          <p:nvPr>
            <p:ph type="title"/>
          </p:nvPr>
        </p:nvSpPr>
        <p:spPr>
          <a:xfrm>
            <a:off x="222250" y="193675"/>
            <a:ext cx="8645525" cy="615950"/>
          </a:xfrm>
        </p:spPr>
        <p:txBody>
          <a:bodyPr/>
          <a:lstStyle/>
          <a:p>
            <a:r>
              <a:rPr lang="en-US"/>
              <a:t>Click to edit Master title style</a:t>
            </a:r>
            <a:endParaRPr lang="en-SG"/>
          </a:p>
        </p:txBody>
      </p:sp>
      <p:sp>
        <p:nvSpPr>
          <p:cNvPr id="7" name="Rectangle 8"/>
          <p:cNvSpPr>
            <a:spLocks noGrp="1" noChangeArrowheads="1"/>
          </p:cNvSpPr>
          <p:nvPr>
            <p:ph type="sldNum" sz="quarter" idx="10"/>
          </p:nvPr>
        </p:nvSpPr>
        <p:spPr>
          <a:ln/>
        </p:spPr>
        <p:txBody>
          <a:bodyPr/>
          <a:lstStyle>
            <a:lvl1pPr>
              <a:defRPr/>
            </a:lvl1pPr>
          </a:lstStyle>
          <a:p>
            <a:pPr>
              <a:defRPr/>
            </a:pPr>
            <a:fld id="{FEC471FB-7503-416E-A858-6E9CECE3153A}"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1233682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3874563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85356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1532478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365416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997303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1075454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9107826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938994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5263341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92003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Rectangle 8"/>
          <p:cNvSpPr>
            <a:spLocks noGrp="1" noChangeArrowheads="1"/>
          </p:cNvSpPr>
          <p:nvPr>
            <p:ph type="sldNum" sz="quarter" idx="10"/>
          </p:nvPr>
        </p:nvSpPr>
        <p:spPr>
          <a:ln/>
        </p:spPr>
        <p:txBody>
          <a:bodyPr/>
          <a:lstStyle>
            <a:lvl1pPr>
              <a:defRPr/>
            </a:lvl1pPr>
          </a:lstStyle>
          <a:p>
            <a:pPr>
              <a:defRPr/>
            </a:pPr>
            <a:fld id="{DA939D2D-3F0F-4A80-A501-61C07349BD3C}"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9620078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022188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516112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055690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546999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1307765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0197733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6196818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979090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0" y="205738"/>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2223227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437" y="0"/>
            <a:ext cx="9286876" cy="3505200"/>
          </a:xfrm>
          <a:prstGeom prst="rect">
            <a:avLst/>
          </a:prstGeom>
        </p:spPr>
      </p:pic>
      <p:sp>
        <p:nvSpPr>
          <p:cNvPr id="5" name="Rectangle 3"/>
          <p:cNvSpPr>
            <a:spLocks noChangeArrowheads="1"/>
          </p:cNvSpPr>
          <p:nvPr userDrawn="1"/>
        </p:nvSpPr>
        <p:spPr bwMode="auto">
          <a:xfrm>
            <a:off x="222250" y="4559300"/>
            <a:ext cx="8693150" cy="2063750"/>
          </a:xfrm>
          <a:prstGeom prst="rect">
            <a:avLst/>
          </a:prstGeom>
          <a:noFill/>
          <a:ln w="3175">
            <a:solidFill>
              <a:srgbClr val="3E7B94">
                <a:alpha val="50195"/>
              </a:srgbClr>
            </a:solidFill>
            <a:miter lim="800000"/>
            <a:headEnd/>
            <a:tailEnd/>
          </a:ln>
        </p:spPr>
        <p:txBody>
          <a:bodyPr wrap="none" anchor="ctr"/>
          <a:lstStyle/>
          <a:p>
            <a:pPr algn="ctr" fontAlgn="base">
              <a:spcBef>
                <a:spcPct val="0"/>
              </a:spcBef>
              <a:spcAft>
                <a:spcPct val="0"/>
              </a:spcAft>
              <a:defRPr/>
            </a:pPr>
            <a:endParaRPr lang="en-SG" sz="1800">
              <a:solidFill>
                <a:srgbClr val="000000"/>
              </a:solidFill>
              <a:latin typeface="Arial" pitchFamily="34" charset="0"/>
              <a:ea typeface="MS PGothic" pitchFamily="34" charset="-128"/>
            </a:endParaRPr>
          </a:p>
        </p:txBody>
      </p:sp>
      <p:sp>
        <p:nvSpPr>
          <p:cNvPr id="6" name="Rectangle 10"/>
          <p:cNvSpPr>
            <a:spLocks noChangeArrowheads="1"/>
          </p:cNvSpPr>
          <p:nvPr/>
        </p:nvSpPr>
        <p:spPr bwMode="auto">
          <a:xfrm>
            <a:off x="-71437" y="3505200"/>
            <a:ext cx="9286875" cy="1143000"/>
          </a:xfrm>
          <a:prstGeom prst="rect">
            <a:avLst/>
          </a:prstGeom>
          <a:solidFill>
            <a:srgbClr val="0E1724"/>
          </a:solidFill>
          <a:ln>
            <a:noFill/>
          </a:ln>
        </p:spPr>
        <p:txBody>
          <a:bodyPr anchor="ctr"/>
          <a:lstStyle/>
          <a:p>
            <a:pPr algn="ctr" fontAlgn="base">
              <a:spcBef>
                <a:spcPct val="0"/>
              </a:spcBef>
              <a:spcAft>
                <a:spcPct val="0"/>
              </a:spcAft>
              <a:defRPr/>
            </a:pPr>
            <a:endParaRPr lang="en-US" sz="1800">
              <a:solidFill>
                <a:srgbClr val="000000"/>
              </a:solidFill>
              <a:ea typeface="MS PGothic" pitchFamily="34" charset="-128"/>
            </a:endParaRPr>
          </a:p>
        </p:txBody>
      </p:sp>
      <p:sp>
        <p:nvSpPr>
          <p:cNvPr id="74756" name="Rectangle 4"/>
          <p:cNvSpPr>
            <a:spLocks noGrp="1" noChangeArrowheads="1"/>
          </p:cNvSpPr>
          <p:nvPr>
            <p:ph type="subTitle" idx="1"/>
          </p:nvPr>
        </p:nvSpPr>
        <p:spPr>
          <a:xfrm>
            <a:off x="457200" y="4870450"/>
            <a:ext cx="8288338" cy="1295400"/>
          </a:xfrm>
          <a:ln/>
        </p:spPr>
        <p:txBody>
          <a:bodyPr/>
          <a:lstStyle>
            <a:lvl1pPr marL="0" indent="0">
              <a:buFont typeface="Wingdings" pitchFamily="2" charset="2"/>
              <a:buNone/>
              <a:defRPr sz="2400">
                <a:solidFill>
                  <a:schemeClr val="tx2"/>
                </a:solidFill>
                <a:latin typeface="HelveticaNeue LT 65 Medium" pitchFamily="2" charset="0"/>
              </a:defRPr>
            </a:lvl1pPr>
          </a:lstStyle>
          <a:p>
            <a:r>
              <a:rPr lang="en-US"/>
              <a:t>Click to edit Master subtitle style</a:t>
            </a:r>
          </a:p>
        </p:txBody>
      </p:sp>
      <p:sp>
        <p:nvSpPr>
          <p:cNvPr id="74762" name="Rectangle 10"/>
          <p:cNvSpPr>
            <a:spLocks noGrp="1" noChangeArrowheads="1"/>
          </p:cNvSpPr>
          <p:nvPr>
            <p:ph type="ctrTitle"/>
          </p:nvPr>
        </p:nvSpPr>
        <p:spPr>
          <a:xfrm>
            <a:off x="466725" y="3524252"/>
            <a:ext cx="8248650" cy="1141413"/>
          </a:xfrm>
        </p:spPr>
        <p:txBody>
          <a:bodyPr/>
          <a:lstStyle>
            <a:lvl1pPr algn="l">
              <a:defRPr sz="3200"/>
            </a:lvl1pPr>
          </a:lstStyle>
          <a:p>
            <a:r>
              <a:rPr lang="en-US"/>
              <a:t>Click to edit Master title style</a:t>
            </a:r>
          </a:p>
        </p:txBody>
      </p:sp>
    </p:spTree>
    <p:extLst>
      <p:ext uri="{BB962C8B-B14F-4D97-AF65-F5344CB8AC3E}">
        <p14:creationId xmlns:p14="http://schemas.microsoft.com/office/powerpoint/2010/main" val="645710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B44EB3E9-572A-4C79-9EE6-0B98A504B731}"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2406367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2"/>
          <p:cNvSpPr txBox="1">
            <a:spLocks noChangeArrowheads="1"/>
          </p:cNvSpPr>
          <p:nvPr userDrawn="1"/>
        </p:nvSpPr>
        <p:spPr bwMode="auto">
          <a:xfrm>
            <a:off x="222250" y="238125"/>
            <a:ext cx="8636000" cy="571500"/>
          </a:xfrm>
          <a:prstGeom prst="rect">
            <a:avLst/>
          </a:prstGeom>
          <a:noFill/>
          <a:ln w="9525">
            <a:noFill/>
            <a:miter lim="800000"/>
            <a:headEnd/>
            <a:tailEnd/>
          </a:ln>
        </p:spPr>
        <p:txBody>
          <a:bodyPr anchor="ctr"/>
          <a:lstStyle/>
          <a:p>
            <a:pPr fontAlgn="base">
              <a:spcBef>
                <a:spcPct val="0"/>
              </a:spcBef>
              <a:spcAft>
                <a:spcPct val="0"/>
              </a:spcAft>
            </a:pPr>
            <a:endParaRPr lang="en-US" altLang="zh-CN" sz="2800">
              <a:solidFill>
                <a:srgbClr val="FFFFFF"/>
              </a:solidFill>
              <a:ea typeface="SimSun"/>
              <a:cs typeface="SimSun"/>
            </a:endParaRPr>
          </a:p>
        </p:txBody>
      </p:sp>
      <p:sp>
        <p:nvSpPr>
          <p:cNvPr id="6"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96227846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19205020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343026" y="1724027"/>
            <a:ext cx="3643313"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5138739" y="1724027"/>
            <a:ext cx="3643312"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28874143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8" name="Title 1"/>
          <p:cNvSpPr>
            <a:spLocks noGrp="1"/>
          </p:cNvSpPr>
          <p:nvPr>
            <p:ph type="title"/>
          </p:nvPr>
        </p:nvSpPr>
        <p:spPr>
          <a:xfrm>
            <a:off x="222251" y="193675"/>
            <a:ext cx="8645525" cy="615950"/>
          </a:xfrm>
        </p:spPr>
        <p:txBody>
          <a:bodyPr/>
          <a:lstStyle/>
          <a:p>
            <a:r>
              <a:rPr lang="en-US"/>
              <a:t>Click to edit Master title style</a:t>
            </a:r>
            <a:endParaRPr lang="en-SG"/>
          </a:p>
        </p:txBody>
      </p:sp>
      <p:sp>
        <p:nvSpPr>
          <p:cNvPr id="9" name="Slide Number Placeholder 8"/>
          <p:cNvSpPr>
            <a:spLocks noGrp="1" noChangeArrowheads="1"/>
          </p:cNvSpPr>
          <p:nvPr>
            <p:ph type="sldNum" sz="quarter" idx="10"/>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13310080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4"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29305663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19899421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278365231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22394981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31625135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7189" y="265115"/>
            <a:ext cx="2160587" cy="613727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222250" y="265115"/>
            <a:ext cx="6332538" cy="6137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3297302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5D1AB8E6-932B-49DC-9775-13DED6D9F664}"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9647464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1" y="265113"/>
            <a:ext cx="8645525" cy="544512"/>
          </a:xfrm>
        </p:spPr>
        <p:txBody>
          <a:bodyPr/>
          <a:lstStyle/>
          <a:p>
            <a:r>
              <a:rPr lang="en-US"/>
              <a:t>Click to edit Master title style</a:t>
            </a:r>
            <a:endParaRPr lang="en-SG"/>
          </a:p>
        </p:txBody>
      </p:sp>
      <p:sp>
        <p:nvSpPr>
          <p:cNvPr id="3" name="Text Placeholder 2"/>
          <p:cNvSpPr>
            <a:spLocks noGrp="1"/>
          </p:cNvSpPr>
          <p:nvPr>
            <p:ph type="body" sz="half" idx="1"/>
          </p:nvPr>
        </p:nvSpPr>
        <p:spPr>
          <a:xfrm>
            <a:off x="1343026" y="1724027"/>
            <a:ext cx="3643313" cy="4678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quarter" idx="2"/>
          </p:nvPr>
        </p:nvSpPr>
        <p:spPr>
          <a:xfrm>
            <a:off x="5138739" y="1724025"/>
            <a:ext cx="3643312" cy="226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Content Placeholder 4"/>
          <p:cNvSpPr>
            <a:spLocks noGrp="1"/>
          </p:cNvSpPr>
          <p:nvPr>
            <p:ph sz="quarter" idx="3"/>
          </p:nvPr>
        </p:nvSpPr>
        <p:spPr>
          <a:xfrm>
            <a:off x="5138739" y="4138615"/>
            <a:ext cx="3643312" cy="2263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272797798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2251" y="205740"/>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Tree>
    <p:extLst>
      <p:ext uri="{BB962C8B-B14F-4D97-AF65-F5344CB8AC3E}">
        <p14:creationId xmlns:p14="http://schemas.microsoft.com/office/powerpoint/2010/main" val="22670357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Content Placeholder 2"/>
          <p:cNvSpPr>
            <a:spLocks noGrp="1"/>
          </p:cNvSpPr>
          <p:nvPr>
            <p:ph idx="11"/>
          </p:nvPr>
        </p:nvSpPr>
        <p:spPr>
          <a:xfrm>
            <a:off x="296525" y="953725"/>
            <a:ext cx="8505945" cy="517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2" name="Title 1"/>
          <p:cNvSpPr>
            <a:spLocks noGrp="1"/>
          </p:cNvSpPr>
          <p:nvPr>
            <p:ph type="title"/>
          </p:nvPr>
        </p:nvSpPr>
        <p:spPr>
          <a:xfrm>
            <a:off x="222251" y="205740"/>
            <a:ext cx="8645525" cy="603887"/>
          </a:xfrm>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Rectangle 8"/>
          <p:cNvSpPr>
            <a:spLocks noGrp="1" noChangeArrowheads="1"/>
          </p:cNvSpPr>
          <p:nvPr>
            <p:ph type="sldNum" sz="quarter" idx="10"/>
          </p:nvPr>
        </p:nvSpPr>
        <p:spPr>
          <a:ln/>
        </p:spPr>
        <p:txBody>
          <a:bodyPr/>
          <a:lstStyle>
            <a:lvl1pPr>
              <a:defRPr/>
            </a:lvl1pPr>
          </a:lstStyle>
          <a:p>
            <a:fld id="{4BAC98A4-889E-464B-B279-E830E8E80C48}" type="slidenum">
              <a:rPr lang="en-US" smtClean="0">
                <a:solidFill>
                  <a:srgbClr val="FFFFFF"/>
                </a:solidFill>
                <a:latin typeface="Helvetica"/>
                <a:cs typeface="Arial"/>
              </a:rPr>
              <a:pPr/>
              <a:t>‹#›</a:t>
            </a:fld>
            <a:endParaRPr lang="en-US">
              <a:solidFill>
                <a:srgbClr val="FFFFFF"/>
              </a:solidFill>
              <a:latin typeface="Helvetica"/>
              <a:cs typeface="Arial"/>
            </a:endParaRPr>
          </a:p>
        </p:txBody>
      </p:sp>
    </p:spTree>
    <p:extLst>
      <p:ext uri="{BB962C8B-B14F-4D97-AF65-F5344CB8AC3E}">
        <p14:creationId xmlns:p14="http://schemas.microsoft.com/office/powerpoint/2010/main" val="21309498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229416" y="439332"/>
            <a:ext cx="7624618" cy="298672"/>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941" b="0" i="0">
                <a:solidFill>
                  <a:srgbClr val="003366"/>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639801" y="2113695"/>
            <a:ext cx="7878041" cy="184666"/>
          </a:xfrm>
          <a:prstGeom prst="rect">
            <a:avLst/>
          </a:prstGeom>
          <a:noFill/>
          <a:ln>
            <a:noFill/>
          </a:ln>
        </p:spPr>
        <p:txBody>
          <a:bodyPr spcFirstLastPara="1" wrap="square" lIns="0" tIns="0" rIns="0" bIns="0" anchor="t" anchorCtr="0">
            <a:spAutoFit/>
          </a:bodyPr>
          <a:lstStyle>
            <a:lvl1pPr marL="403433" lvl="0" indent="-201717" algn="l">
              <a:spcBef>
                <a:spcPts val="0"/>
              </a:spcBef>
              <a:spcAft>
                <a:spcPts val="0"/>
              </a:spcAft>
              <a:buSzPts val="1400"/>
              <a:buNone/>
              <a:defRPr b="0" i="0">
                <a:solidFill>
                  <a:schemeClr val="dk1"/>
                </a:solidFill>
              </a:defRPr>
            </a:lvl1pPr>
            <a:lvl2pPr marL="806867" lvl="1" indent="-201717" algn="l">
              <a:spcBef>
                <a:spcPts val="0"/>
              </a:spcBef>
              <a:spcAft>
                <a:spcPts val="0"/>
              </a:spcAft>
              <a:buSzPts val="1400"/>
              <a:buNone/>
              <a:defRPr/>
            </a:lvl2pPr>
            <a:lvl3pPr marL="1210300" lvl="2" indent="-201717" algn="l">
              <a:spcBef>
                <a:spcPts val="0"/>
              </a:spcBef>
              <a:spcAft>
                <a:spcPts val="0"/>
              </a:spcAft>
              <a:buSzPts val="1400"/>
              <a:buNone/>
              <a:defRPr/>
            </a:lvl3pPr>
            <a:lvl4pPr marL="1613733" lvl="3" indent="-201717" algn="l">
              <a:spcBef>
                <a:spcPts val="0"/>
              </a:spcBef>
              <a:spcAft>
                <a:spcPts val="0"/>
              </a:spcAft>
              <a:buSzPts val="1400"/>
              <a:buNone/>
              <a:defRPr/>
            </a:lvl4pPr>
            <a:lvl5pPr marL="2017166" lvl="4" indent="-201717" algn="l">
              <a:spcBef>
                <a:spcPts val="0"/>
              </a:spcBef>
              <a:spcAft>
                <a:spcPts val="0"/>
              </a:spcAft>
              <a:buSzPts val="1400"/>
              <a:buNone/>
              <a:defRPr/>
            </a:lvl5pPr>
            <a:lvl6pPr marL="2420600" lvl="5" indent="-201717" algn="l">
              <a:spcBef>
                <a:spcPts val="0"/>
              </a:spcBef>
              <a:spcAft>
                <a:spcPts val="0"/>
              </a:spcAft>
              <a:buSzPts val="1400"/>
              <a:buNone/>
              <a:defRPr/>
            </a:lvl6pPr>
            <a:lvl7pPr marL="2824033" lvl="6" indent="-201717" algn="l">
              <a:spcBef>
                <a:spcPts val="0"/>
              </a:spcBef>
              <a:spcAft>
                <a:spcPts val="0"/>
              </a:spcAft>
              <a:buSzPts val="1400"/>
              <a:buNone/>
              <a:defRPr/>
            </a:lvl7pPr>
            <a:lvl8pPr marL="3227466" lvl="7" indent="-201717" algn="l">
              <a:spcBef>
                <a:spcPts val="0"/>
              </a:spcBef>
              <a:spcAft>
                <a:spcPts val="0"/>
              </a:spcAft>
              <a:buSzPts val="1400"/>
              <a:buNone/>
              <a:defRPr/>
            </a:lvl8pPr>
            <a:lvl9pPr marL="3630900" lvl="8" indent="-201717"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222637" y="6486168"/>
            <a:ext cx="1457035" cy="128946"/>
          </a:xfrm>
          <a:prstGeom prst="rect">
            <a:avLst/>
          </a:prstGeom>
          <a:noFill/>
          <a:ln>
            <a:noFill/>
          </a:ln>
        </p:spPr>
        <p:txBody>
          <a:bodyPr spcFirstLastPara="1" wrap="square" lIns="0" tIns="0" rIns="0" bIns="0" anchor="t" anchorCtr="0">
            <a:spAutoFit/>
          </a:bodyPr>
          <a:lstStyle>
            <a:lvl1pPr lvl="0">
              <a:spcBef>
                <a:spcPts val="0"/>
              </a:spcBef>
              <a:spcAft>
                <a:spcPts val="0"/>
              </a:spcAft>
              <a:buSzPts val="1400"/>
              <a:buNone/>
              <a:defRPr sz="838" b="0" i="0">
                <a:solidFill>
                  <a:srgbClr val="A6A6A6"/>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dt" idx="10"/>
          </p:nvPr>
        </p:nvSpPr>
        <p:spPr>
          <a:xfrm>
            <a:off x="457200" y="6377940"/>
            <a:ext cx="2103120" cy="27699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4405098" y="6508309"/>
            <a:ext cx="334818" cy="101887"/>
          </a:xfrm>
          <a:prstGeom prst="rect">
            <a:avLst/>
          </a:prstGeom>
          <a:noFill/>
          <a:ln>
            <a:noFill/>
          </a:ln>
        </p:spPr>
        <p:txBody>
          <a:bodyPr spcFirstLastPara="1" wrap="square" lIns="0" tIns="0" rIns="0" bIns="0" anchor="t" anchorCtr="0">
            <a:spAutoFit/>
          </a:bodyPr>
          <a:lstStyle>
            <a:lvl1pPr marL="11206" lvl="0" indent="0">
              <a:lnSpc>
                <a:spcPct val="100000"/>
              </a:lnSpc>
              <a:spcBef>
                <a:spcPts val="0"/>
              </a:spcBef>
              <a:buNone/>
              <a:defRPr sz="662" b="0" i="0">
                <a:solidFill>
                  <a:srgbClr val="3F3F3F"/>
                </a:solidFill>
                <a:latin typeface="Libre Franklin Medium"/>
                <a:ea typeface="Libre Franklin Medium"/>
                <a:cs typeface="Libre Franklin Medium"/>
                <a:sym typeface="Libre Franklin Medium"/>
              </a:defRPr>
            </a:lvl1pPr>
            <a:lvl2pPr marL="11206" lvl="1" indent="0">
              <a:lnSpc>
                <a:spcPct val="100000"/>
              </a:lnSpc>
              <a:spcBef>
                <a:spcPts val="0"/>
              </a:spcBef>
              <a:buNone/>
              <a:defRPr sz="662" b="0" i="0">
                <a:solidFill>
                  <a:srgbClr val="3F3F3F"/>
                </a:solidFill>
                <a:latin typeface="Libre Franklin Medium"/>
                <a:ea typeface="Libre Franklin Medium"/>
                <a:cs typeface="Libre Franklin Medium"/>
                <a:sym typeface="Libre Franklin Medium"/>
              </a:defRPr>
            </a:lvl2pPr>
            <a:lvl3pPr marL="11206" lvl="2" indent="0">
              <a:lnSpc>
                <a:spcPct val="100000"/>
              </a:lnSpc>
              <a:spcBef>
                <a:spcPts val="0"/>
              </a:spcBef>
              <a:buNone/>
              <a:defRPr sz="662" b="0" i="0">
                <a:solidFill>
                  <a:srgbClr val="3F3F3F"/>
                </a:solidFill>
                <a:latin typeface="Libre Franklin Medium"/>
                <a:ea typeface="Libre Franklin Medium"/>
                <a:cs typeface="Libre Franklin Medium"/>
                <a:sym typeface="Libre Franklin Medium"/>
              </a:defRPr>
            </a:lvl3pPr>
            <a:lvl4pPr marL="11206" lvl="3" indent="0">
              <a:lnSpc>
                <a:spcPct val="100000"/>
              </a:lnSpc>
              <a:spcBef>
                <a:spcPts val="0"/>
              </a:spcBef>
              <a:buNone/>
              <a:defRPr sz="662" b="0" i="0">
                <a:solidFill>
                  <a:srgbClr val="3F3F3F"/>
                </a:solidFill>
                <a:latin typeface="Libre Franklin Medium"/>
                <a:ea typeface="Libre Franklin Medium"/>
                <a:cs typeface="Libre Franklin Medium"/>
                <a:sym typeface="Libre Franklin Medium"/>
              </a:defRPr>
            </a:lvl4pPr>
            <a:lvl5pPr marL="11206" lvl="4" indent="0">
              <a:lnSpc>
                <a:spcPct val="100000"/>
              </a:lnSpc>
              <a:spcBef>
                <a:spcPts val="0"/>
              </a:spcBef>
              <a:buNone/>
              <a:defRPr sz="662" b="0" i="0">
                <a:solidFill>
                  <a:srgbClr val="3F3F3F"/>
                </a:solidFill>
                <a:latin typeface="Libre Franklin Medium"/>
                <a:ea typeface="Libre Franklin Medium"/>
                <a:cs typeface="Libre Franklin Medium"/>
                <a:sym typeface="Libre Franklin Medium"/>
              </a:defRPr>
            </a:lvl5pPr>
            <a:lvl6pPr marL="11206" lvl="5" indent="0">
              <a:lnSpc>
                <a:spcPct val="100000"/>
              </a:lnSpc>
              <a:spcBef>
                <a:spcPts val="0"/>
              </a:spcBef>
              <a:buNone/>
              <a:defRPr sz="662" b="0" i="0">
                <a:solidFill>
                  <a:srgbClr val="3F3F3F"/>
                </a:solidFill>
                <a:latin typeface="Libre Franklin Medium"/>
                <a:ea typeface="Libre Franklin Medium"/>
                <a:cs typeface="Libre Franklin Medium"/>
                <a:sym typeface="Libre Franklin Medium"/>
              </a:defRPr>
            </a:lvl6pPr>
            <a:lvl7pPr marL="11206" lvl="6" indent="0">
              <a:lnSpc>
                <a:spcPct val="100000"/>
              </a:lnSpc>
              <a:spcBef>
                <a:spcPts val="0"/>
              </a:spcBef>
              <a:buNone/>
              <a:defRPr sz="662" b="0" i="0">
                <a:solidFill>
                  <a:srgbClr val="3F3F3F"/>
                </a:solidFill>
                <a:latin typeface="Libre Franklin Medium"/>
                <a:ea typeface="Libre Franklin Medium"/>
                <a:cs typeface="Libre Franklin Medium"/>
                <a:sym typeface="Libre Franklin Medium"/>
              </a:defRPr>
            </a:lvl7pPr>
            <a:lvl8pPr marL="11206" lvl="7" indent="0">
              <a:lnSpc>
                <a:spcPct val="100000"/>
              </a:lnSpc>
              <a:spcBef>
                <a:spcPts val="0"/>
              </a:spcBef>
              <a:buNone/>
              <a:defRPr sz="662" b="0" i="0">
                <a:solidFill>
                  <a:srgbClr val="3F3F3F"/>
                </a:solidFill>
                <a:latin typeface="Libre Franklin Medium"/>
                <a:ea typeface="Libre Franklin Medium"/>
                <a:cs typeface="Libre Franklin Medium"/>
                <a:sym typeface="Libre Franklin Medium"/>
              </a:defRPr>
            </a:lvl8pPr>
            <a:lvl9pPr marL="11206" lvl="8" indent="0">
              <a:lnSpc>
                <a:spcPct val="100000"/>
              </a:lnSpc>
              <a:spcBef>
                <a:spcPts val="0"/>
              </a:spcBef>
              <a:buNone/>
              <a:defRPr sz="662" b="0" i="0">
                <a:solidFill>
                  <a:srgbClr val="3F3F3F"/>
                </a:solidFill>
                <a:latin typeface="Libre Franklin Medium"/>
                <a:ea typeface="Libre Franklin Medium"/>
                <a:cs typeface="Libre Franklin Medium"/>
                <a:sym typeface="Libre Franklin Medium"/>
              </a:defRPr>
            </a:lvl9pPr>
          </a:lstStyle>
          <a:p>
            <a:r>
              <a:rPr lang="en-US"/>
              <a:t>Page </a:t>
            </a:r>
            <a:fld id="{00000000-1234-1234-1234-123412341234}" type="slidenum">
              <a:rPr lang="en-US" smtClean="0"/>
              <a:pPr/>
              <a:t>‹#›</a:t>
            </a:fld>
            <a:endParaRPr/>
          </a:p>
        </p:txBody>
      </p:sp>
    </p:spTree>
    <p:extLst>
      <p:ext uri="{BB962C8B-B14F-4D97-AF65-F5344CB8AC3E}">
        <p14:creationId xmlns:p14="http://schemas.microsoft.com/office/powerpoint/2010/main" val="19612607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11"/>
        <p:cNvGrpSpPr/>
        <p:nvPr/>
      </p:nvGrpSpPr>
      <p:grpSpPr>
        <a:xfrm>
          <a:off x="0" y="0"/>
          <a:ext cx="0" cy="0"/>
          <a:chOff x="0" y="0"/>
          <a:chExt cx="0" cy="0"/>
        </a:xfrm>
      </p:grpSpPr>
      <p:sp>
        <p:nvSpPr>
          <p:cNvPr id="12" name="Google Shape;12;p2"/>
          <p:cNvSpPr txBox="1">
            <a:spLocks noGrp="1"/>
          </p:cNvSpPr>
          <p:nvPr>
            <p:ph type="body" idx="1"/>
          </p:nvPr>
        </p:nvSpPr>
        <p:spPr>
          <a:xfrm>
            <a:off x="296525" y="953725"/>
            <a:ext cx="8505945" cy="517460"/>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3" name="Google Shape;13;p2"/>
          <p:cNvSpPr txBox="1">
            <a:spLocks noGrp="1"/>
          </p:cNvSpPr>
          <p:nvPr>
            <p:ph type="title"/>
          </p:nvPr>
        </p:nvSpPr>
        <p:spPr>
          <a:xfrm>
            <a:off x="222252" y="205740"/>
            <a:ext cx="8645525" cy="6038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4" name="Google Shape;14;p2"/>
          <p:cNvSpPr txBox="1">
            <a:spLocks noGrp="1"/>
          </p:cNvSpPr>
          <p:nvPr>
            <p:ph type="body" idx="2"/>
          </p:nvPr>
        </p:nvSpPr>
        <p:spPr>
          <a:xfrm>
            <a:off x="1343027" y="1724029"/>
            <a:ext cx="7439025" cy="4678363"/>
          </a:xfrm>
          <a:prstGeom prst="rect">
            <a:avLst/>
          </a:prstGeom>
          <a:noFill/>
          <a:ln>
            <a:noFill/>
          </a:ln>
        </p:spPr>
        <p:txBody>
          <a:bodyPr spcFirstLastPara="1" wrap="square" lIns="91425" tIns="45700" rIns="91425" bIns="45700" anchor="t" anchorCtr="0">
            <a:noAutofit/>
          </a:bodyPr>
          <a:lstStyle>
            <a:lvl1pPr marL="457200" lvl="0" indent="-342900" algn="l">
              <a:spcBef>
                <a:spcPts val="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5" name="Google Shape;15;p2"/>
          <p:cNvSpPr txBox="1">
            <a:spLocks noGrp="1"/>
          </p:cNvSpPr>
          <p:nvPr>
            <p:ph type="sldNum" idx="12"/>
          </p:nvPr>
        </p:nvSpPr>
        <p:spPr>
          <a:xfrm>
            <a:off x="7115175" y="6666742"/>
            <a:ext cx="1905000" cy="1365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FFFFFF"/>
                </a:solidFill>
                <a:latin typeface="Helvetica Neue"/>
                <a:ea typeface="Helvetica Neue"/>
                <a:cs typeface="Helvetica Neue"/>
                <a:sym typeface="Helvetica Neue"/>
              </a:defRPr>
            </a:lvl1pPr>
            <a:lvl2pPr marL="0" marR="0" lvl="1" indent="0" algn="l" rtl="0">
              <a:spcBef>
                <a:spcPts val="0"/>
              </a:spcBef>
              <a:buNone/>
              <a:defRPr sz="1800" b="0" i="0" u="none" strike="noStrike" cap="none">
                <a:solidFill>
                  <a:srgbClr val="FFFFFF"/>
                </a:solidFill>
                <a:latin typeface="Helvetica Neue"/>
                <a:ea typeface="Helvetica Neue"/>
                <a:cs typeface="Helvetica Neue"/>
                <a:sym typeface="Helvetica Neue"/>
              </a:defRPr>
            </a:lvl2pPr>
            <a:lvl3pPr marL="0" marR="0" lvl="2" indent="0" algn="l" rtl="0">
              <a:spcBef>
                <a:spcPts val="0"/>
              </a:spcBef>
              <a:buNone/>
              <a:defRPr sz="1800" b="0" i="0" u="none" strike="noStrike" cap="none">
                <a:solidFill>
                  <a:srgbClr val="FFFFFF"/>
                </a:solidFill>
                <a:latin typeface="Helvetica Neue"/>
                <a:ea typeface="Helvetica Neue"/>
                <a:cs typeface="Helvetica Neue"/>
                <a:sym typeface="Helvetica Neue"/>
              </a:defRPr>
            </a:lvl3pPr>
            <a:lvl4pPr marL="0" marR="0" lvl="3" indent="0" algn="l" rtl="0">
              <a:spcBef>
                <a:spcPts val="0"/>
              </a:spcBef>
              <a:buNone/>
              <a:defRPr sz="1800" b="0" i="0" u="none" strike="noStrike" cap="none">
                <a:solidFill>
                  <a:srgbClr val="FFFFFF"/>
                </a:solidFill>
                <a:latin typeface="Helvetica Neue"/>
                <a:ea typeface="Helvetica Neue"/>
                <a:cs typeface="Helvetica Neue"/>
                <a:sym typeface="Helvetica Neue"/>
              </a:defRPr>
            </a:lvl4pPr>
            <a:lvl5pPr marL="0" marR="0" lvl="4" indent="0" algn="l" rtl="0">
              <a:spcBef>
                <a:spcPts val="0"/>
              </a:spcBef>
              <a:buNone/>
              <a:defRPr sz="1800" b="0" i="0" u="none" strike="noStrike" cap="none">
                <a:solidFill>
                  <a:srgbClr val="FFFFFF"/>
                </a:solidFill>
                <a:latin typeface="Helvetica Neue"/>
                <a:ea typeface="Helvetica Neue"/>
                <a:cs typeface="Helvetica Neue"/>
                <a:sym typeface="Helvetica Neue"/>
              </a:defRPr>
            </a:lvl5pPr>
            <a:lvl6pPr marL="0" marR="0" lvl="5" indent="0" algn="l" rtl="0">
              <a:spcBef>
                <a:spcPts val="0"/>
              </a:spcBef>
              <a:buNone/>
              <a:defRPr sz="1800" b="0" i="0" u="none" strike="noStrike" cap="none">
                <a:solidFill>
                  <a:srgbClr val="FFFFFF"/>
                </a:solidFill>
                <a:latin typeface="Helvetica Neue"/>
                <a:ea typeface="Helvetica Neue"/>
                <a:cs typeface="Helvetica Neue"/>
                <a:sym typeface="Helvetica Neue"/>
              </a:defRPr>
            </a:lvl6pPr>
            <a:lvl7pPr marL="0" marR="0" lvl="6" indent="0" algn="l" rtl="0">
              <a:spcBef>
                <a:spcPts val="0"/>
              </a:spcBef>
              <a:buNone/>
              <a:defRPr sz="1800" b="0" i="0" u="none" strike="noStrike" cap="none">
                <a:solidFill>
                  <a:srgbClr val="FFFFFF"/>
                </a:solidFill>
                <a:latin typeface="Helvetica Neue"/>
                <a:ea typeface="Helvetica Neue"/>
                <a:cs typeface="Helvetica Neue"/>
                <a:sym typeface="Helvetica Neue"/>
              </a:defRPr>
            </a:lvl7pPr>
            <a:lvl8pPr marL="0" marR="0" lvl="7" indent="0" algn="l" rtl="0">
              <a:spcBef>
                <a:spcPts val="0"/>
              </a:spcBef>
              <a:buNone/>
              <a:defRPr sz="1800" b="0" i="0" u="none" strike="noStrike" cap="none">
                <a:solidFill>
                  <a:srgbClr val="FFFFFF"/>
                </a:solidFill>
                <a:latin typeface="Helvetica Neue"/>
                <a:ea typeface="Helvetica Neue"/>
                <a:cs typeface="Helvetica Neue"/>
                <a:sym typeface="Helvetica Neue"/>
              </a:defRPr>
            </a:lvl8pPr>
            <a:lvl9pPr marL="0" marR="0" lvl="8" indent="0" algn="l" rtl="0">
              <a:spcBef>
                <a:spcPts val="0"/>
              </a:spcBef>
              <a:buNone/>
              <a:defRPr sz="1800" b="0" i="0" u="none" strike="noStrike" cap="none">
                <a:solidFill>
                  <a:srgbClr val="FFFFFF"/>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882065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mparison">
  <p:cSld name="1_Comparison">
    <p:spTree>
      <p:nvGrpSpPr>
        <p:cNvPr id="1" name="Shape 101"/>
        <p:cNvGrpSpPr/>
        <p:nvPr/>
      </p:nvGrpSpPr>
      <p:grpSpPr>
        <a:xfrm>
          <a:off x="0" y="0"/>
          <a:ext cx="0" cy="0"/>
          <a:chOff x="0" y="0"/>
          <a:chExt cx="0" cy="0"/>
        </a:xfrm>
      </p:grpSpPr>
      <p:sp>
        <p:nvSpPr>
          <p:cNvPr id="102" name="Google Shape;102;p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400"/>
              <a:buNone/>
              <a:defRPr sz="2400" b="1"/>
            </a:lvl1pPr>
            <a:lvl2pPr marL="914400" lvl="1" indent="-228600" algn="l">
              <a:spcBef>
                <a:spcPts val="600"/>
              </a:spcBef>
              <a:spcAft>
                <a:spcPts val="0"/>
              </a:spcAft>
              <a:buSzPts val="2000"/>
              <a:buFont typeface="Helvetica Neue"/>
              <a:buNone/>
              <a:defRPr sz="2000" b="1"/>
            </a:lvl2pPr>
            <a:lvl3pPr marL="1371600" lvl="2" indent="-228600" algn="l">
              <a:spcBef>
                <a:spcPts val="600"/>
              </a:spcBef>
              <a:spcAft>
                <a:spcPts val="0"/>
              </a:spcAft>
              <a:buSzPts val="1800"/>
              <a:buFont typeface="Helvetica Neue"/>
              <a:buNone/>
              <a:defRPr sz="1800" b="1"/>
            </a:lvl3pPr>
            <a:lvl4pPr marL="1828800" lvl="3" indent="-228600" algn="l">
              <a:spcBef>
                <a:spcPts val="600"/>
              </a:spcBef>
              <a:spcAft>
                <a:spcPts val="0"/>
              </a:spcAft>
              <a:buSzPts val="1600"/>
              <a:buFont typeface="Helvetica Neue"/>
              <a:buNone/>
              <a:defRPr sz="1600" b="1"/>
            </a:lvl4pPr>
            <a:lvl5pPr marL="2286000" lvl="4" indent="-228600" algn="l">
              <a:spcBef>
                <a:spcPts val="600"/>
              </a:spcBef>
              <a:spcAft>
                <a:spcPts val="0"/>
              </a:spcAft>
              <a:buSzPts val="1600"/>
              <a:buFont typeface="Helvetica Neue"/>
              <a:buNone/>
              <a:defRPr sz="1600" b="1"/>
            </a:lvl5pPr>
            <a:lvl6pPr marL="2743200" lvl="5" indent="-228600" algn="l">
              <a:spcBef>
                <a:spcPts val="600"/>
              </a:spcBef>
              <a:spcAft>
                <a:spcPts val="0"/>
              </a:spcAft>
              <a:buSzPts val="1600"/>
              <a:buFont typeface="Helvetica Neue"/>
              <a:buNone/>
              <a:defRPr sz="1600" b="1"/>
            </a:lvl6pPr>
            <a:lvl7pPr marL="3200400" lvl="6" indent="-228600" algn="l">
              <a:spcBef>
                <a:spcPts val="600"/>
              </a:spcBef>
              <a:spcAft>
                <a:spcPts val="0"/>
              </a:spcAft>
              <a:buSzPts val="1600"/>
              <a:buFont typeface="Helvetica Neue"/>
              <a:buNone/>
              <a:defRPr sz="1600" b="1"/>
            </a:lvl7pPr>
            <a:lvl8pPr marL="3657600" lvl="7" indent="-228600" algn="l">
              <a:spcBef>
                <a:spcPts val="600"/>
              </a:spcBef>
              <a:spcAft>
                <a:spcPts val="0"/>
              </a:spcAft>
              <a:buSzPts val="1600"/>
              <a:buFont typeface="Helvetica Neue"/>
              <a:buNone/>
              <a:defRPr sz="1600" b="1"/>
            </a:lvl8pPr>
            <a:lvl9pPr marL="4114800" lvl="8" indent="-228600" algn="l">
              <a:spcBef>
                <a:spcPts val="600"/>
              </a:spcBef>
              <a:spcAft>
                <a:spcPts val="600"/>
              </a:spcAft>
              <a:buSzPts val="1600"/>
              <a:buFont typeface="Helvetica Neue"/>
              <a:buNone/>
              <a:defRPr sz="1600" b="1"/>
            </a:lvl9pPr>
          </a:lstStyle>
          <a:p>
            <a:endParaRPr/>
          </a:p>
        </p:txBody>
      </p:sp>
      <p:sp>
        <p:nvSpPr>
          <p:cNvPr id="103" name="Google Shape;103;p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0"/>
              </a:spcBef>
              <a:spcAft>
                <a:spcPts val="0"/>
              </a:spcAft>
              <a:buSzPts val="2400"/>
              <a:buChar char="■"/>
              <a:defRPr sz="2400"/>
            </a:lvl1pPr>
            <a:lvl2pPr marL="914400" lvl="1" indent="-355600" algn="l">
              <a:spcBef>
                <a:spcPts val="600"/>
              </a:spcBef>
              <a:spcAft>
                <a:spcPts val="0"/>
              </a:spcAft>
              <a:buSzPts val="2000"/>
              <a:buFont typeface="Helvetica Neue"/>
              <a:buChar char="—"/>
              <a:defRPr sz="2000"/>
            </a:lvl2pPr>
            <a:lvl3pPr marL="1371600" lvl="2" indent="-342900" algn="l">
              <a:spcBef>
                <a:spcPts val="600"/>
              </a:spcBef>
              <a:spcAft>
                <a:spcPts val="0"/>
              </a:spcAft>
              <a:buSzPts val="1800"/>
              <a:buFont typeface="Helvetica Neue"/>
              <a:buChar char="—"/>
              <a:defRPr sz="1800"/>
            </a:lvl3pPr>
            <a:lvl4pPr marL="1828800" lvl="3" indent="-330200" algn="l">
              <a:spcBef>
                <a:spcPts val="600"/>
              </a:spcBef>
              <a:spcAft>
                <a:spcPts val="0"/>
              </a:spcAft>
              <a:buSzPts val="1600"/>
              <a:buFont typeface="Helvetica Neue"/>
              <a:buChar char="—"/>
              <a:defRPr sz="1600"/>
            </a:lvl4pPr>
            <a:lvl5pPr marL="2286000" lvl="4" indent="-330200" algn="l">
              <a:spcBef>
                <a:spcPts val="600"/>
              </a:spcBef>
              <a:spcAft>
                <a:spcPts val="0"/>
              </a:spcAft>
              <a:buSzPts val="1600"/>
              <a:buFont typeface="Helvetica Neue"/>
              <a:buChar char="—"/>
              <a:defRPr sz="1600"/>
            </a:lvl5pPr>
            <a:lvl6pPr marL="2743200" lvl="5" indent="-330200" algn="l">
              <a:spcBef>
                <a:spcPts val="600"/>
              </a:spcBef>
              <a:spcAft>
                <a:spcPts val="0"/>
              </a:spcAft>
              <a:buSzPts val="1600"/>
              <a:buFont typeface="Helvetica Neue"/>
              <a:buChar char="—"/>
              <a:defRPr sz="1600"/>
            </a:lvl6pPr>
            <a:lvl7pPr marL="3200400" lvl="6" indent="-330200" algn="l">
              <a:spcBef>
                <a:spcPts val="600"/>
              </a:spcBef>
              <a:spcAft>
                <a:spcPts val="0"/>
              </a:spcAft>
              <a:buSzPts val="1600"/>
              <a:buFont typeface="Helvetica Neue"/>
              <a:buChar char="—"/>
              <a:defRPr sz="1600"/>
            </a:lvl7pPr>
            <a:lvl8pPr marL="3657600" lvl="7" indent="-330200" algn="l">
              <a:spcBef>
                <a:spcPts val="600"/>
              </a:spcBef>
              <a:spcAft>
                <a:spcPts val="0"/>
              </a:spcAft>
              <a:buSzPts val="1600"/>
              <a:buFont typeface="Helvetica Neue"/>
              <a:buChar char="—"/>
              <a:defRPr sz="1600"/>
            </a:lvl8pPr>
            <a:lvl9pPr marL="4114800" lvl="8" indent="-330200" algn="l">
              <a:spcBef>
                <a:spcPts val="600"/>
              </a:spcBef>
              <a:spcAft>
                <a:spcPts val="600"/>
              </a:spcAft>
              <a:buSzPts val="1600"/>
              <a:buFont typeface="Helvetica Neue"/>
              <a:buChar char="—"/>
              <a:defRPr sz="1600"/>
            </a:lvl9pPr>
          </a:lstStyle>
          <a:p>
            <a:endParaRPr/>
          </a:p>
        </p:txBody>
      </p:sp>
      <p:sp>
        <p:nvSpPr>
          <p:cNvPr id="104" name="Google Shape;104;p21"/>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400"/>
              <a:buNone/>
              <a:defRPr sz="2400" b="1"/>
            </a:lvl1pPr>
            <a:lvl2pPr marL="914400" lvl="1" indent="-228600" algn="l">
              <a:spcBef>
                <a:spcPts val="600"/>
              </a:spcBef>
              <a:spcAft>
                <a:spcPts val="0"/>
              </a:spcAft>
              <a:buSzPts val="2000"/>
              <a:buFont typeface="Helvetica Neue"/>
              <a:buNone/>
              <a:defRPr sz="2000" b="1"/>
            </a:lvl2pPr>
            <a:lvl3pPr marL="1371600" lvl="2" indent="-228600" algn="l">
              <a:spcBef>
                <a:spcPts val="600"/>
              </a:spcBef>
              <a:spcAft>
                <a:spcPts val="0"/>
              </a:spcAft>
              <a:buSzPts val="1800"/>
              <a:buFont typeface="Helvetica Neue"/>
              <a:buNone/>
              <a:defRPr sz="1800" b="1"/>
            </a:lvl3pPr>
            <a:lvl4pPr marL="1828800" lvl="3" indent="-228600" algn="l">
              <a:spcBef>
                <a:spcPts val="600"/>
              </a:spcBef>
              <a:spcAft>
                <a:spcPts val="0"/>
              </a:spcAft>
              <a:buSzPts val="1600"/>
              <a:buFont typeface="Helvetica Neue"/>
              <a:buNone/>
              <a:defRPr sz="1600" b="1"/>
            </a:lvl4pPr>
            <a:lvl5pPr marL="2286000" lvl="4" indent="-228600" algn="l">
              <a:spcBef>
                <a:spcPts val="600"/>
              </a:spcBef>
              <a:spcAft>
                <a:spcPts val="0"/>
              </a:spcAft>
              <a:buSzPts val="1600"/>
              <a:buFont typeface="Helvetica Neue"/>
              <a:buNone/>
              <a:defRPr sz="1600" b="1"/>
            </a:lvl5pPr>
            <a:lvl6pPr marL="2743200" lvl="5" indent="-228600" algn="l">
              <a:spcBef>
                <a:spcPts val="600"/>
              </a:spcBef>
              <a:spcAft>
                <a:spcPts val="0"/>
              </a:spcAft>
              <a:buSzPts val="1600"/>
              <a:buFont typeface="Helvetica Neue"/>
              <a:buNone/>
              <a:defRPr sz="1600" b="1"/>
            </a:lvl6pPr>
            <a:lvl7pPr marL="3200400" lvl="6" indent="-228600" algn="l">
              <a:spcBef>
                <a:spcPts val="600"/>
              </a:spcBef>
              <a:spcAft>
                <a:spcPts val="0"/>
              </a:spcAft>
              <a:buSzPts val="1600"/>
              <a:buFont typeface="Helvetica Neue"/>
              <a:buNone/>
              <a:defRPr sz="1600" b="1"/>
            </a:lvl7pPr>
            <a:lvl8pPr marL="3657600" lvl="7" indent="-228600" algn="l">
              <a:spcBef>
                <a:spcPts val="600"/>
              </a:spcBef>
              <a:spcAft>
                <a:spcPts val="0"/>
              </a:spcAft>
              <a:buSzPts val="1600"/>
              <a:buFont typeface="Helvetica Neue"/>
              <a:buNone/>
              <a:defRPr sz="1600" b="1"/>
            </a:lvl8pPr>
            <a:lvl9pPr marL="4114800" lvl="8" indent="-228600" algn="l">
              <a:spcBef>
                <a:spcPts val="600"/>
              </a:spcBef>
              <a:spcAft>
                <a:spcPts val="600"/>
              </a:spcAft>
              <a:buSzPts val="1600"/>
              <a:buFont typeface="Helvetica Neue"/>
              <a:buNone/>
              <a:defRPr sz="1600" b="1"/>
            </a:lvl9pPr>
          </a:lstStyle>
          <a:p>
            <a:endParaRPr/>
          </a:p>
        </p:txBody>
      </p:sp>
      <p:sp>
        <p:nvSpPr>
          <p:cNvPr id="105" name="Google Shape;105;p21"/>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0"/>
              </a:spcBef>
              <a:spcAft>
                <a:spcPts val="0"/>
              </a:spcAft>
              <a:buSzPts val="2400"/>
              <a:buChar char="■"/>
              <a:defRPr sz="2400"/>
            </a:lvl1pPr>
            <a:lvl2pPr marL="914400" lvl="1" indent="-355600" algn="l">
              <a:spcBef>
                <a:spcPts val="600"/>
              </a:spcBef>
              <a:spcAft>
                <a:spcPts val="0"/>
              </a:spcAft>
              <a:buSzPts val="2000"/>
              <a:buFont typeface="Helvetica Neue"/>
              <a:buChar char="—"/>
              <a:defRPr sz="2000"/>
            </a:lvl2pPr>
            <a:lvl3pPr marL="1371600" lvl="2" indent="-342900" algn="l">
              <a:spcBef>
                <a:spcPts val="600"/>
              </a:spcBef>
              <a:spcAft>
                <a:spcPts val="0"/>
              </a:spcAft>
              <a:buSzPts val="1800"/>
              <a:buFont typeface="Helvetica Neue"/>
              <a:buChar char="—"/>
              <a:defRPr sz="1800"/>
            </a:lvl3pPr>
            <a:lvl4pPr marL="1828800" lvl="3" indent="-330200" algn="l">
              <a:spcBef>
                <a:spcPts val="600"/>
              </a:spcBef>
              <a:spcAft>
                <a:spcPts val="0"/>
              </a:spcAft>
              <a:buSzPts val="1600"/>
              <a:buFont typeface="Helvetica Neue"/>
              <a:buChar char="—"/>
              <a:defRPr sz="1600"/>
            </a:lvl4pPr>
            <a:lvl5pPr marL="2286000" lvl="4" indent="-330200" algn="l">
              <a:spcBef>
                <a:spcPts val="600"/>
              </a:spcBef>
              <a:spcAft>
                <a:spcPts val="0"/>
              </a:spcAft>
              <a:buSzPts val="1600"/>
              <a:buFont typeface="Helvetica Neue"/>
              <a:buChar char="—"/>
              <a:defRPr sz="1600"/>
            </a:lvl5pPr>
            <a:lvl6pPr marL="2743200" lvl="5" indent="-330200" algn="l">
              <a:spcBef>
                <a:spcPts val="600"/>
              </a:spcBef>
              <a:spcAft>
                <a:spcPts val="0"/>
              </a:spcAft>
              <a:buSzPts val="1600"/>
              <a:buFont typeface="Helvetica Neue"/>
              <a:buChar char="—"/>
              <a:defRPr sz="1600"/>
            </a:lvl6pPr>
            <a:lvl7pPr marL="3200400" lvl="6" indent="-330200" algn="l">
              <a:spcBef>
                <a:spcPts val="600"/>
              </a:spcBef>
              <a:spcAft>
                <a:spcPts val="0"/>
              </a:spcAft>
              <a:buSzPts val="1600"/>
              <a:buFont typeface="Helvetica Neue"/>
              <a:buChar char="—"/>
              <a:defRPr sz="1600"/>
            </a:lvl7pPr>
            <a:lvl8pPr marL="3657600" lvl="7" indent="-330200" algn="l">
              <a:spcBef>
                <a:spcPts val="600"/>
              </a:spcBef>
              <a:spcAft>
                <a:spcPts val="0"/>
              </a:spcAft>
              <a:buSzPts val="1600"/>
              <a:buFont typeface="Helvetica Neue"/>
              <a:buChar char="—"/>
              <a:defRPr sz="1600"/>
            </a:lvl8pPr>
            <a:lvl9pPr marL="4114800" lvl="8" indent="-330200" algn="l">
              <a:spcBef>
                <a:spcPts val="600"/>
              </a:spcBef>
              <a:spcAft>
                <a:spcPts val="600"/>
              </a:spcAft>
              <a:buSzPts val="1600"/>
              <a:buFont typeface="Helvetica Neue"/>
              <a:buChar char="—"/>
              <a:defRPr sz="1600"/>
            </a:lvl9pPr>
          </a:lstStyle>
          <a:p>
            <a:endParaRPr/>
          </a:p>
        </p:txBody>
      </p:sp>
      <p:sp>
        <p:nvSpPr>
          <p:cNvPr id="106" name="Google Shape;106;p21"/>
          <p:cNvSpPr txBox="1">
            <a:spLocks noGrp="1"/>
          </p:cNvSpPr>
          <p:nvPr>
            <p:ph type="title"/>
          </p:nvPr>
        </p:nvSpPr>
        <p:spPr>
          <a:xfrm>
            <a:off x="222251" y="193675"/>
            <a:ext cx="8645525" cy="6159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07" name="Google Shape;107;p21"/>
          <p:cNvSpPr txBox="1">
            <a:spLocks noGrp="1"/>
          </p:cNvSpPr>
          <p:nvPr>
            <p:ph type="sldNum" idx="12"/>
          </p:nvPr>
        </p:nvSpPr>
        <p:spPr>
          <a:xfrm>
            <a:off x="7115175" y="6678615"/>
            <a:ext cx="1905000" cy="1365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1pPr>
            <a:lvl2pPr marL="0" lvl="1"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2pPr>
            <a:lvl3pPr marL="0" lvl="2"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3pPr>
            <a:lvl4pPr marL="0" lvl="3"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4pPr>
            <a:lvl5pPr marL="0" lvl="4"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5pPr>
            <a:lvl6pPr marL="0" lvl="5"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6pPr>
            <a:lvl7pPr marL="0" lvl="6"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7pPr>
            <a:lvl8pPr marL="0" lvl="7"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8pPr>
            <a:lvl9pPr marL="0" lvl="8" indent="0" algn="r">
              <a:spcBef>
                <a:spcPts val="0"/>
              </a:spcBef>
              <a:spcAft>
                <a:spcPts val="0"/>
              </a:spcAft>
              <a:buNone/>
              <a:defRPr sz="800" b="0" i="0" u="none" strike="noStrike" cap="none">
                <a:solidFill>
                  <a:srgbClr val="FFFFFF"/>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483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SG"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8"/>
          <p:cNvSpPr>
            <a:spLocks noGrp="1" noChangeArrowheads="1"/>
          </p:cNvSpPr>
          <p:nvPr>
            <p:ph type="sldNum" sz="quarter" idx="10"/>
          </p:nvPr>
        </p:nvSpPr>
        <p:spPr>
          <a:ln/>
        </p:spPr>
        <p:txBody>
          <a:bodyPr/>
          <a:lstStyle>
            <a:lvl1pPr>
              <a:defRPr/>
            </a:lvl1pPr>
          </a:lstStyle>
          <a:p>
            <a:pPr>
              <a:defRPr/>
            </a:pPr>
            <a:fld id="{BB0F408B-CB77-4DA6-9625-0AD6E7E2BC6C}" type="slidenum">
              <a:rPr lang="en-AU">
                <a:solidFill>
                  <a:srgbClr val="FFFFFF"/>
                </a:solidFill>
              </a:rPr>
              <a:pPr>
                <a:defRPr/>
              </a:pPr>
              <a:t>‹#›</a:t>
            </a:fld>
            <a:endParaRPr lang="en-AU">
              <a:solidFill>
                <a:srgbClr val="FFFFFF"/>
              </a:solidFill>
            </a:endParaRPr>
          </a:p>
        </p:txBody>
      </p:sp>
    </p:spTree>
    <p:extLst>
      <p:ext uri="{BB962C8B-B14F-4D97-AF65-F5344CB8AC3E}">
        <p14:creationId xmlns:p14="http://schemas.microsoft.com/office/powerpoint/2010/main" val="3865530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theme" Target="../theme/theme3.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image" Target="../media/image4.png"/><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4.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0"/>
          <p:cNvSpPr>
            <a:spLocks noChangeArrowheads="1"/>
          </p:cNvSpPr>
          <p:nvPr/>
        </p:nvSpPr>
        <p:spPr bwMode="auto">
          <a:xfrm>
            <a:off x="0" y="0"/>
            <a:ext cx="9144000" cy="1000125"/>
          </a:xfrm>
          <a:prstGeom prst="rect">
            <a:avLst/>
          </a:prstGeom>
          <a:solidFill>
            <a:srgbClr val="0E1724"/>
          </a:solidFill>
          <a:ln>
            <a:noFill/>
          </a:ln>
        </p:spPr>
        <p:txBody>
          <a:bodyPr anchor="ctr"/>
          <a:lstStyle/>
          <a:p>
            <a:pPr fontAlgn="base">
              <a:spcBef>
                <a:spcPct val="0"/>
              </a:spcBef>
              <a:spcAft>
                <a:spcPct val="0"/>
              </a:spcAft>
              <a:defRPr/>
            </a:pPr>
            <a:endParaRPr lang="en-US">
              <a:solidFill>
                <a:srgbClr val="000000"/>
              </a:solidFill>
              <a:ea typeface="MS PGothic" pitchFamily="34" charset="-128"/>
            </a:endParaRPr>
          </a:p>
        </p:txBody>
      </p:sp>
      <p:sp>
        <p:nvSpPr>
          <p:cNvPr id="1027" name="Rectangle 3"/>
          <p:cNvSpPr>
            <a:spLocks noGrp="1" noChangeArrowheads="1"/>
          </p:cNvSpPr>
          <p:nvPr>
            <p:ph type="title"/>
          </p:nvPr>
        </p:nvSpPr>
        <p:spPr bwMode="auto">
          <a:xfrm>
            <a:off x="222250" y="237600"/>
            <a:ext cx="8645525" cy="6159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1343025" y="1724025"/>
            <a:ext cx="7439025" cy="4678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4" name="Rectangle 11"/>
          <p:cNvSpPr>
            <a:spLocks noChangeArrowheads="1"/>
          </p:cNvSpPr>
          <p:nvPr/>
        </p:nvSpPr>
        <p:spPr bwMode="auto">
          <a:xfrm>
            <a:off x="0" y="6621463"/>
            <a:ext cx="9144000" cy="236537"/>
          </a:xfrm>
          <a:prstGeom prst="rect">
            <a:avLst/>
          </a:prstGeom>
          <a:solidFill>
            <a:srgbClr val="0E1724"/>
          </a:solidFill>
          <a:ln>
            <a:noFill/>
          </a:ln>
        </p:spPr>
        <p:txBody>
          <a:bodyPr anchor="ctr"/>
          <a:lstStyle/>
          <a:p>
            <a:pPr algn="ctr" fontAlgn="base">
              <a:spcBef>
                <a:spcPct val="0"/>
              </a:spcBef>
              <a:spcAft>
                <a:spcPct val="0"/>
              </a:spcAft>
              <a:defRPr/>
            </a:pPr>
            <a:endParaRPr lang="en-US">
              <a:solidFill>
                <a:srgbClr val="000000"/>
              </a:solidFill>
              <a:ea typeface="MS PGothic" pitchFamily="34" charset="-128"/>
            </a:endParaRPr>
          </a:p>
        </p:txBody>
      </p:sp>
      <p:sp>
        <p:nvSpPr>
          <p:cNvPr id="73736"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
        <p:nvSpPr>
          <p:cNvPr id="2056" name="Text Box 9"/>
          <p:cNvSpPr txBox="1">
            <a:spLocks noChangeArrowheads="1"/>
          </p:cNvSpPr>
          <p:nvPr/>
        </p:nvSpPr>
        <p:spPr bwMode="auto">
          <a:xfrm>
            <a:off x="121120" y="6673445"/>
            <a:ext cx="5583012" cy="123112"/>
          </a:xfrm>
          <a:prstGeom prst="rect">
            <a:avLst/>
          </a:prstGeom>
          <a:noFill/>
          <a:ln>
            <a:noFill/>
          </a:ln>
        </p:spPr>
        <p:txBody>
          <a:bodyPr wrap="square" lIns="0" tIns="0" rIns="0" bIns="0" anchor="ctr">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fontAlgn="base">
              <a:spcBef>
                <a:spcPct val="50000"/>
              </a:spcBef>
              <a:spcAft>
                <a:spcPct val="50000"/>
              </a:spcAft>
              <a:defRPr/>
            </a:pPr>
            <a:r>
              <a:rPr lang="en-GB" sz="800">
                <a:solidFill>
                  <a:srgbClr val="FFFFFF"/>
                </a:solidFill>
                <a:latin typeface="Helvetica"/>
              </a:rPr>
              <a:t>2017 Copyright © NIBCLive.com – Not for Redistribution</a:t>
            </a:r>
            <a:endParaRPr lang="en-AU" sz="800">
              <a:solidFill>
                <a:srgbClr val="FFFFFF"/>
              </a:solidFill>
              <a:latin typeface="Helvetica"/>
            </a:endParaRPr>
          </a:p>
        </p:txBody>
      </p:sp>
    </p:spTree>
    <p:extLst>
      <p:ext uri="{BB962C8B-B14F-4D97-AF65-F5344CB8AC3E}">
        <p14:creationId xmlns:p14="http://schemas.microsoft.com/office/powerpoint/2010/main" val="31571471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60" r:id="rId13"/>
    <p:sldLayoutId id="2147483761" r:id="rId14"/>
    <p:sldLayoutId id="2147483762" r:id="rId15"/>
  </p:sldLayoutIdLst>
  <p:hf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p:titleStyle>
    <p:bodyStyle>
      <a:lvl1pPr marL="190500" indent="-190500" algn="l" rtl="0" eaLnBrk="0" fontAlgn="base" hangingPunct="0">
        <a:spcBef>
          <a:spcPct val="0"/>
        </a:spcBef>
        <a:spcAft>
          <a:spcPts val="600"/>
        </a:spcAft>
        <a:buClr>
          <a:srgbClr val="003399"/>
        </a:buClr>
        <a:buFont typeface="Wingdings" pitchFamily="2" charset="2"/>
        <a:buChar char="n"/>
        <a:defRPr sz="1200">
          <a:solidFill>
            <a:schemeClr val="tx1"/>
          </a:solidFill>
          <a:latin typeface="+mn-lt"/>
          <a:ea typeface="+mn-ea"/>
          <a:cs typeface="+mn-cs"/>
        </a:defRPr>
      </a:lvl1pPr>
      <a:lvl2pPr marL="381000" indent="-188913" algn="l" rtl="0" eaLnBrk="0" fontAlgn="base" hangingPunct="0">
        <a:spcBef>
          <a:spcPct val="0"/>
        </a:spcBef>
        <a:spcAft>
          <a:spcPts val="600"/>
        </a:spcAft>
        <a:buClr>
          <a:schemeClr val="bg2"/>
        </a:buClr>
        <a:buChar char="—"/>
        <a:defRPr sz="1200">
          <a:solidFill>
            <a:schemeClr val="tx1"/>
          </a:solidFill>
          <a:latin typeface="+mn-lt"/>
          <a:cs typeface="+mn-cs"/>
        </a:defRPr>
      </a:lvl2pPr>
      <a:lvl3pPr marL="584200" indent="-201613" algn="l" rtl="0" eaLnBrk="0" fontAlgn="base" hangingPunct="0">
        <a:spcBef>
          <a:spcPct val="0"/>
        </a:spcBef>
        <a:spcAft>
          <a:spcPts val="600"/>
        </a:spcAft>
        <a:buClr>
          <a:schemeClr val="bg2"/>
        </a:buClr>
        <a:buChar char="—"/>
        <a:defRPr sz="1200">
          <a:solidFill>
            <a:schemeClr val="tx1"/>
          </a:solidFill>
          <a:latin typeface="+mn-lt"/>
          <a:cs typeface="+mn-cs"/>
        </a:defRPr>
      </a:lvl3pPr>
      <a:lvl4pPr marL="749300" indent="-163513" algn="l" rtl="0" eaLnBrk="0" fontAlgn="base" hangingPunct="0">
        <a:spcBef>
          <a:spcPct val="0"/>
        </a:spcBef>
        <a:spcAft>
          <a:spcPts val="600"/>
        </a:spcAft>
        <a:buClr>
          <a:schemeClr val="bg2"/>
        </a:buClr>
        <a:buChar char="—"/>
        <a:defRPr sz="1200">
          <a:solidFill>
            <a:schemeClr val="tx1"/>
          </a:solidFill>
          <a:latin typeface="+mn-lt"/>
          <a:cs typeface="+mn-cs"/>
        </a:defRPr>
      </a:lvl4pPr>
      <a:lvl5pPr marL="952500" indent="-201613" algn="l" rtl="0" eaLnBrk="0" fontAlgn="base" hangingPunct="0">
        <a:spcBef>
          <a:spcPct val="0"/>
        </a:spcBef>
        <a:spcAft>
          <a:spcPts val="600"/>
        </a:spcAft>
        <a:buClr>
          <a:schemeClr val="bg2"/>
        </a:buClr>
        <a:buChar char="—"/>
        <a:defRPr sz="1200">
          <a:solidFill>
            <a:schemeClr val="tx1"/>
          </a:solidFill>
          <a:latin typeface="+mn-lt"/>
          <a:cs typeface="+mn-cs"/>
        </a:defRPr>
      </a:lvl5pPr>
      <a:lvl6pPr marL="1409700" indent="-201613" algn="l" rtl="0" fontAlgn="base">
        <a:spcBef>
          <a:spcPct val="0"/>
        </a:spcBef>
        <a:spcAft>
          <a:spcPts val="600"/>
        </a:spcAft>
        <a:buClr>
          <a:schemeClr val="bg2"/>
        </a:buClr>
        <a:buChar char="—"/>
        <a:defRPr sz="1200">
          <a:solidFill>
            <a:schemeClr val="tx1"/>
          </a:solidFill>
          <a:latin typeface="+mn-lt"/>
          <a:cs typeface="+mn-cs"/>
        </a:defRPr>
      </a:lvl6pPr>
      <a:lvl7pPr marL="1866900" indent="-201613" algn="l" rtl="0" fontAlgn="base">
        <a:spcBef>
          <a:spcPct val="0"/>
        </a:spcBef>
        <a:spcAft>
          <a:spcPts val="600"/>
        </a:spcAft>
        <a:buClr>
          <a:schemeClr val="bg2"/>
        </a:buClr>
        <a:buChar char="—"/>
        <a:defRPr sz="1200">
          <a:solidFill>
            <a:schemeClr val="tx1"/>
          </a:solidFill>
          <a:latin typeface="+mn-lt"/>
          <a:cs typeface="+mn-cs"/>
        </a:defRPr>
      </a:lvl7pPr>
      <a:lvl8pPr marL="2324100" indent="-201613" algn="l" rtl="0" fontAlgn="base">
        <a:spcBef>
          <a:spcPct val="0"/>
        </a:spcBef>
        <a:spcAft>
          <a:spcPts val="600"/>
        </a:spcAft>
        <a:buClr>
          <a:schemeClr val="bg2"/>
        </a:buClr>
        <a:buChar char="—"/>
        <a:defRPr sz="1200">
          <a:solidFill>
            <a:schemeClr val="tx1"/>
          </a:solidFill>
          <a:latin typeface="+mn-lt"/>
          <a:cs typeface="+mn-cs"/>
        </a:defRPr>
      </a:lvl8pPr>
      <a:lvl9pPr marL="2781300" indent="-201613" algn="l" rtl="0" fontAlgn="base">
        <a:spcBef>
          <a:spcPct val="0"/>
        </a:spcBef>
        <a:spcAft>
          <a:spcPts val="600"/>
        </a:spcAft>
        <a:buClr>
          <a:schemeClr val="bg2"/>
        </a:buClr>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ChangeArrowheads="1"/>
          </p:cNvSpPr>
          <p:nvPr/>
        </p:nvSpPr>
        <p:spPr bwMode="auto">
          <a:xfrm>
            <a:off x="0" y="0"/>
            <a:ext cx="9144000" cy="1449388"/>
          </a:xfrm>
          <a:prstGeom prst="rect">
            <a:avLst/>
          </a:prstGeom>
          <a:solidFill>
            <a:schemeClr val="accent2"/>
          </a:solidFill>
          <a:ln w="25400" cap="rnd" algn="ctr">
            <a:noFill/>
            <a:miter lim="800000"/>
            <a:headEnd/>
            <a:tailEnd/>
          </a:ln>
        </p:spPr>
        <p:txBody>
          <a:bodyPr anchor="ctr"/>
          <a:lstStyle/>
          <a:p>
            <a:pPr algn="ctr" fontAlgn="base">
              <a:spcBef>
                <a:spcPct val="0"/>
              </a:spcBef>
              <a:spcAft>
                <a:spcPct val="0"/>
              </a:spcAft>
              <a:defRPr/>
            </a:pPr>
            <a:endParaRPr lang="en-US">
              <a:solidFill>
                <a:srgbClr val="000000"/>
              </a:solidFill>
              <a:ea typeface="ＭＳ Ｐゴシック" pitchFamily="34" charset="-128"/>
            </a:endParaRPr>
          </a:p>
        </p:txBody>
      </p:sp>
      <p:sp>
        <p:nvSpPr>
          <p:cNvPr id="1027" name="Rectangle 3"/>
          <p:cNvSpPr>
            <a:spLocks noGrp="1" noChangeArrowheads="1"/>
          </p:cNvSpPr>
          <p:nvPr>
            <p:ph type="title"/>
          </p:nvPr>
        </p:nvSpPr>
        <p:spPr bwMode="auto">
          <a:xfrm>
            <a:off x="222250" y="265113"/>
            <a:ext cx="8645525"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1343025" y="1724025"/>
            <a:ext cx="7439025" cy="4678363"/>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10"/>
          <p:cNvSpPr>
            <a:spLocks noChangeArrowheads="1"/>
          </p:cNvSpPr>
          <p:nvPr/>
        </p:nvSpPr>
        <p:spPr bwMode="auto">
          <a:xfrm>
            <a:off x="0" y="1430338"/>
            <a:ext cx="9144000" cy="117475"/>
          </a:xfrm>
          <a:prstGeom prst="rect">
            <a:avLst/>
          </a:prstGeom>
          <a:solidFill>
            <a:srgbClr val="003399"/>
          </a:solidFill>
          <a:ln w="25400" cap="rnd" algn="ctr">
            <a:noFill/>
            <a:miter lim="800000"/>
            <a:headEnd/>
            <a:tailEnd/>
          </a:ln>
        </p:spPr>
        <p:txBody>
          <a:bodyPr anchor="ctr"/>
          <a:lstStyle/>
          <a:p>
            <a:pPr algn="ctr" fontAlgn="base">
              <a:spcBef>
                <a:spcPct val="0"/>
              </a:spcBef>
              <a:spcAft>
                <a:spcPct val="0"/>
              </a:spcAft>
              <a:defRPr/>
            </a:pPr>
            <a:endParaRPr lang="en-US">
              <a:solidFill>
                <a:srgbClr val="000000"/>
              </a:solidFill>
              <a:ea typeface="ＭＳ Ｐゴシック" pitchFamily="34" charset="-128"/>
            </a:endParaRPr>
          </a:p>
        </p:txBody>
      </p:sp>
      <p:sp>
        <p:nvSpPr>
          <p:cNvPr id="1030" name="Rectangle 11"/>
          <p:cNvSpPr>
            <a:spLocks noChangeArrowheads="1"/>
          </p:cNvSpPr>
          <p:nvPr/>
        </p:nvSpPr>
        <p:spPr bwMode="auto">
          <a:xfrm>
            <a:off x="0" y="6621463"/>
            <a:ext cx="9144000" cy="236537"/>
          </a:xfrm>
          <a:prstGeom prst="rect">
            <a:avLst/>
          </a:prstGeom>
          <a:solidFill>
            <a:schemeClr val="accent2"/>
          </a:solidFill>
          <a:ln w="25400" cap="rnd" algn="ctr">
            <a:noFill/>
            <a:miter lim="800000"/>
            <a:headEnd/>
            <a:tailEnd/>
          </a:ln>
        </p:spPr>
        <p:txBody>
          <a:bodyPr anchor="ctr"/>
          <a:lstStyle/>
          <a:p>
            <a:pPr algn="ctr" fontAlgn="base">
              <a:spcBef>
                <a:spcPct val="0"/>
              </a:spcBef>
              <a:spcAft>
                <a:spcPct val="0"/>
              </a:spcAft>
              <a:defRPr/>
            </a:pPr>
            <a:endParaRPr lang="en-US">
              <a:solidFill>
                <a:srgbClr val="000000"/>
              </a:solidFill>
              <a:ea typeface="ＭＳ Ｐゴシック" pitchFamily="34" charset="-128"/>
            </a:endParaRPr>
          </a:p>
        </p:txBody>
      </p:sp>
      <p:sp>
        <p:nvSpPr>
          <p:cNvPr id="73736" name="Rectangle 8"/>
          <p:cNvSpPr>
            <a:spLocks noGrp="1" noChangeArrowheads="1"/>
          </p:cNvSpPr>
          <p:nvPr>
            <p:ph type="sldNum" sz="quarter" idx="4"/>
          </p:nvPr>
        </p:nvSpPr>
        <p:spPr bwMode="auto">
          <a:xfrm>
            <a:off x="7104063" y="6667500"/>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900">
                <a:solidFill>
                  <a:schemeClr val="bg1"/>
                </a:solidFill>
                <a:latin typeface="Helvetica 65 Medium" pitchFamily="34" charset="0"/>
                <a:ea typeface="ＭＳ Ｐゴシック" pitchFamily="34" charset="-128"/>
                <a:cs typeface="+mn-cs"/>
              </a:defRPr>
            </a:lvl1pPr>
          </a:lstStyle>
          <a:p>
            <a:pPr fontAlgn="base">
              <a:defRPr/>
            </a:pPr>
            <a:fld id="{18FE818B-1719-45C0-B5B6-53F9FCE42C75}" type="slidenum">
              <a:rPr lang="en-AU">
                <a:solidFill>
                  <a:srgbClr val="FFFFFF"/>
                </a:solidFill>
              </a:rPr>
              <a:pPr fontAlgn="base">
                <a:defRPr/>
              </a:pPr>
              <a:t>‹#›</a:t>
            </a:fld>
            <a:endParaRPr lang="en-AU">
              <a:solidFill>
                <a:srgbClr val="FFFFFF"/>
              </a:solidFill>
            </a:endParaRPr>
          </a:p>
        </p:txBody>
      </p:sp>
      <p:sp>
        <p:nvSpPr>
          <p:cNvPr id="1032" name="Text Box 9"/>
          <p:cNvSpPr txBox="1">
            <a:spLocks noChangeArrowheads="1"/>
          </p:cNvSpPr>
          <p:nvPr/>
        </p:nvSpPr>
        <p:spPr bwMode="auto">
          <a:xfrm>
            <a:off x="44450" y="6692900"/>
            <a:ext cx="4117975" cy="138113"/>
          </a:xfrm>
          <a:prstGeom prst="rect">
            <a:avLst/>
          </a:prstGeom>
          <a:noFill/>
          <a:ln w="12700">
            <a:noFill/>
            <a:miter lim="800000"/>
            <a:headEnd/>
            <a:tailEnd/>
          </a:ln>
        </p:spPr>
        <p:txBody>
          <a:bodyPr lIns="0" tIns="0" rIns="0" bIns="0">
            <a:spAutoFit/>
          </a:bodyPr>
          <a:lstStyle/>
          <a:p>
            <a:pPr eaLnBrk="0" fontAlgn="base" hangingPunct="0">
              <a:spcBef>
                <a:spcPct val="50000"/>
              </a:spcBef>
              <a:spcAft>
                <a:spcPct val="50000"/>
              </a:spcAft>
              <a:defRPr/>
            </a:pPr>
            <a:r>
              <a:rPr lang="en-GB" sz="900">
                <a:solidFill>
                  <a:srgbClr val="FFFFFF"/>
                </a:solidFill>
                <a:latin typeface="Helvetica 65 Medium" pitchFamily="34" charset="0"/>
                <a:ea typeface="ＭＳ Ｐゴシック" pitchFamily="34" charset="-128"/>
              </a:rPr>
              <a:t>National Investment Banking Competition 2012</a:t>
            </a:r>
            <a:endParaRPr lang="en-AU" sz="900">
              <a:solidFill>
                <a:srgbClr val="FFFFFF"/>
              </a:solidFill>
              <a:latin typeface="Helvetica 65 Medium" pitchFamily="34" charset="0"/>
              <a:ea typeface="ＭＳ Ｐゴシック" pitchFamily="34" charset="-128"/>
            </a:endParaRPr>
          </a:p>
        </p:txBody>
      </p:sp>
      <p:sp>
        <p:nvSpPr>
          <p:cNvPr id="1033" name="Rectangle 10"/>
          <p:cNvSpPr>
            <a:spLocks noChangeArrowheads="1"/>
          </p:cNvSpPr>
          <p:nvPr/>
        </p:nvSpPr>
        <p:spPr bwMode="auto">
          <a:xfrm>
            <a:off x="222250" y="1549400"/>
            <a:ext cx="8693150" cy="5073650"/>
          </a:xfrm>
          <a:prstGeom prst="rect">
            <a:avLst/>
          </a:prstGeom>
          <a:noFill/>
          <a:ln w="3175">
            <a:solidFill>
              <a:schemeClr val="bg2">
                <a:alpha val="74901"/>
              </a:schemeClr>
            </a:solidFill>
            <a:miter lim="800000"/>
            <a:headEnd/>
            <a:tailEnd/>
          </a:ln>
        </p:spPr>
        <p:txBody>
          <a:bodyPr wrap="none" anchor="ctr"/>
          <a:lstStyle/>
          <a:p>
            <a:pPr algn="ctr" fontAlgn="base">
              <a:spcBef>
                <a:spcPct val="0"/>
              </a:spcBef>
              <a:spcAft>
                <a:spcPct val="0"/>
              </a:spcAft>
              <a:defRPr/>
            </a:pPr>
            <a:endParaRPr lang="en-SG">
              <a:solidFill>
                <a:srgbClr val="000000"/>
              </a:solidFill>
              <a:latin typeface="Arial" charset="0"/>
              <a:ea typeface="ＭＳ Ｐゴシック" pitchFamily="34" charset="-128"/>
            </a:endParaRPr>
          </a:p>
        </p:txBody>
      </p:sp>
      <p:sp>
        <p:nvSpPr>
          <p:cNvPr id="1034" name="Rectangle 11"/>
          <p:cNvSpPr>
            <a:spLocks noChangeArrowheads="1"/>
          </p:cNvSpPr>
          <p:nvPr/>
        </p:nvSpPr>
        <p:spPr bwMode="auto">
          <a:xfrm>
            <a:off x="222250" y="228600"/>
            <a:ext cx="8693150" cy="1195388"/>
          </a:xfrm>
          <a:prstGeom prst="rect">
            <a:avLst/>
          </a:prstGeom>
          <a:noFill/>
          <a:ln w="3175">
            <a:solidFill>
              <a:schemeClr val="bg2">
                <a:alpha val="74901"/>
              </a:schemeClr>
            </a:solidFill>
            <a:miter lim="800000"/>
            <a:headEnd/>
            <a:tailEnd/>
          </a:ln>
        </p:spPr>
        <p:txBody>
          <a:bodyPr wrap="none" anchor="ctr"/>
          <a:lstStyle/>
          <a:p>
            <a:pPr algn="ctr" eaLnBrk="0" fontAlgn="base" hangingPunct="0">
              <a:spcBef>
                <a:spcPct val="50000"/>
              </a:spcBef>
              <a:spcAft>
                <a:spcPct val="50000"/>
              </a:spcAft>
              <a:defRPr/>
            </a:pPr>
            <a:endParaRPr lang="en-US" sz="900">
              <a:solidFill>
                <a:srgbClr val="000000"/>
              </a:solidFill>
              <a:ea typeface="ＭＳ Ｐゴシック" pitchFamily="34" charset="-128"/>
            </a:endParaRPr>
          </a:p>
        </p:txBody>
      </p:sp>
      <p:pic>
        <p:nvPicPr>
          <p:cNvPr id="1035" name="Picture 11"/>
          <p:cNvPicPr>
            <a:picLocks noChangeAspect="1" noChangeArrowheads="1"/>
          </p:cNvPicPr>
          <p:nvPr/>
        </p:nvPicPr>
        <p:blipFill>
          <a:blip r:embed="rId14" cstate="print"/>
          <a:srcRect l="28958" r="60117"/>
          <a:stretch>
            <a:fillRect/>
          </a:stretch>
        </p:blipFill>
        <p:spPr bwMode="auto">
          <a:xfrm>
            <a:off x="0" y="1536700"/>
            <a:ext cx="987425" cy="5102225"/>
          </a:xfrm>
          <a:prstGeom prst="rect">
            <a:avLst/>
          </a:prstGeom>
          <a:noFill/>
          <a:ln w="9525">
            <a:noFill/>
            <a:miter lim="800000"/>
            <a:headEnd/>
            <a:tailEnd/>
          </a:ln>
        </p:spPr>
      </p:pic>
    </p:spTree>
    <p:extLst>
      <p:ext uri="{BB962C8B-B14F-4D97-AF65-F5344CB8AC3E}">
        <p14:creationId xmlns:p14="http://schemas.microsoft.com/office/powerpoint/2010/main" val="267292704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r"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p:titleStyle>
    <p:bodyStyle>
      <a:lvl1pPr marL="190500" indent="-190500" algn="l" rtl="0" eaLnBrk="0" fontAlgn="base" hangingPunct="0">
        <a:spcBef>
          <a:spcPct val="0"/>
        </a:spcBef>
        <a:spcAft>
          <a:spcPts val="600"/>
        </a:spcAft>
        <a:buClr>
          <a:srgbClr val="003399"/>
        </a:buClr>
        <a:buFont typeface="Wingdings" pitchFamily="2" charset="2"/>
        <a:buChar char="n"/>
        <a:defRPr sz="1200">
          <a:solidFill>
            <a:schemeClr val="tx1"/>
          </a:solidFill>
          <a:latin typeface="+mn-lt"/>
          <a:ea typeface="+mn-ea"/>
          <a:cs typeface="+mn-cs"/>
        </a:defRPr>
      </a:lvl1pPr>
      <a:lvl2pPr marL="381000" indent="-188913" algn="l" rtl="0" eaLnBrk="0" fontAlgn="base" hangingPunct="0">
        <a:spcBef>
          <a:spcPct val="0"/>
        </a:spcBef>
        <a:spcAft>
          <a:spcPts val="600"/>
        </a:spcAft>
        <a:buClr>
          <a:schemeClr val="bg2"/>
        </a:buClr>
        <a:buChar char="—"/>
        <a:defRPr sz="1200">
          <a:solidFill>
            <a:schemeClr val="tx1"/>
          </a:solidFill>
          <a:latin typeface="+mn-lt"/>
          <a:cs typeface="+mn-cs"/>
        </a:defRPr>
      </a:lvl2pPr>
      <a:lvl3pPr marL="584200" indent="-201613" algn="l" rtl="0" eaLnBrk="0" fontAlgn="base" hangingPunct="0">
        <a:spcBef>
          <a:spcPct val="0"/>
        </a:spcBef>
        <a:spcAft>
          <a:spcPts val="600"/>
        </a:spcAft>
        <a:buClr>
          <a:schemeClr val="bg2"/>
        </a:buClr>
        <a:buChar char="—"/>
        <a:defRPr sz="1200">
          <a:solidFill>
            <a:schemeClr val="tx1"/>
          </a:solidFill>
          <a:latin typeface="+mn-lt"/>
          <a:cs typeface="+mn-cs"/>
        </a:defRPr>
      </a:lvl3pPr>
      <a:lvl4pPr marL="749300" indent="-163513" algn="l" rtl="0" eaLnBrk="0" fontAlgn="base" hangingPunct="0">
        <a:spcBef>
          <a:spcPct val="0"/>
        </a:spcBef>
        <a:spcAft>
          <a:spcPts val="600"/>
        </a:spcAft>
        <a:buClr>
          <a:schemeClr val="bg2"/>
        </a:buClr>
        <a:buChar char="—"/>
        <a:defRPr sz="1200">
          <a:solidFill>
            <a:schemeClr val="tx1"/>
          </a:solidFill>
          <a:latin typeface="+mn-lt"/>
          <a:cs typeface="+mn-cs"/>
        </a:defRPr>
      </a:lvl4pPr>
      <a:lvl5pPr marL="952500" indent="-201613" algn="l" rtl="0" eaLnBrk="0" fontAlgn="base" hangingPunct="0">
        <a:spcBef>
          <a:spcPct val="0"/>
        </a:spcBef>
        <a:spcAft>
          <a:spcPts val="600"/>
        </a:spcAft>
        <a:buClr>
          <a:schemeClr val="bg2"/>
        </a:buClr>
        <a:buChar char="—"/>
        <a:defRPr sz="1200">
          <a:solidFill>
            <a:schemeClr val="tx1"/>
          </a:solidFill>
          <a:latin typeface="+mn-lt"/>
          <a:cs typeface="+mn-cs"/>
        </a:defRPr>
      </a:lvl5pPr>
      <a:lvl6pPr marL="1409700" indent="-201613" algn="l" rtl="0" fontAlgn="base">
        <a:spcBef>
          <a:spcPct val="0"/>
        </a:spcBef>
        <a:spcAft>
          <a:spcPts val="600"/>
        </a:spcAft>
        <a:buClr>
          <a:schemeClr val="bg2"/>
        </a:buClr>
        <a:buChar char="—"/>
        <a:defRPr sz="1200">
          <a:solidFill>
            <a:schemeClr val="tx1"/>
          </a:solidFill>
          <a:latin typeface="+mn-lt"/>
          <a:cs typeface="+mn-cs"/>
        </a:defRPr>
      </a:lvl6pPr>
      <a:lvl7pPr marL="1866900" indent="-201613" algn="l" rtl="0" fontAlgn="base">
        <a:spcBef>
          <a:spcPct val="0"/>
        </a:spcBef>
        <a:spcAft>
          <a:spcPts val="600"/>
        </a:spcAft>
        <a:buClr>
          <a:schemeClr val="bg2"/>
        </a:buClr>
        <a:buChar char="—"/>
        <a:defRPr sz="1200">
          <a:solidFill>
            <a:schemeClr val="tx1"/>
          </a:solidFill>
          <a:latin typeface="+mn-lt"/>
          <a:cs typeface="+mn-cs"/>
        </a:defRPr>
      </a:lvl7pPr>
      <a:lvl8pPr marL="2324100" indent="-201613" algn="l" rtl="0" fontAlgn="base">
        <a:spcBef>
          <a:spcPct val="0"/>
        </a:spcBef>
        <a:spcAft>
          <a:spcPts val="600"/>
        </a:spcAft>
        <a:buClr>
          <a:schemeClr val="bg2"/>
        </a:buClr>
        <a:buChar char="—"/>
        <a:defRPr sz="1200">
          <a:solidFill>
            <a:schemeClr val="tx1"/>
          </a:solidFill>
          <a:latin typeface="+mn-lt"/>
          <a:cs typeface="+mn-cs"/>
        </a:defRPr>
      </a:lvl8pPr>
      <a:lvl9pPr marL="2781300" indent="-201613" algn="l" rtl="0" fontAlgn="base">
        <a:spcBef>
          <a:spcPct val="0"/>
        </a:spcBef>
        <a:spcAft>
          <a:spcPts val="600"/>
        </a:spcAft>
        <a:buClr>
          <a:schemeClr val="bg2"/>
        </a:buClr>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0"/>
          <p:cNvSpPr>
            <a:spLocks noChangeArrowheads="1"/>
          </p:cNvSpPr>
          <p:nvPr/>
        </p:nvSpPr>
        <p:spPr bwMode="auto">
          <a:xfrm>
            <a:off x="0" y="1"/>
            <a:ext cx="9144000" cy="761999"/>
          </a:xfrm>
          <a:prstGeom prst="rect">
            <a:avLst/>
          </a:prstGeom>
          <a:solidFill>
            <a:srgbClr val="0E1724"/>
          </a:solidFill>
          <a:ln>
            <a:noFill/>
          </a:ln>
        </p:spPr>
        <p:txBody>
          <a:bodyPr anchor="ctr"/>
          <a:lstStyle/>
          <a:p>
            <a:pPr fontAlgn="base">
              <a:spcBef>
                <a:spcPct val="0"/>
              </a:spcBef>
              <a:spcAft>
                <a:spcPct val="0"/>
              </a:spcAft>
              <a:defRPr/>
            </a:pPr>
            <a:endParaRPr lang="en-US">
              <a:solidFill>
                <a:srgbClr val="000000"/>
              </a:solidFill>
              <a:ea typeface="MS PGothic" pitchFamily="34" charset="-128"/>
            </a:endParaRPr>
          </a:p>
        </p:txBody>
      </p:sp>
      <p:sp>
        <p:nvSpPr>
          <p:cNvPr id="1027" name="Rectangle 3"/>
          <p:cNvSpPr>
            <a:spLocks noGrp="1" noChangeArrowheads="1"/>
          </p:cNvSpPr>
          <p:nvPr>
            <p:ph type="title"/>
          </p:nvPr>
        </p:nvSpPr>
        <p:spPr bwMode="auto">
          <a:xfrm>
            <a:off x="222250" y="237600"/>
            <a:ext cx="8645525" cy="6159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1343025" y="1724025"/>
            <a:ext cx="7439025" cy="4678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4" name="Rectangle 11"/>
          <p:cNvSpPr>
            <a:spLocks noChangeArrowheads="1"/>
          </p:cNvSpPr>
          <p:nvPr/>
        </p:nvSpPr>
        <p:spPr bwMode="auto">
          <a:xfrm>
            <a:off x="0" y="6621463"/>
            <a:ext cx="9144000" cy="236537"/>
          </a:xfrm>
          <a:prstGeom prst="rect">
            <a:avLst/>
          </a:prstGeom>
          <a:solidFill>
            <a:srgbClr val="0E1724"/>
          </a:solidFill>
          <a:ln>
            <a:noFill/>
          </a:ln>
        </p:spPr>
        <p:txBody>
          <a:bodyPr anchor="ctr"/>
          <a:lstStyle/>
          <a:p>
            <a:pPr algn="ctr" fontAlgn="base">
              <a:spcBef>
                <a:spcPct val="0"/>
              </a:spcBef>
              <a:spcAft>
                <a:spcPct val="0"/>
              </a:spcAft>
              <a:defRPr/>
            </a:pPr>
            <a:endParaRPr lang="en-US">
              <a:solidFill>
                <a:srgbClr val="000000"/>
              </a:solidFill>
              <a:ea typeface="MS PGothic" pitchFamily="34" charset="-128"/>
            </a:endParaRPr>
          </a:p>
        </p:txBody>
      </p:sp>
      <p:sp>
        <p:nvSpPr>
          <p:cNvPr id="73736" name="Rectangle 8"/>
          <p:cNvSpPr>
            <a:spLocks noGrp="1" noChangeArrowheads="1"/>
          </p:cNvSpPr>
          <p:nvPr>
            <p:ph type="sldNum" sz="quarter" idx="4"/>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eaLnBrk="0" hangingPunct="0">
              <a:spcBef>
                <a:spcPct val="50000"/>
              </a:spcBef>
              <a:spcAft>
                <a:spcPct val="50000"/>
              </a:spcAft>
              <a:defRPr sz="800">
                <a:solidFill>
                  <a:schemeClr val="bg1"/>
                </a:solidFill>
                <a:latin typeface="+mn-lt"/>
                <a:ea typeface="ＭＳ Ｐゴシック" pitchFamily="34" charset="-128"/>
                <a:cs typeface="+mn-cs"/>
              </a:defRPr>
            </a:lvl1pPr>
          </a:lstStyle>
          <a:p>
            <a:pPr fontAlgn="base">
              <a:defRPr/>
            </a:pPr>
            <a:fld id="{019208B9-FB36-42BC-B109-D7D12325CF41}" type="slidenum">
              <a:rPr lang="en-AU">
                <a:solidFill>
                  <a:srgbClr val="FFFFFF"/>
                </a:solidFill>
              </a:rPr>
              <a:pPr fontAlgn="base">
                <a:defRPr/>
              </a:pPr>
              <a:t>‹#›</a:t>
            </a:fld>
            <a:endParaRPr lang="en-AU">
              <a:solidFill>
                <a:srgbClr val="FFFFFF"/>
              </a:solidFill>
            </a:endParaRPr>
          </a:p>
        </p:txBody>
      </p:sp>
      <p:sp>
        <p:nvSpPr>
          <p:cNvPr id="2056" name="Text Box 9"/>
          <p:cNvSpPr txBox="1">
            <a:spLocks noChangeArrowheads="1"/>
          </p:cNvSpPr>
          <p:nvPr/>
        </p:nvSpPr>
        <p:spPr bwMode="auto">
          <a:xfrm>
            <a:off x="121119" y="6673446"/>
            <a:ext cx="6116065" cy="123111"/>
          </a:xfrm>
          <a:prstGeom prst="rect">
            <a:avLst/>
          </a:prstGeom>
          <a:noFill/>
          <a:ln>
            <a:noFill/>
          </a:ln>
        </p:spPr>
        <p:txBody>
          <a:bodyPr wrap="square" lIns="0" tIns="0" rIns="0" bIns="0" anchor="ctr">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fontAlgn="base">
              <a:spcBef>
                <a:spcPct val="50000"/>
              </a:spcBef>
              <a:spcAft>
                <a:spcPct val="50000"/>
              </a:spcAft>
              <a:defRPr/>
            </a:pPr>
            <a:r>
              <a:rPr lang="en-GB" sz="800">
                <a:solidFill>
                  <a:srgbClr val="FFFFFF"/>
                </a:solidFill>
                <a:latin typeface="Helvetica"/>
              </a:rPr>
              <a:t>National Investment Banking Competition 2015 – Strictly Confidential | Not for Public Distribution | Preliminary Draft</a:t>
            </a:r>
            <a:endParaRPr lang="en-AU" sz="800">
              <a:solidFill>
                <a:srgbClr val="FFFFFF"/>
              </a:solidFill>
              <a:latin typeface="Helvetica"/>
            </a:endParaRPr>
          </a:p>
        </p:txBody>
      </p:sp>
      <p:pic>
        <p:nvPicPr>
          <p:cNvPr id="8" name="Picture 2" descr="http://www.nibc.ca/sites/all/themes/nibc/logo.png"/>
          <p:cNvPicPr>
            <a:picLocks noChangeAspect="1" noChangeArrowheads="1"/>
          </p:cNvPicPr>
          <p:nvPr/>
        </p:nvPicPr>
        <p:blipFill rotWithShape="1">
          <a:blip r:embed="rId43" cstate="print">
            <a:lum bright="70000" contrast="-70000"/>
            <a:extLst>
              <a:ext uri="{28A0092B-C50C-407E-A947-70E740481C1C}">
                <a14:useLocalDpi xmlns:a14="http://schemas.microsoft.com/office/drawing/2010/main" val="0"/>
              </a:ext>
            </a:extLst>
          </a:blip>
          <a:srcRect r="71200" b="12391"/>
          <a:stretch/>
        </p:blipFill>
        <p:spPr bwMode="auto">
          <a:xfrm>
            <a:off x="8118767" y="132174"/>
            <a:ext cx="835742" cy="483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2277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Lst>
  <p:hf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p:titleStyle>
    <p:bodyStyle>
      <a:lvl1pPr marL="190500" indent="-190500" algn="l" rtl="0" eaLnBrk="0" fontAlgn="base" hangingPunct="0">
        <a:spcBef>
          <a:spcPct val="0"/>
        </a:spcBef>
        <a:spcAft>
          <a:spcPts val="600"/>
        </a:spcAft>
        <a:buClr>
          <a:srgbClr val="003399"/>
        </a:buClr>
        <a:buFont typeface="Wingdings" pitchFamily="2" charset="2"/>
        <a:buChar char="n"/>
        <a:defRPr sz="1200">
          <a:solidFill>
            <a:schemeClr val="tx1"/>
          </a:solidFill>
          <a:latin typeface="+mn-lt"/>
          <a:ea typeface="+mn-ea"/>
          <a:cs typeface="+mn-cs"/>
        </a:defRPr>
      </a:lvl1pPr>
      <a:lvl2pPr marL="381000" indent="-188913" algn="l" rtl="0" eaLnBrk="0" fontAlgn="base" hangingPunct="0">
        <a:spcBef>
          <a:spcPct val="0"/>
        </a:spcBef>
        <a:spcAft>
          <a:spcPts val="600"/>
        </a:spcAft>
        <a:buClr>
          <a:schemeClr val="bg2"/>
        </a:buClr>
        <a:buChar char="—"/>
        <a:defRPr sz="1200">
          <a:solidFill>
            <a:schemeClr val="tx1"/>
          </a:solidFill>
          <a:latin typeface="+mn-lt"/>
          <a:cs typeface="+mn-cs"/>
        </a:defRPr>
      </a:lvl2pPr>
      <a:lvl3pPr marL="584200" indent="-201613" algn="l" rtl="0" eaLnBrk="0" fontAlgn="base" hangingPunct="0">
        <a:spcBef>
          <a:spcPct val="0"/>
        </a:spcBef>
        <a:spcAft>
          <a:spcPts val="600"/>
        </a:spcAft>
        <a:buClr>
          <a:schemeClr val="bg2"/>
        </a:buClr>
        <a:buChar char="—"/>
        <a:defRPr sz="1200">
          <a:solidFill>
            <a:schemeClr val="tx1"/>
          </a:solidFill>
          <a:latin typeface="+mn-lt"/>
          <a:cs typeface="+mn-cs"/>
        </a:defRPr>
      </a:lvl3pPr>
      <a:lvl4pPr marL="749300" indent="-163513" algn="l" rtl="0" eaLnBrk="0" fontAlgn="base" hangingPunct="0">
        <a:spcBef>
          <a:spcPct val="0"/>
        </a:spcBef>
        <a:spcAft>
          <a:spcPts val="600"/>
        </a:spcAft>
        <a:buClr>
          <a:schemeClr val="bg2"/>
        </a:buClr>
        <a:buChar char="—"/>
        <a:defRPr sz="1200">
          <a:solidFill>
            <a:schemeClr val="tx1"/>
          </a:solidFill>
          <a:latin typeface="+mn-lt"/>
          <a:cs typeface="+mn-cs"/>
        </a:defRPr>
      </a:lvl4pPr>
      <a:lvl5pPr marL="952500" indent="-201613" algn="l" rtl="0" eaLnBrk="0" fontAlgn="base" hangingPunct="0">
        <a:spcBef>
          <a:spcPct val="0"/>
        </a:spcBef>
        <a:spcAft>
          <a:spcPts val="600"/>
        </a:spcAft>
        <a:buClr>
          <a:schemeClr val="bg2"/>
        </a:buClr>
        <a:buChar char="—"/>
        <a:defRPr sz="1200">
          <a:solidFill>
            <a:schemeClr val="tx1"/>
          </a:solidFill>
          <a:latin typeface="+mn-lt"/>
          <a:cs typeface="+mn-cs"/>
        </a:defRPr>
      </a:lvl5pPr>
      <a:lvl6pPr marL="1409700" indent="-201613" algn="l" rtl="0" fontAlgn="base">
        <a:spcBef>
          <a:spcPct val="0"/>
        </a:spcBef>
        <a:spcAft>
          <a:spcPts val="600"/>
        </a:spcAft>
        <a:buClr>
          <a:schemeClr val="bg2"/>
        </a:buClr>
        <a:buChar char="—"/>
        <a:defRPr sz="1200">
          <a:solidFill>
            <a:schemeClr val="tx1"/>
          </a:solidFill>
          <a:latin typeface="+mn-lt"/>
          <a:cs typeface="+mn-cs"/>
        </a:defRPr>
      </a:lvl6pPr>
      <a:lvl7pPr marL="1866900" indent="-201613" algn="l" rtl="0" fontAlgn="base">
        <a:spcBef>
          <a:spcPct val="0"/>
        </a:spcBef>
        <a:spcAft>
          <a:spcPts val="600"/>
        </a:spcAft>
        <a:buClr>
          <a:schemeClr val="bg2"/>
        </a:buClr>
        <a:buChar char="—"/>
        <a:defRPr sz="1200">
          <a:solidFill>
            <a:schemeClr val="tx1"/>
          </a:solidFill>
          <a:latin typeface="+mn-lt"/>
          <a:cs typeface="+mn-cs"/>
        </a:defRPr>
      </a:lvl7pPr>
      <a:lvl8pPr marL="2324100" indent="-201613" algn="l" rtl="0" fontAlgn="base">
        <a:spcBef>
          <a:spcPct val="0"/>
        </a:spcBef>
        <a:spcAft>
          <a:spcPts val="600"/>
        </a:spcAft>
        <a:buClr>
          <a:schemeClr val="bg2"/>
        </a:buClr>
        <a:buChar char="—"/>
        <a:defRPr sz="1200">
          <a:solidFill>
            <a:schemeClr val="tx1"/>
          </a:solidFill>
          <a:latin typeface="+mn-lt"/>
          <a:cs typeface="+mn-cs"/>
        </a:defRPr>
      </a:lvl8pPr>
      <a:lvl9pPr marL="2781300" indent="-201613" algn="l" rtl="0" fontAlgn="base">
        <a:spcBef>
          <a:spcPct val="0"/>
        </a:spcBef>
        <a:spcAft>
          <a:spcPts val="600"/>
        </a:spcAft>
        <a:buClr>
          <a:schemeClr val="bg2"/>
        </a:buClr>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0"/>
          <p:cNvSpPr>
            <a:spLocks noChangeArrowheads="1"/>
          </p:cNvSpPr>
          <p:nvPr/>
        </p:nvSpPr>
        <p:spPr bwMode="auto">
          <a:xfrm>
            <a:off x="0" y="2"/>
            <a:ext cx="9144000" cy="1000125"/>
          </a:xfrm>
          <a:prstGeom prst="rect">
            <a:avLst/>
          </a:prstGeom>
          <a:solidFill>
            <a:srgbClr val="0E1724"/>
          </a:solidFill>
          <a:ln>
            <a:noFill/>
          </a:ln>
        </p:spPr>
        <p:txBody>
          <a:bodyPr anchor="ctr"/>
          <a:lstStyle/>
          <a:p>
            <a:pPr fontAlgn="base">
              <a:spcBef>
                <a:spcPct val="0"/>
              </a:spcBef>
              <a:spcAft>
                <a:spcPct val="0"/>
              </a:spcAft>
              <a:defRPr/>
            </a:pPr>
            <a:endParaRPr lang="en-US" sz="1800">
              <a:solidFill>
                <a:srgbClr val="000000"/>
              </a:solidFill>
              <a:ea typeface="MS PGothic" pitchFamily="34" charset="-128"/>
            </a:endParaRPr>
          </a:p>
        </p:txBody>
      </p:sp>
      <p:sp>
        <p:nvSpPr>
          <p:cNvPr id="1027" name="Rectangle 3"/>
          <p:cNvSpPr>
            <a:spLocks noGrp="1" noChangeArrowheads="1"/>
          </p:cNvSpPr>
          <p:nvPr>
            <p:ph type="title"/>
          </p:nvPr>
        </p:nvSpPr>
        <p:spPr bwMode="auto">
          <a:xfrm>
            <a:off x="222251" y="237600"/>
            <a:ext cx="8645525" cy="6159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1343026" y="1724027"/>
            <a:ext cx="7439025" cy="4678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4" name="Rectangle 11"/>
          <p:cNvSpPr>
            <a:spLocks noChangeArrowheads="1"/>
          </p:cNvSpPr>
          <p:nvPr/>
        </p:nvSpPr>
        <p:spPr bwMode="auto">
          <a:xfrm>
            <a:off x="0" y="6621465"/>
            <a:ext cx="9144000" cy="236537"/>
          </a:xfrm>
          <a:prstGeom prst="rect">
            <a:avLst/>
          </a:prstGeom>
          <a:solidFill>
            <a:srgbClr val="0E1724"/>
          </a:solidFill>
          <a:ln>
            <a:noFill/>
          </a:ln>
        </p:spPr>
        <p:txBody>
          <a:bodyPr anchor="ctr"/>
          <a:lstStyle/>
          <a:p>
            <a:pPr algn="ctr" fontAlgn="base">
              <a:spcBef>
                <a:spcPct val="0"/>
              </a:spcBef>
              <a:spcAft>
                <a:spcPct val="0"/>
              </a:spcAft>
              <a:defRPr/>
            </a:pPr>
            <a:endParaRPr lang="en-US" sz="1800">
              <a:solidFill>
                <a:srgbClr val="000000"/>
              </a:solidFill>
              <a:ea typeface="MS PGothic" pitchFamily="34" charset="-128"/>
            </a:endParaRPr>
          </a:p>
        </p:txBody>
      </p:sp>
      <p:sp>
        <p:nvSpPr>
          <p:cNvPr id="2056" name="Text Box 9"/>
          <p:cNvSpPr txBox="1">
            <a:spLocks noChangeArrowheads="1"/>
          </p:cNvSpPr>
          <p:nvPr/>
        </p:nvSpPr>
        <p:spPr bwMode="auto">
          <a:xfrm>
            <a:off x="121120" y="6673445"/>
            <a:ext cx="5583012" cy="123112"/>
          </a:xfrm>
          <a:prstGeom prst="rect">
            <a:avLst/>
          </a:prstGeom>
          <a:noFill/>
          <a:ln>
            <a:noFill/>
          </a:ln>
        </p:spPr>
        <p:txBody>
          <a:bodyPr wrap="square" lIns="0" tIns="0" rIns="0" bIns="0" anchor="ctr">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fontAlgn="base">
              <a:spcBef>
                <a:spcPct val="50000"/>
              </a:spcBef>
              <a:spcAft>
                <a:spcPct val="50000"/>
              </a:spcAft>
              <a:defRPr/>
            </a:pPr>
            <a:r>
              <a:rPr lang="en-GB" sz="800">
                <a:solidFill>
                  <a:srgbClr val="FFFFFF"/>
                </a:solidFill>
                <a:latin typeface="Helvetica"/>
              </a:rPr>
              <a:t>2017 Copyright © NIBCLive.com – Not for Redistribution</a:t>
            </a:r>
            <a:endParaRPr lang="en-AU" sz="800">
              <a:solidFill>
                <a:srgbClr val="FFFFFF"/>
              </a:solidFill>
              <a:latin typeface="Helvetica"/>
            </a:endParaRPr>
          </a:p>
        </p:txBody>
      </p:sp>
    </p:spTree>
    <p:extLst>
      <p:ext uri="{BB962C8B-B14F-4D97-AF65-F5344CB8AC3E}">
        <p14:creationId xmlns:p14="http://schemas.microsoft.com/office/powerpoint/2010/main" val="249541964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hf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p:titleStyle>
    <p:bodyStyle>
      <a:lvl1pPr marL="190500" indent="-190500" algn="l" rtl="0" eaLnBrk="0" fontAlgn="base" hangingPunct="0">
        <a:spcBef>
          <a:spcPct val="0"/>
        </a:spcBef>
        <a:spcAft>
          <a:spcPts val="600"/>
        </a:spcAft>
        <a:buClr>
          <a:srgbClr val="003399"/>
        </a:buClr>
        <a:buFont typeface="Wingdings" pitchFamily="2" charset="2"/>
        <a:buChar char="n"/>
        <a:defRPr sz="1200">
          <a:solidFill>
            <a:schemeClr val="tx1"/>
          </a:solidFill>
          <a:latin typeface="+mn-lt"/>
          <a:ea typeface="+mn-ea"/>
          <a:cs typeface="+mn-cs"/>
        </a:defRPr>
      </a:lvl1pPr>
      <a:lvl2pPr marL="381000" indent="-188913" algn="l" rtl="0" eaLnBrk="0" fontAlgn="base" hangingPunct="0">
        <a:spcBef>
          <a:spcPct val="0"/>
        </a:spcBef>
        <a:spcAft>
          <a:spcPts val="600"/>
        </a:spcAft>
        <a:buClr>
          <a:schemeClr val="bg2"/>
        </a:buClr>
        <a:buChar char="—"/>
        <a:defRPr sz="1200">
          <a:solidFill>
            <a:schemeClr val="tx1"/>
          </a:solidFill>
          <a:latin typeface="+mn-lt"/>
          <a:cs typeface="+mn-cs"/>
        </a:defRPr>
      </a:lvl2pPr>
      <a:lvl3pPr marL="584200" indent="-201613" algn="l" rtl="0" eaLnBrk="0" fontAlgn="base" hangingPunct="0">
        <a:spcBef>
          <a:spcPct val="0"/>
        </a:spcBef>
        <a:spcAft>
          <a:spcPts val="600"/>
        </a:spcAft>
        <a:buClr>
          <a:schemeClr val="bg2"/>
        </a:buClr>
        <a:buChar char="—"/>
        <a:defRPr sz="1200">
          <a:solidFill>
            <a:schemeClr val="tx1"/>
          </a:solidFill>
          <a:latin typeface="+mn-lt"/>
          <a:cs typeface="+mn-cs"/>
        </a:defRPr>
      </a:lvl3pPr>
      <a:lvl4pPr marL="749300" indent="-163513" algn="l" rtl="0" eaLnBrk="0" fontAlgn="base" hangingPunct="0">
        <a:spcBef>
          <a:spcPct val="0"/>
        </a:spcBef>
        <a:spcAft>
          <a:spcPts val="600"/>
        </a:spcAft>
        <a:buClr>
          <a:schemeClr val="bg2"/>
        </a:buClr>
        <a:buChar char="—"/>
        <a:defRPr sz="1200">
          <a:solidFill>
            <a:schemeClr val="tx1"/>
          </a:solidFill>
          <a:latin typeface="+mn-lt"/>
          <a:cs typeface="+mn-cs"/>
        </a:defRPr>
      </a:lvl4pPr>
      <a:lvl5pPr marL="952500" indent="-201613" algn="l" rtl="0" eaLnBrk="0" fontAlgn="base" hangingPunct="0">
        <a:spcBef>
          <a:spcPct val="0"/>
        </a:spcBef>
        <a:spcAft>
          <a:spcPts val="600"/>
        </a:spcAft>
        <a:buClr>
          <a:schemeClr val="bg2"/>
        </a:buClr>
        <a:buChar char="—"/>
        <a:defRPr sz="1200">
          <a:solidFill>
            <a:schemeClr val="tx1"/>
          </a:solidFill>
          <a:latin typeface="+mn-lt"/>
          <a:cs typeface="+mn-cs"/>
        </a:defRPr>
      </a:lvl5pPr>
      <a:lvl6pPr marL="1409700" indent="-201613" algn="l" rtl="0" fontAlgn="base">
        <a:spcBef>
          <a:spcPct val="0"/>
        </a:spcBef>
        <a:spcAft>
          <a:spcPts val="600"/>
        </a:spcAft>
        <a:buClr>
          <a:schemeClr val="bg2"/>
        </a:buClr>
        <a:buChar char="—"/>
        <a:defRPr sz="1200">
          <a:solidFill>
            <a:schemeClr val="tx1"/>
          </a:solidFill>
          <a:latin typeface="+mn-lt"/>
          <a:cs typeface="+mn-cs"/>
        </a:defRPr>
      </a:lvl6pPr>
      <a:lvl7pPr marL="1866900" indent="-201613" algn="l" rtl="0" fontAlgn="base">
        <a:spcBef>
          <a:spcPct val="0"/>
        </a:spcBef>
        <a:spcAft>
          <a:spcPts val="600"/>
        </a:spcAft>
        <a:buClr>
          <a:schemeClr val="bg2"/>
        </a:buClr>
        <a:buChar char="—"/>
        <a:defRPr sz="1200">
          <a:solidFill>
            <a:schemeClr val="tx1"/>
          </a:solidFill>
          <a:latin typeface="+mn-lt"/>
          <a:cs typeface="+mn-cs"/>
        </a:defRPr>
      </a:lvl7pPr>
      <a:lvl8pPr marL="2324100" indent="-201613" algn="l" rtl="0" fontAlgn="base">
        <a:spcBef>
          <a:spcPct val="0"/>
        </a:spcBef>
        <a:spcAft>
          <a:spcPts val="600"/>
        </a:spcAft>
        <a:buClr>
          <a:schemeClr val="bg2"/>
        </a:buClr>
        <a:buChar char="—"/>
        <a:defRPr sz="1200">
          <a:solidFill>
            <a:schemeClr val="tx1"/>
          </a:solidFill>
          <a:latin typeface="+mn-lt"/>
          <a:cs typeface="+mn-cs"/>
        </a:defRPr>
      </a:lvl8pPr>
      <a:lvl9pPr marL="2781300" indent="-201613" algn="l" rtl="0" fontAlgn="base">
        <a:spcBef>
          <a:spcPct val="0"/>
        </a:spcBef>
        <a:spcAft>
          <a:spcPts val="600"/>
        </a:spcAft>
        <a:buClr>
          <a:schemeClr val="bg2"/>
        </a:buClr>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5.jpe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5.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8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8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8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1.xml"/><Relationship Id="rId6" Type="http://schemas.openxmlformats.org/officeDocument/2006/relationships/image" Target="../media/image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4.xml"/><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hart" Target="../charts/chart4.xml"/><Relationship Id="rId1" Type="http://schemas.openxmlformats.org/officeDocument/2006/relationships/slideLayout" Target="../slideLayouts/slideLayout8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81.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8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1.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1.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81.xml"/><Relationship Id="rId5" Type="http://schemas.openxmlformats.org/officeDocument/2006/relationships/image" Target="../media/image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8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8.xml"/><Relationship Id="rId1" Type="http://schemas.openxmlformats.org/officeDocument/2006/relationships/slideLayout" Target="../slideLayouts/slideLayout8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82.xml"/><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1.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png"/><Relationship Id="rId1" Type="http://schemas.openxmlformats.org/officeDocument/2006/relationships/slideLayout" Target="../slideLayouts/slideLayout8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2B4031-1FA1-AB04-9E64-A21232BEDE1F}"/>
              </a:ext>
            </a:extLst>
          </p:cNvPr>
          <p:cNvSpPr>
            <a:spLocks noGrp="1"/>
          </p:cNvSpPr>
          <p:nvPr>
            <p:ph type="sldNum" sz="quarter" idx="10"/>
          </p:nvPr>
        </p:nvSpPr>
        <p:spPr/>
        <p:txBody>
          <a:bodyPr/>
          <a:lstStyle/>
          <a:p>
            <a:pPr>
              <a:defRPr/>
            </a:pPr>
            <a:fld id="{B44EB3E9-572A-4C79-9EE6-0B98A504B731}" type="slidenum">
              <a:rPr lang="en-AU">
                <a:solidFill>
                  <a:srgbClr val="FFFFFF"/>
                </a:solidFill>
              </a:rPr>
              <a:pPr>
                <a:defRPr/>
              </a:pPr>
              <a:t>1</a:t>
            </a:fld>
            <a:endParaRPr lang="en-AU">
              <a:solidFill>
                <a:srgbClr val="FFFFFF"/>
              </a:solidFill>
            </a:endParaRPr>
          </a:p>
        </p:txBody>
      </p:sp>
      <p:pic>
        <p:nvPicPr>
          <p:cNvPr id="3" name="Picture 2" descr="A screenshot of a white background&#10;&#10;Description automatically generated">
            <a:extLst>
              <a:ext uri="{FF2B5EF4-FFF2-40B4-BE49-F238E27FC236}">
                <a16:creationId xmlns:a16="http://schemas.microsoft.com/office/drawing/2014/main" id="{40D6A175-7C5A-90A7-B82C-9A5D0987F275}"/>
              </a:ext>
            </a:extLst>
          </p:cNvPr>
          <p:cNvPicPr>
            <a:picLocks noChangeAspect="1"/>
          </p:cNvPicPr>
          <p:nvPr/>
        </p:nvPicPr>
        <p:blipFill>
          <a:blip r:embed="rId2"/>
          <a:stretch>
            <a:fillRect/>
          </a:stretch>
        </p:blipFill>
        <p:spPr>
          <a:xfrm>
            <a:off x="-1236225" y="-1026"/>
            <a:ext cx="12296574" cy="6979161"/>
          </a:xfrm>
          <a:prstGeom prst="rect">
            <a:avLst/>
          </a:prstGeom>
        </p:spPr>
      </p:pic>
      <p:sp>
        <p:nvSpPr>
          <p:cNvPr id="4" name="Rectangle 3">
            <a:extLst>
              <a:ext uri="{FF2B5EF4-FFF2-40B4-BE49-F238E27FC236}">
                <a16:creationId xmlns:a16="http://schemas.microsoft.com/office/drawing/2014/main" id="{08ACF681-9733-AEF4-8B95-0192D4415A35}"/>
              </a:ext>
            </a:extLst>
          </p:cNvPr>
          <p:cNvSpPr/>
          <p:nvPr/>
        </p:nvSpPr>
        <p:spPr bwMode="auto">
          <a:xfrm>
            <a:off x="4114800" y="2971800"/>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5" name="Rectangle 4">
            <a:extLst>
              <a:ext uri="{FF2B5EF4-FFF2-40B4-BE49-F238E27FC236}">
                <a16:creationId xmlns:a16="http://schemas.microsoft.com/office/drawing/2014/main" id="{7BA9CFD5-38BE-F63F-8A40-86D4508FE5F0}"/>
              </a:ext>
            </a:extLst>
          </p:cNvPr>
          <p:cNvSpPr/>
          <p:nvPr/>
        </p:nvSpPr>
        <p:spPr bwMode="auto">
          <a:xfrm>
            <a:off x="1027814" y="4325872"/>
            <a:ext cx="2747565" cy="73981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6" name="TextBox 5">
            <a:extLst>
              <a:ext uri="{FF2B5EF4-FFF2-40B4-BE49-F238E27FC236}">
                <a16:creationId xmlns:a16="http://schemas.microsoft.com/office/drawing/2014/main" id="{E2DA3B1F-B97B-7A21-42AD-6906D42BCF9D}"/>
              </a:ext>
            </a:extLst>
          </p:cNvPr>
          <p:cNvSpPr txBox="1"/>
          <p:nvPr/>
        </p:nvSpPr>
        <p:spPr>
          <a:xfrm>
            <a:off x="169131" y="4615646"/>
            <a:ext cx="44628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Acquisition Considerations</a:t>
            </a:r>
            <a:endParaRPr lang="en-US" sz="2800"/>
          </a:p>
        </p:txBody>
      </p:sp>
    </p:spTree>
    <p:extLst>
      <p:ext uri="{BB962C8B-B14F-4D97-AF65-F5344CB8AC3E}">
        <p14:creationId xmlns:p14="http://schemas.microsoft.com/office/powerpoint/2010/main" val="152062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303827" y="6078999"/>
            <a:ext cx="8408894" cy="377279"/>
          </a:xfrm>
          <a:prstGeom prst="rect">
            <a:avLst/>
          </a:prstGeom>
          <a:solidFill>
            <a:srgbClr val="FADF73"/>
          </a:solidFill>
        </p:spPr>
        <p:txBody>
          <a:bodyPr vert="horz" wrap="square" lIns="0" tIns="12886" rIns="0" bIns="0" rtlCol="0" anchor="t">
            <a:spAutoFit/>
          </a:bodyPr>
          <a:lstStyle/>
          <a:p>
            <a:pPr marL="2913380" marR="289560" indent="-2621915">
              <a:lnSpc>
                <a:spcPct val="111500"/>
              </a:lnSpc>
              <a:spcBef>
                <a:spcPts val="101"/>
              </a:spcBef>
            </a:pPr>
            <a:r>
              <a:rPr lang="en-US" sz="1100">
                <a:latin typeface="Helvetica "/>
                <a:cs typeface="Franklin Gothic Medium"/>
              </a:rPr>
              <a:t>Key Insight: The acquisition strengthens Meta’s revenue diversification, preserves Bumble’s value proposition, and unlocks meaningful synergies while mitigating associated risks.</a:t>
            </a:r>
          </a:p>
        </p:txBody>
      </p:sp>
      <p:sp>
        <p:nvSpPr>
          <p:cNvPr id="6" name="object 6"/>
          <p:cNvSpPr txBox="1"/>
          <p:nvPr/>
        </p:nvSpPr>
        <p:spPr>
          <a:xfrm>
            <a:off x="21994" y="1204855"/>
            <a:ext cx="4579982" cy="248032"/>
          </a:xfrm>
          <a:prstGeom prst="rect">
            <a:avLst/>
          </a:prstGeom>
          <a:solidFill>
            <a:srgbClr val="FADF73"/>
          </a:solidFill>
        </p:spPr>
        <p:txBody>
          <a:bodyPr vert="horz" wrap="square" lIns="0" tIns="62753" rIns="0" bIns="0" rtlCol="0" anchor="t">
            <a:spAutoFit/>
          </a:bodyPr>
          <a:lstStyle/>
          <a:p>
            <a:pPr algn="ctr">
              <a:spcBef>
                <a:spcPts val="494"/>
              </a:spcBef>
            </a:pPr>
            <a:r>
              <a:rPr lang="en-IN" sz="1200" spc="-9">
                <a:latin typeface="Franklin Gothic Medium"/>
                <a:cs typeface="Franklin Gothic Medium"/>
              </a:rPr>
              <a:t>Acquisition Considerations</a:t>
            </a:r>
            <a:endParaRPr lang="en-IN" sz="1200">
              <a:latin typeface="Franklin Gothic Medium"/>
              <a:cs typeface="Franklin Gothic Medium"/>
            </a:endParaRPr>
          </a:p>
        </p:txBody>
      </p:sp>
      <p:sp>
        <p:nvSpPr>
          <p:cNvPr id="7" name="object 7"/>
          <p:cNvSpPr txBox="1"/>
          <p:nvPr/>
        </p:nvSpPr>
        <p:spPr>
          <a:xfrm>
            <a:off x="4578411" y="1204855"/>
            <a:ext cx="4558629" cy="248032"/>
          </a:xfrm>
          <a:prstGeom prst="rect">
            <a:avLst/>
          </a:prstGeom>
          <a:solidFill>
            <a:srgbClr val="FADF73"/>
          </a:solidFill>
        </p:spPr>
        <p:txBody>
          <a:bodyPr vert="horz" wrap="square" lIns="0" tIns="62753" rIns="0" bIns="0" rtlCol="0" anchor="t">
            <a:spAutoFit/>
          </a:bodyPr>
          <a:lstStyle/>
          <a:p>
            <a:pPr algn="ctr">
              <a:spcBef>
                <a:spcPts val="494"/>
              </a:spcBef>
            </a:pPr>
            <a:r>
              <a:rPr lang="en-US" sz="1200" spc="-9">
                <a:latin typeface="Franklin Gothic Medium"/>
                <a:cs typeface="Franklin Gothic Medium"/>
              </a:rPr>
              <a:t>Mitigants</a:t>
            </a:r>
            <a:endParaRPr lang="en-US" sz="1200">
              <a:latin typeface="Franklin Gothic Medium"/>
              <a:cs typeface="Franklin Gothic Medium"/>
            </a:endParaRPr>
          </a:p>
        </p:txBody>
      </p:sp>
      <p:sp>
        <p:nvSpPr>
          <p:cNvPr id="8" name="object 8"/>
          <p:cNvSpPr txBox="1"/>
          <p:nvPr/>
        </p:nvSpPr>
        <p:spPr>
          <a:xfrm>
            <a:off x="795157" y="4293227"/>
            <a:ext cx="2828365" cy="415948"/>
          </a:xfrm>
          <a:prstGeom prst="rect">
            <a:avLst/>
          </a:prstGeom>
        </p:spPr>
        <p:txBody>
          <a:bodyPr vert="horz" wrap="square" lIns="0" tIns="9525" rIns="0" bIns="0" rtlCol="0" anchor="t">
            <a:spAutoFit/>
          </a:bodyPr>
          <a:lstStyle/>
          <a:p>
            <a:pPr marL="10795" marR="4445">
              <a:lnSpc>
                <a:spcPct val="102699"/>
              </a:lnSpc>
              <a:spcBef>
                <a:spcPts val="75"/>
              </a:spcBef>
            </a:pPr>
            <a:r>
              <a:rPr lang="en-US" sz="1300" spc="-9">
                <a:solidFill>
                  <a:srgbClr val="000000"/>
                </a:solidFill>
                <a:latin typeface="Helvetica "/>
                <a:cs typeface="Franklin Gothic Medium"/>
              </a:rPr>
              <a:t>Risk of overlapping user base across Meta’s platforms.</a:t>
            </a:r>
            <a:endParaRPr lang="en-US" sz="1300">
              <a:solidFill>
                <a:srgbClr val="000000"/>
              </a:solidFill>
              <a:latin typeface="Helvetica "/>
              <a:cs typeface="Franklin Gothic Medium"/>
            </a:endParaRPr>
          </a:p>
        </p:txBody>
      </p:sp>
      <p:sp>
        <p:nvSpPr>
          <p:cNvPr id="9" name="object 9"/>
          <p:cNvSpPr txBox="1"/>
          <p:nvPr/>
        </p:nvSpPr>
        <p:spPr>
          <a:xfrm>
            <a:off x="714541" y="4962642"/>
            <a:ext cx="3028390" cy="415948"/>
          </a:xfrm>
          <a:prstGeom prst="rect">
            <a:avLst/>
          </a:prstGeom>
        </p:spPr>
        <p:txBody>
          <a:bodyPr vert="horz" wrap="square" lIns="0" tIns="9525" rIns="0" bIns="0" rtlCol="0" anchor="t">
            <a:spAutoFit/>
          </a:bodyPr>
          <a:lstStyle/>
          <a:p>
            <a:pPr marL="10795" marR="4445">
              <a:lnSpc>
                <a:spcPct val="102699"/>
              </a:lnSpc>
              <a:spcBef>
                <a:spcPts val="75"/>
              </a:spcBef>
            </a:pPr>
            <a:r>
              <a:rPr lang="en-US" sz="1300" spc="-31">
                <a:solidFill>
                  <a:srgbClr val="000000"/>
                </a:solidFill>
                <a:latin typeface="Helvetica "/>
                <a:cs typeface="Franklin Gothic Medium"/>
              </a:rPr>
              <a:t>Regulatory scrutiny due to Meta’s market dominance.</a:t>
            </a:r>
            <a:endParaRPr lang="en-US" sz="1300">
              <a:solidFill>
                <a:srgbClr val="000000"/>
              </a:solidFill>
              <a:latin typeface="Helvetica "/>
              <a:cs typeface="Franklin Gothic Medium"/>
            </a:endParaRPr>
          </a:p>
        </p:txBody>
      </p:sp>
      <p:sp>
        <p:nvSpPr>
          <p:cNvPr id="10" name="object 10"/>
          <p:cNvSpPr/>
          <p:nvPr/>
        </p:nvSpPr>
        <p:spPr>
          <a:xfrm>
            <a:off x="359828" y="1868107"/>
            <a:ext cx="332254" cy="331134"/>
          </a:xfrm>
          <a:custGeom>
            <a:avLst/>
            <a:gdLst/>
            <a:ahLst/>
            <a:cxnLst/>
            <a:rect l="l" t="t" r="r" b="b"/>
            <a:pathLst>
              <a:path w="376555" h="375285">
                <a:moveTo>
                  <a:pt x="188976" y="0"/>
                </a:moveTo>
                <a:lnTo>
                  <a:pt x="138994" y="6688"/>
                </a:lnTo>
                <a:lnTo>
                  <a:pt x="93923" y="25569"/>
                </a:lnTo>
                <a:lnTo>
                  <a:pt x="55625" y="54863"/>
                </a:lnTo>
                <a:lnTo>
                  <a:pt x="25964" y="92794"/>
                </a:lnTo>
                <a:lnTo>
                  <a:pt x="6801" y="137583"/>
                </a:lnTo>
                <a:lnTo>
                  <a:pt x="0" y="187452"/>
                </a:lnTo>
                <a:lnTo>
                  <a:pt x="6801" y="237320"/>
                </a:lnTo>
                <a:lnTo>
                  <a:pt x="25964" y="282109"/>
                </a:lnTo>
                <a:lnTo>
                  <a:pt x="55626" y="320040"/>
                </a:lnTo>
                <a:lnTo>
                  <a:pt x="93923" y="349334"/>
                </a:lnTo>
                <a:lnTo>
                  <a:pt x="138994" y="368215"/>
                </a:lnTo>
                <a:lnTo>
                  <a:pt x="188976" y="374904"/>
                </a:lnTo>
                <a:lnTo>
                  <a:pt x="238844" y="368215"/>
                </a:lnTo>
                <a:lnTo>
                  <a:pt x="283633" y="349334"/>
                </a:lnTo>
                <a:lnTo>
                  <a:pt x="321564" y="320040"/>
                </a:lnTo>
                <a:lnTo>
                  <a:pt x="350858" y="282109"/>
                </a:lnTo>
                <a:lnTo>
                  <a:pt x="369739" y="237320"/>
                </a:lnTo>
                <a:lnTo>
                  <a:pt x="376427" y="187452"/>
                </a:lnTo>
                <a:lnTo>
                  <a:pt x="369739" y="137583"/>
                </a:lnTo>
                <a:lnTo>
                  <a:pt x="350858" y="92794"/>
                </a:lnTo>
                <a:lnTo>
                  <a:pt x="321563" y="54863"/>
                </a:lnTo>
                <a:lnTo>
                  <a:pt x="283633" y="25569"/>
                </a:lnTo>
                <a:lnTo>
                  <a:pt x="238844" y="6688"/>
                </a:lnTo>
                <a:lnTo>
                  <a:pt x="188976" y="0"/>
                </a:lnTo>
                <a:close/>
              </a:path>
            </a:pathLst>
          </a:custGeom>
          <a:solidFill>
            <a:srgbClr val="FADF73"/>
          </a:solidFill>
        </p:spPr>
        <p:txBody>
          <a:bodyPr wrap="square" lIns="0" tIns="0" rIns="0" bIns="0" rtlCol="0"/>
          <a:lstStyle/>
          <a:p>
            <a:endParaRPr lang="en-US" sz="1588">
              <a:solidFill>
                <a:srgbClr val="000000"/>
              </a:solidFill>
            </a:endParaRPr>
          </a:p>
        </p:txBody>
      </p:sp>
      <p:sp>
        <p:nvSpPr>
          <p:cNvPr id="11" name="object 11"/>
          <p:cNvSpPr txBox="1"/>
          <p:nvPr/>
        </p:nvSpPr>
        <p:spPr>
          <a:xfrm>
            <a:off x="445996" y="1874436"/>
            <a:ext cx="3526491" cy="413617"/>
          </a:xfrm>
          <a:prstGeom prst="rect">
            <a:avLst/>
          </a:prstGeom>
        </p:spPr>
        <p:txBody>
          <a:bodyPr vert="horz" wrap="square" lIns="0" tIns="10646" rIns="0" bIns="0" rtlCol="0" anchor="t">
            <a:spAutoFit/>
          </a:bodyPr>
          <a:lstStyle/>
          <a:p>
            <a:pPr marL="325120" marR="26670" indent="-280670">
              <a:lnSpc>
                <a:spcPct val="102299"/>
              </a:lnSpc>
              <a:spcBef>
                <a:spcPts val="84"/>
              </a:spcBef>
              <a:tabLst>
                <a:tab pos="325548" algn="l"/>
              </a:tabLst>
            </a:pPr>
            <a:r>
              <a:rPr lang="en-US" sz="1950" spc="-33" baseline="-18518">
                <a:solidFill>
                  <a:srgbClr val="000000"/>
                </a:solidFill>
                <a:latin typeface="Franklin Gothic Medium"/>
                <a:cs typeface="Franklin Gothic Medium"/>
              </a:rPr>
              <a:t>A     </a:t>
            </a:r>
            <a:r>
              <a:rPr lang="en-US" sz="1300">
                <a:solidFill>
                  <a:srgbClr val="000000"/>
                </a:solidFill>
                <a:latin typeface="Helvetica "/>
                <a:cs typeface="Franklin Gothic Medium"/>
              </a:rPr>
              <a:t>User backlash due to integration with Meta platforms.</a:t>
            </a:r>
            <a:endParaRPr lang="en-US" sz="1300">
              <a:latin typeface="Helvetica "/>
            </a:endParaRPr>
          </a:p>
        </p:txBody>
      </p:sp>
      <p:sp>
        <p:nvSpPr>
          <p:cNvPr id="12" name="object 12"/>
          <p:cNvSpPr/>
          <p:nvPr/>
        </p:nvSpPr>
        <p:spPr>
          <a:xfrm>
            <a:off x="350288" y="2646583"/>
            <a:ext cx="332254" cy="329453"/>
          </a:xfrm>
          <a:custGeom>
            <a:avLst/>
            <a:gdLst/>
            <a:ahLst/>
            <a:cxnLst/>
            <a:rect l="l" t="t" r="r" b="b"/>
            <a:pathLst>
              <a:path w="376555" h="373380">
                <a:moveTo>
                  <a:pt x="188976" y="0"/>
                </a:moveTo>
                <a:lnTo>
                  <a:pt x="138994" y="6681"/>
                </a:lnTo>
                <a:lnTo>
                  <a:pt x="93923" y="25512"/>
                </a:lnTo>
                <a:lnTo>
                  <a:pt x="55625" y="54673"/>
                </a:lnTo>
                <a:lnTo>
                  <a:pt x="25964" y="92343"/>
                </a:lnTo>
                <a:lnTo>
                  <a:pt x="6801" y="136701"/>
                </a:lnTo>
                <a:lnTo>
                  <a:pt x="0" y="185927"/>
                </a:lnTo>
                <a:lnTo>
                  <a:pt x="6801" y="235796"/>
                </a:lnTo>
                <a:lnTo>
                  <a:pt x="25964" y="280585"/>
                </a:lnTo>
                <a:lnTo>
                  <a:pt x="55626" y="318515"/>
                </a:lnTo>
                <a:lnTo>
                  <a:pt x="93923" y="347810"/>
                </a:lnTo>
                <a:lnTo>
                  <a:pt x="138994" y="366691"/>
                </a:lnTo>
                <a:lnTo>
                  <a:pt x="188976" y="373379"/>
                </a:lnTo>
                <a:lnTo>
                  <a:pt x="238844" y="366691"/>
                </a:lnTo>
                <a:lnTo>
                  <a:pt x="283633" y="347810"/>
                </a:lnTo>
                <a:lnTo>
                  <a:pt x="321564" y="318515"/>
                </a:lnTo>
                <a:lnTo>
                  <a:pt x="350858" y="280585"/>
                </a:lnTo>
                <a:lnTo>
                  <a:pt x="369739" y="235796"/>
                </a:lnTo>
                <a:lnTo>
                  <a:pt x="376427" y="185927"/>
                </a:lnTo>
                <a:lnTo>
                  <a:pt x="369739" y="136701"/>
                </a:lnTo>
                <a:lnTo>
                  <a:pt x="350858" y="92343"/>
                </a:lnTo>
                <a:lnTo>
                  <a:pt x="321563" y="54673"/>
                </a:lnTo>
                <a:lnTo>
                  <a:pt x="283633" y="25512"/>
                </a:lnTo>
                <a:lnTo>
                  <a:pt x="238844" y="6681"/>
                </a:lnTo>
                <a:lnTo>
                  <a:pt x="188976" y="0"/>
                </a:lnTo>
                <a:close/>
              </a:path>
            </a:pathLst>
          </a:custGeom>
          <a:solidFill>
            <a:srgbClr val="FADF73"/>
          </a:solidFill>
        </p:spPr>
        <p:txBody>
          <a:bodyPr wrap="square" lIns="0" tIns="0" rIns="0" bIns="0" rtlCol="0"/>
          <a:lstStyle/>
          <a:p>
            <a:endParaRPr lang="en-US" sz="1588">
              <a:solidFill>
                <a:srgbClr val="000000"/>
              </a:solidFill>
            </a:endParaRPr>
          </a:p>
        </p:txBody>
      </p:sp>
      <p:sp>
        <p:nvSpPr>
          <p:cNvPr id="14" name="object 14"/>
          <p:cNvSpPr/>
          <p:nvPr/>
        </p:nvSpPr>
        <p:spPr>
          <a:xfrm>
            <a:off x="358979" y="3403328"/>
            <a:ext cx="332254" cy="331134"/>
          </a:xfrm>
          <a:custGeom>
            <a:avLst/>
            <a:gdLst/>
            <a:ahLst/>
            <a:cxnLst/>
            <a:rect l="l" t="t" r="r" b="b"/>
            <a:pathLst>
              <a:path w="376555" h="375285">
                <a:moveTo>
                  <a:pt x="188976" y="0"/>
                </a:moveTo>
                <a:lnTo>
                  <a:pt x="138994" y="6688"/>
                </a:lnTo>
                <a:lnTo>
                  <a:pt x="93923" y="25569"/>
                </a:lnTo>
                <a:lnTo>
                  <a:pt x="55625" y="54863"/>
                </a:lnTo>
                <a:lnTo>
                  <a:pt x="25964" y="92794"/>
                </a:lnTo>
                <a:lnTo>
                  <a:pt x="6801" y="137583"/>
                </a:lnTo>
                <a:lnTo>
                  <a:pt x="0" y="187452"/>
                </a:lnTo>
                <a:lnTo>
                  <a:pt x="6801" y="237320"/>
                </a:lnTo>
                <a:lnTo>
                  <a:pt x="25964" y="282109"/>
                </a:lnTo>
                <a:lnTo>
                  <a:pt x="55626" y="320040"/>
                </a:lnTo>
                <a:lnTo>
                  <a:pt x="93923" y="349334"/>
                </a:lnTo>
                <a:lnTo>
                  <a:pt x="138994" y="368215"/>
                </a:lnTo>
                <a:lnTo>
                  <a:pt x="188976" y="374904"/>
                </a:lnTo>
                <a:lnTo>
                  <a:pt x="238844" y="368215"/>
                </a:lnTo>
                <a:lnTo>
                  <a:pt x="283633" y="349334"/>
                </a:lnTo>
                <a:lnTo>
                  <a:pt x="321564" y="320040"/>
                </a:lnTo>
                <a:lnTo>
                  <a:pt x="350858" y="282109"/>
                </a:lnTo>
                <a:lnTo>
                  <a:pt x="369739" y="237320"/>
                </a:lnTo>
                <a:lnTo>
                  <a:pt x="376427" y="187452"/>
                </a:lnTo>
                <a:lnTo>
                  <a:pt x="369739" y="137583"/>
                </a:lnTo>
                <a:lnTo>
                  <a:pt x="350858" y="92794"/>
                </a:lnTo>
                <a:lnTo>
                  <a:pt x="321563" y="54863"/>
                </a:lnTo>
                <a:lnTo>
                  <a:pt x="283633" y="25569"/>
                </a:lnTo>
                <a:lnTo>
                  <a:pt x="238844" y="6688"/>
                </a:lnTo>
                <a:lnTo>
                  <a:pt x="188976" y="0"/>
                </a:lnTo>
                <a:close/>
              </a:path>
            </a:pathLst>
          </a:custGeom>
          <a:solidFill>
            <a:srgbClr val="FADF73"/>
          </a:solidFill>
        </p:spPr>
        <p:txBody>
          <a:bodyPr wrap="square" lIns="0" tIns="0" rIns="0" bIns="0" rtlCol="0"/>
          <a:lstStyle/>
          <a:p>
            <a:endParaRPr lang="en-US" sz="1588">
              <a:solidFill>
                <a:srgbClr val="000000"/>
              </a:solidFill>
            </a:endParaRPr>
          </a:p>
        </p:txBody>
      </p:sp>
      <p:sp>
        <p:nvSpPr>
          <p:cNvPr id="15" name="object 15"/>
          <p:cNvSpPr txBox="1"/>
          <p:nvPr/>
        </p:nvSpPr>
        <p:spPr>
          <a:xfrm>
            <a:off x="445695" y="3364944"/>
            <a:ext cx="3281139" cy="406745"/>
          </a:xfrm>
          <a:prstGeom prst="rect">
            <a:avLst/>
          </a:prstGeom>
        </p:spPr>
        <p:txBody>
          <a:bodyPr vert="horz" wrap="square" lIns="0" tIns="11206" rIns="0" bIns="0" rtlCol="0" anchor="t">
            <a:spAutoFit/>
          </a:bodyPr>
          <a:lstStyle/>
          <a:p>
            <a:pPr marL="328295" marR="26670" indent="-283845">
              <a:lnSpc>
                <a:spcPct val="102000"/>
              </a:lnSpc>
              <a:spcBef>
                <a:spcPts val="88"/>
              </a:spcBef>
            </a:pPr>
            <a:r>
              <a:rPr lang="en-US" sz="1950" spc="304" baseline="-9259">
                <a:solidFill>
                  <a:srgbClr val="000000"/>
                </a:solidFill>
                <a:latin typeface="Franklin Gothic Medium"/>
                <a:cs typeface="Franklin Gothic Medium"/>
              </a:rPr>
              <a:t>C</a:t>
            </a:r>
            <a:r>
              <a:rPr lang="en-US" sz="1950" spc="304" baseline="-9259">
                <a:solidFill>
                  <a:srgbClr val="000000"/>
                </a:solidFill>
                <a:latin typeface="Franklin Gothic Medium"/>
                <a:cs typeface="Arial MT"/>
              </a:rPr>
              <a:t> </a:t>
            </a:r>
            <a:r>
              <a:rPr lang="en-US" sz="850" spc="124">
                <a:solidFill>
                  <a:srgbClr val="000000"/>
                </a:solidFill>
                <a:latin typeface="Arial MT"/>
                <a:cs typeface="Arial MT"/>
              </a:rPr>
              <a:t> </a:t>
            </a:r>
            <a:r>
              <a:rPr lang="en-US" sz="850" spc="124">
                <a:solidFill>
                  <a:srgbClr val="000000"/>
                </a:solidFill>
                <a:latin typeface="Helvetica "/>
                <a:cs typeface="Arial MT"/>
              </a:rPr>
              <a:t> </a:t>
            </a:r>
            <a:r>
              <a:rPr lang="en-US" sz="1300" spc="-9">
                <a:solidFill>
                  <a:srgbClr val="000000"/>
                </a:solidFill>
                <a:latin typeface="Helvetica "/>
                <a:cs typeface="Franklin Gothic Medium"/>
              </a:rPr>
              <a:t>Valuation concerns amid Bumble’s recent performance.</a:t>
            </a:r>
            <a:endParaRPr lang="en-US" sz="1300">
              <a:solidFill>
                <a:srgbClr val="000000"/>
              </a:solidFill>
              <a:latin typeface="Helvetica "/>
              <a:cs typeface="Franklin Gothic Medium"/>
            </a:endParaRPr>
          </a:p>
        </p:txBody>
      </p:sp>
      <p:sp>
        <p:nvSpPr>
          <p:cNvPr id="16" name="object 16"/>
          <p:cNvSpPr/>
          <p:nvPr/>
        </p:nvSpPr>
        <p:spPr>
          <a:xfrm>
            <a:off x="360380" y="4293652"/>
            <a:ext cx="329453" cy="331134"/>
          </a:xfrm>
          <a:custGeom>
            <a:avLst/>
            <a:gdLst/>
            <a:ahLst/>
            <a:cxnLst/>
            <a:rect l="l" t="t" r="r" b="b"/>
            <a:pathLst>
              <a:path w="373380" h="375285">
                <a:moveTo>
                  <a:pt x="185927" y="0"/>
                </a:moveTo>
                <a:lnTo>
                  <a:pt x="136701" y="6688"/>
                </a:lnTo>
                <a:lnTo>
                  <a:pt x="92343" y="25569"/>
                </a:lnTo>
                <a:lnTo>
                  <a:pt x="54673" y="54864"/>
                </a:lnTo>
                <a:lnTo>
                  <a:pt x="25512" y="92794"/>
                </a:lnTo>
                <a:lnTo>
                  <a:pt x="6681" y="137583"/>
                </a:lnTo>
                <a:lnTo>
                  <a:pt x="0" y="187452"/>
                </a:lnTo>
                <a:lnTo>
                  <a:pt x="6681" y="237320"/>
                </a:lnTo>
                <a:lnTo>
                  <a:pt x="25512" y="282109"/>
                </a:lnTo>
                <a:lnTo>
                  <a:pt x="54673" y="320039"/>
                </a:lnTo>
                <a:lnTo>
                  <a:pt x="92343" y="349334"/>
                </a:lnTo>
                <a:lnTo>
                  <a:pt x="136701" y="368215"/>
                </a:lnTo>
                <a:lnTo>
                  <a:pt x="185927" y="374904"/>
                </a:lnTo>
                <a:lnTo>
                  <a:pt x="235796" y="368215"/>
                </a:lnTo>
                <a:lnTo>
                  <a:pt x="280585" y="349334"/>
                </a:lnTo>
                <a:lnTo>
                  <a:pt x="318516" y="320040"/>
                </a:lnTo>
                <a:lnTo>
                  <a:pt x="347810" y="282109"/>
                </a:lnTo>
                <a:lnTo>
                  <a:pt x="366691" y="237320"/>
                </a:lnTo>
                <a:lnTo>
                  <a:pt x="373380" y="187452"/>
                </a:lnTo>
                <a:lnTo>
                  <a:pt x="366691" y="137583"/>
                </a:lnTo>
                <a:lnTo>
                  <a:pt x="347810" y="92794"/>
                </a:lnTo>
                <a:lnTo>
                  <a:pt x="318516" y="54863"/>
                </a:lnTo>
                <a:lnTo>
                  <a:pt x="280585" y="25569"/>
                </a:lnTo>
                <a:lnTo>
                  <a:pt x="235796" y="6688"/>
                </a:lnTo>
                <a:lnTo>
                  <a:pt x="185927" y="0"/>
                </a:lnTo>
                <a:close/>
              </a:path>
            </a:pathLst>
          </a:custGeom>
          <a:solidFill>
            <a:srgbClr val="FADF73"/>
          </a:solidFill>
        </p:spPr>
        <p:txBody>
          <a:bodyPr wrap="square" lIns="0" tIns="0" rIns="0" bIns="0" rtlCol="0"/>
          <a:lstStyle/>
          <a:p>
            <a:endParaRPr lang="en-US" sz="1588">
              <a:solidFill>
                <a:srgbClr val="000000"/>
              </a:solidFill>
            </a:endParaRPr>
          </a:p>
        </p:txBody>
      </p:sp>
      <p:sp>
        <p:nvSpPr>
          <p:cNvPr id="17" name="object 17"/>
          <p:cNvSpPr txBox="1"/>
          <p:nvPr/>
        </p:nvSpPr>
        <p:spPr>
          <a:xfrm>
            <a:off x="469364" y="4357968"/>
            <a:ext cx="230841" cy="219049"/>
          </a:xfrm>
          <a:prstGeom prst="rect">
            <a:avLst/>
          </a:prstGeom>
          <a:noFill/>
        </p:spPr>
        <p:txBody>
          <a:bodyPr vert="horz" wrap="square" lIns="0" tIns="15128" rIns="0" bIns="0" rtlCol="0" anchor="t">
            <a:spAutoFit/>
          </a:bodyPr>
          <a:lstStyle/>
          <a:p>
            <a:pPr marL="10795">
              <a:spcBef>
                <a:spcPts val="119"/>
              </a:spcBef>
            </a:pPr>
            <a:r>
              <a:rPr lang="en-US" sz="1300" spc="199">
                <a:solidFill>
                  <a:srgbClr val="000000"/>
                </a:solidFill>
                <a:latin typeface="Franklin Gothic Medium"/>
                <a:cs typeface="Franklin Gothic Medium"/>
              </a:rPr>
              <a:t>D</a:t>
            </a:r>
            <a:endParaRPr lang="en-US" sz="1300" spc="297" baseline="2777">
              <a:solidFill>
                <a:srgbClr val="000000"/>
              </a:solidFill>
              <a:latin typeface="Arial MT"/>
              <a:cs typeface="Arial MT"/>
            </a:endParaRPr>
          </a:p>
        </p:txBody>
      </p:sp>
      <p:sp>
        <p:nvSpPr>
          <p:cNvPr id="18" name="object 18"/>
          <p:cNvSpPr/>
          <p:nvPr/>
        </p:nvSpPr>
        <p:spPr>
          <a:xfrm>
            <a:off x="371897" y="4923008"/>
            <a:ext cx="331134" cy="329453"/>
          </a:xfrm>
          <a:custGeom>
            <a:avLst/>
            <a:gdLst/>
            <a:ahLst/>
            <a:cxnLst/>
            <a:rect l="l" t="t" r="r" b="b"/>
            <a:pathLst>
              <a:path w="375284" h="373379">
                <a:moveTo>
                  <a:pt x="187452" y="0"/>
                </a:moveTo>
                <a:lnTo>
                  <a:pt x="137583" y="6681"/>
                </a:lnTo>
                <a:lnTo>
                  <a:pt x="92794" y="25512"/>
                </a:lnTo>
                <a:lnTo>
                  <a:pt x="54864" y="54673"/>
                </a:lnTo>
                <a:lnTo>
                  <a:pt x="25569" y="92343"/>
                </a:lnTo>
                <a:lnTo>
                  <a:pt x="6688" y="136701"/>
                </a:lnTo>
                <a:lnTo>
                  <a:pt x="0" y="185927"/>
                </a:lnTo>
                <a:lnTo>
                  <a:pt x="6688" y="235796"/>
                </a:lnTo>
                <a:lnTo>
                  <a:pt x="25569" y="280585"/>
                </a:lnTo>
                <a:lnTo>
                  <a:pt x="54864" y="318515"/>
                </a:lnTo>
                <a:lnTo>
                  <a:pt x="92794" y="347810"/>
                </a:lnTo>
                <a:lnTo>
                  <a:pt x="137583" y="366691"/>
                </a:lnTo>
                <a:lnTo>
                  <a:pt x="187452" y="373379"/>
                </a:lnTo>
                <a:lnTo>
                  <a:pt x="237320" y="366691"/>
                </a:lnTo>
                <a:lnTo>
                  <a:pt x="282109" y="347810"/>
                </a:lnTo>
                <a:lnTo>
                  <a:pt x="320040" y="318515"/>
                </a:lnTo>
                <a:lnTo>
                  <a:pt x="349334" y="280585"/>
                </a:lnTo>
                <a:lnTo>
                  <a:pt x="368215" y="235796"/>
                </a:lnTo>
                <a:lnTo>
                  <a:pt x="374904" y="185927"/>
                </a:lnTo>
                <a:lnTo>
                  <a:pt x="368215" y="136701"/>
                </a:lnTo>
                <a:lnTo>
                  <a:pt x="349334" y="92343"/>
                </a:lnTo>
                <a:lnTo>
                  <a:pt x="320039" y="54673"/>
                </a:lnTo>
                <a:lnTo>
                  <a:pt x="282109" y="25512"/>
                </a:lnTo>
                <a:lnTo>
                  <a:pt x="237320" y="6681"/>
                </a:lnTo>
                <a:lnTo>
                  <a:pt x="187452" y="0"/>
                </a:lnTo>
                <a:close/>
              </a:path>
            </a:pathLst>
          </a:custGeom>
          <a:solidFill>
            <a:srgbClr val="FADF73"/>
          </a:solidFill>
        </p:spPr>
        <p:txBody>
          <a:bodyPr wrap="square" lIns="0" tIns="0" rIns="0" bIns="0" rtlCol="0"/>
          <a:lstStyle/>
          <a:p>
            <a:endParaRPr lang="en-US" sz="1588">
              <a:solidFill>
                <a:srgbClr val="000000"/>
              </a:solidFill>
            </a:endParaRPr>
          </a:p>
        </p:txBody>
      </p:sp>
      <p:sp>
        <p:nvSpPr>
          <p:cNvPr id="19" name="object 19"/>
          <p:cNvSpPr txBox="1"/>
          <p:nvPr/>
        </p:nvSpPr>
        <p:spPr>
          <a:xfrm>
            <a:off x="455910" y="4982562"/>
            <a:ext cx="266140" cy="219049"/>
          </a:xfrm>
          <a:prstGeom prst="rect">
            <a:avLst/>
          </a:prstGeom>
        </p:spPr>
        <p:txBody>
          <a:bodyPr vert="horz" wrap="square" lIns="0" tIns="15128" rIns="0" bIns="0" rtlCol="0" anchor="t">
            <a:spAutoFit/>
          </a:bodyPr>
          <a:lstStyle/>
          <a:p>
            <a:pPr marL="33020">
              <a:spcBef>
                <a:spcPts val="119"/>
              </a:spcBef>
            </a:pPr>
            <a:r>
              <a:rPr lang="en-US" sz="1300" spc="247">
                <a:solidFill>
                  <a:srgbClr val="000000"/>
                </a:solidFill>
                <a:latin typeface="Franklin Gothic Medium"/>
                <a:cs typeface="Arial MT"/>
              </a:rPr>
              <a:t>E</a:t>
            </a:r>
          </a:p>
        </p:txBody>
      </p:sp>
      <p:sp>
        <p:nvSpPr>
          <p:cNvPr id="20" name="object 20"/>
          <p:cNvSpPr/>
          <p:nvPr/>
        </p:nvSpPr>
        <p:spPr>
          <a:xfrm>
            <a:off x="4994174" y="1904807"/>
            <a:ext cx="331134" cy="331134"/>
          </a:xfrm>
          <a:custGeom>
            <a:avLst/>
            <a:gdLst/>
            <a:ahLst/>
            <a:cxnLst/>
            <a:rect l="l" t="t" r="r" b="b"/>
            <a:pathLst>
              <a:path w="375285" h="375285">
                <a:moveTo>
                  <a:pt x="187452" y="0"/>
                </a:moveTo>
                <a:lnTo>
                  <a:pt x="137583" y="6688"/>
                </a:lnTo>
                <a:lnTo>
                  <a:pt x="92794" y="25569"/>
                </a:lnTo>
                <a:lnTo>
                  <a:pt x="54863" y="54863"/>
                </a:lnTo>
                <a:lnTo>
                  <a:pt x="25569" y="92794"/>
                </a:lnTo>
                <a:lnTo>
                  <a:pt x="6688" y="137583"/>
                </a:lnTo>
                <a:lnTo>
                  <a:pt x="0" y="187452"/>
                </a:lnTo>
                <a:lnTo>
                  <a:pt x="6688" y="237320"/>
                </a:lnTo>
                <a:lnTo>
                  <a:pt x="25569" y="282109"/>
                </a:lnTo>
                <a:lnTo>
                  <a:pt x="54863" y="320040"/>
                </a:lnTo>
                <a:lnTo>
                  <a:pt x="92794" y="349334"/>
                </a:lnTo>
                <a:lnTo>
                  <a:pt x="137583" y="368215"/>
                </a:lnTo>
                <a:lnTo>
                  <a:pt x="187452" y="374904"/>
                </a:lnTo>
                <a:lnTo>
                  <a:pt x="237320" y="368215"/>
                </a:lnTo>
                <a:lnTo>
                  <a:pt x="282109" y="349334"/>
                </a:lnTo>
                <a:lnTo>
                  <a:pt x="320040" y="320040"/>
                </a:lnTo>
                <a:lnTo>
                  <a:pt x="349334" y="282109"/>
                </a:lnTo>
                <a:lnTo>
                  <a:pt x="368215" y="237320"/>
                </a:lnTo>
                <a:lnTo>
                  <a:pt x="374904" y="187452"/>
                </a:lnTo>
                <a:lnTo>
                  <a:pt x="368215" y="137583"/>
                </a:lnTo>
                <a:lnTo>
                  <a:pt x="349334" y="92794"/>
                </a:lnTo>
                <a:lnTo>
                  <a:pt x="320040" y="54863"/>
                </a:lnTo>
                <a:lnTo>
                  <a:pt x="282109" y="25569"/>
                </a:lnTo>
                <a:lnTo>
                  <a:pt x="237320" y="6688"/>
                </a:lnTo>
                <a:lnTo>
                  <a:pt x="187452" y="0"/>
                </a:lnTo>
                <a:close/>
              </a:path>
            </a:pathLst>
          </a:custGeom>
          <a:solidFill>
            <a:srgbClr val="FADF73"/>
          </a:solidFill>
        </p:spPr>
        <p:txBody>
          <a:bodyPr wrap="square" lIns="0" tIns="0" rIns="0" bIns="0" rtlCol="0"/>
          <a:lstStyle/>
          <a:p>
            <a:endParaRPr lang="en-US" sz="1588">
              <a:solidFill>
                <a:srgbClr val="000000"/>
              </a:solidFill>
            </a:endParaRPr>
          </a:p>
        </p:txBody>
      </p:sp>
      <p:sp>
        <p:nvSpPr>
          <p:cNvPr id="21" name="object 21"/>
          <p:cNvSpPr txBox="1"/>
          <p:nvPr/>
        </p:nvSpPr>
        <p:spPr>
          <a:xfrm>
            <a:off x="5102672" y="1952822"/>
            <a:ext cx="114860" cy="219049"/>
          </a:xfrm>
          <a:prstGeom prst="rect">
            <a:avLst/>
          </a:prstGeom>
          <a:solidFill>
            <a:srgbClr val="FADF73"/>
          </a:solidFill>
        </p:spPr>
        <p:txBody>
          <a:bodyPr vert="horz" wrap="square" lIns="0" tIns="15128" rIns="0" bIns="0" rtlCol="0">
            <a:spAutoFit/>
          </a:bodyPr>
          <a:lstStyle/>
          <a:p>
            <a:pPr marL="11206">
              <a:spcBef>
                <a:spcPts val="119"/>
              </a:spcBef>
            </a:pPr>
            <a:r>
              <a:rPr lang="en-US" sz="1324" spc="-44">
                <a:solidFill>
                  <a:srgbClr val="000000"/>
                </a:solidFill>
                <a:latin typeface="Franklin Gothic Medium"/>
                <a:cs typeface="Franklin Gothic Medium"/>
              </a:rPr>
              <a:t>A</a:t>
            </a:r>
            <a:endParaRPr lang="en-US" sz="1324">
              <a:solidFill>
                <a:srgbClr val="000000"/>
              </a:solidFill>
              <a:latin typeface="Franklin Gothic Medium"/>
              <a:cs typeface="Franklin Gothic Medium"/>
            </a:endParaRPr>
          </a:p>
        </p:txBody>
      </p:sp>
      <p:sp>
        <p:nvSpPr>
          <p:cNvPr id="22" name="object 22"/>
          <p:cNvSpPr/>
          <p:nvPr/>
        </p:nvSpPr>
        <p:spPr>
          <a:xfrm>
            <a:off x="4994174" y="2815174"/>
            <a:ext cx="331134" cy="329453"/>
          </a:xfrm>
          <a:custGeom>
            <a:avLst/>
            <a:gdLst/>
            <a:ahLst/>
            <a:cxnLst/>
            <a:rect l="l" t="t" r="r" b="b"/>
            <a:pathLst>
              <a:path w="375285" h="373380">
                <a:moveTo>
                  <a:pt x="187452" y="0"/>
                </a:moveTo>
                <a:lnTo>
                  <a:pt x="137583" y="6681"/>
                </a:lnTo>
                <a:lnTo>
                  <a:pt x="92794" y="25512"/>
                </a:lnTo>
                <a:lnTo>
                  <a:pt x="54863" y="54673"/>
                </a:lnTo>
                <a:lnTo>
                  <a:pt x="25569" y="92343"/>
                </a:lnTo>
                <a:lnTo>
                  <a:pt x="6688" y="136701"/>
                </a:lnTo>
                <a:lnTo>
                  <a:pt x="0" y="185928"/>
                </a:lnTo>
                <a:lnTo>
                  <a:pt x="6688" y="235796"/>
                </a:lnTo>
                <a:lnTo>
                  <a:pt x="25569" y="280585"/>
                </a:lnTo>
                <a:lnTo>
                  <a:pt x="54863" y="318516"/>
                </a:lnTo>
                <a:lnTo>
                  <a:pt x="92794" y="347810"/>
                </a:lnTo>
                <a:lnTo>
                  <a:pt x="137583" y="366691"/>
                </a:lnTo>
                <a:lnTo>
                  <a:pt x="187452" y="373380"/>
                </a:lnTo>
                <a:lnTo>
                  <a:pt x="237320" y="366691"/>
                </a:lnTo>
                <a:lnTo>
                  <a:pt x="282109" y="347810"/>
                </a:lnTo>
                <a:lnTo>
                  <a:pt x="320040" y="318516"/>
                </a:lnTo>
                <a:lnTo>
                  <a:pt x="349334" y="280585"/>
                </a:lnTo>
                <a:lnTo>
                  <a:pt x="368215" y="235796"/>
                </a:lnTo>
                <a:lnTo>
                  <a:pt x="374904" y="185928"/>
                </a:lnTo>
                <a:lnTo>
                  <a:pt x="368215" y="136701"/>
                </a:lnTo>
                <a:lnTo>
                  <a:pt x="349334" y="92343"/>
                </a:lnTo>
                <a:lnTo>
                  <a:pt x="320040" y="54673"/>
                </a:lnTo>
                <a:lnTo>
                  <a:pt x="282109" y="25512"/>
                </a:lnTo>
                <a:lnTo>
                  <a:pt x="237320" y="6681"/>
                </a:lnTo>
                <a:lnTo>
                  <a:pt x="187452" y="0"/>
                </a:lnTo>
                <a:close/>
              </a:path>
            </a:pathLst>
          </a:custGeom>
          <a:solidFill>
            <a:srgbClr val="FADF73"/>
          </a:solidFill>
        </p:spPr>
        <p:txBody>
          <a:bodyPr wrap="square" lIns="0" tIns="0" rIns="0" bIns="0" rtlCol="0"/>
          <a:lstStyle/>
          <a:p>
            <a:endParaRPr lang="en-US" sz="1588">
              <a:solidFill>
                <a:srgbClr val="000000"/>
              </a:solidFill>
            </a:endParaRPr>
          </a:p>
        </p:txBody>
      </p:sp>
      <p:sp>
        <p:nvSpPr>
          <p:cNvPr id="23" name="object 23"/>
          <p:cNvSpPr txBox="1"/>
          <p:nvPr/>
        </p:nvSpPr>
        <p:spPr>
          <a:xfrm>
            <a:off x="5097350" y="2863177"/>
            <a:ext cx="126626" cy="219049"/>
          </a:xfrm>
          <a:prstGeom prst="rect">
            <a:avLst/>
          </a:prstGeom>
          <a:solidFill>
            <a:srgbClr val="FADF73"/>
          </a:solidFill>
        </p:spPr>
        <p:txBody>
          <a:bodyPr vert="horz" wrap="square" lIns="0" tIns="15128" rIns="0" bIns="0" rtlCol="0">
            <a:spAutoFit/>
          </a:bodyPr>
          <a:lstStyle/>
          <a:p>
            <a:pPr marL="11206">
              <a:spcBef>
                <a:spcPts val="119"/>
              </a:spcBef>
            </a:pPr>
            <a:r>
              <a:rPr lang="en-US" sz="1324" spc="-44">
                <a:solidFill>
                  <a:srgbClr val="000000"/>
                </a:solidFill>
                <a:latin typeface="Franklin Gothic Medium"/>
                <a:cs typeface="Franklin Gothic Medium"/>
              </a:rPr>
              <a:t>B</a:t>
            </a:r>
            <a:endParaRPr lang="en-US" sz="1324">
              <a:solidFill>
                <a:srgbClr val="000000"/>
              </a:solidFill>
              <a:latin typeface="Franklin Gothic Medium"/>
              <a:cs typeface="Franklin Gothic Medium"/>
            </a:endParaRPr>
          </a:p>
        </p:txBody>
      </p:sp>
      <p:sp>
        <p:nvSpPr>
          <p:cNvPr id="24" name="object 24"/>
          <p:cNvSpPr/>
          <p:nvPr/>
        </p:nvSpPr>
        <p:spPr>
          <a:xfrm>
            <a:off x="4979383" y="3678474"/>
            <a:ext cx="332254" cy="329453"/>
          </a:xfrm>
          <a:custGeom>
            <a:avLst/>
            <a:gdLst/>
            <a:ahLst/>
            <a:cxnLst/>
            <a:rect l="l" t="t" r="r" b="b"/>
            <a:pathLst>
              <a:path w="376554" h="373379">
                <a:moveTo>
                  <a:pt x="187451" y="0"/>
                </a:moveTo>
                <a:lnTo>
                  <a:pt x="137583" y="6688"/>
                </a:lnTo>
                <a:lnTo>
                  <a:pt x="92794" y="25569"/>
                </a:lnTo>
                <a:lnTo>
                  <a:pt x="54863" y="54863"/>
                </a:lnTo>
                <a:lnTo>
                  <a:pt x="25569" y="92794"/>
                </a:lnTo>
                <a:lnTo>
                  <a:pt x="6688" y="137583"/>
                </a:lnTo>
                <a:lnTo>
                  <a:pt x="0" y="187451"/>
                </a:lnTo>
                <a:lnTo>
                  <a:pt x="6688" y="236678"/>
                </a:lnTo>
                <a:lnTo>
                  <a:pt x="25569" y="281036"/>
                </a:lnTo>
                <a:lnTo>
                  <a:pt x="54863" y="318706"/>
                </a:lnTo>
                <a:lnTo>
                  <a:pt x="92794" y="347867"/>
                </a:lnTo>
                <a:lnTo>
                  <a:pt x="137583" y="366698"/>
                </a:lnTo>
                <a:lnTo>
                  <a:pt x="187451" y="373379"/>
                </a:lnTo>
                <a:lnTo>
                  <a:pt x="237962" y="366698"/>
                </a:lnTo>
                <a:lnTo>
                  <a:pt x="283181" y="347867"/>
                </a:lnTo>
                <a:lnTo>
                  <a:pt x="321373" y="318706"/>
                </a:lnTo>
                <a:lnTo>
                  <a:pt x="350802" y="281036"/>
                </a:lnTo>
                <a:lnTo>
                  <a:pt x="369732" y="236678"/>
                </a:lnTo>
                <a:lnTo>
                  <a:pt x="376427" y="187451"/>
                </a:lnTo>
                <a:lnTo>
                  <a:pt x="369732" y="137583"/>
                </a:lnTo>
                <a:lnTo>
                  <a:pt x="350802" y="92794"/>
                </a:lnTo>
                <a:lnTo>
                  <a:pt x="321373" y="54863"/>
                </a:lnTo>
                <a:lnTo>
                  <a:pt x="283181" y="25569"/>
                </a:lnTo>
                <a:lnTo>
                  <a:pt x="237962" y="6688"/>
                </a:lnTo>
                <a:lnTo>
                  <a:pt x="187451" y="0"/>
                </a:lnTo>
                <a:close/>
              </a:path>
            </a:pathLst>
          </a:custGeom>
          <a:solidFill>
            <a:srgbClr val="FADF73"/>
          </a:solidFill>
        </p:spPr>
        <p:txBody>
          <a:bodyPr wrap="square" lIns="0" tIns="0" rIns="0" bIns="0" rtlCol="0"/>
          <a:lstStyle/>
          <a:p>
            <a:endParaRPr lang="en-US" sz="1588">
              <a:solidFill>
                <a:srgbClr val="000000"/>
              </a:solidFill>
            </a:endParaRPr>
          </a:p>
        </p:txBody>
      </p:sp>
      <p:sp>
        <p:nvSpPr>
          <p:cNvPr id="25" name="object 25"/>
          <p:cNvSpPr txBox="1"/>
          <p:nvPr/>
        </p:nvSpPr>
        <p:spPr>
          <a:xfrm>
            <a:off x="5085163" y="3727748"/>
            <a:ext cx="122144" cy="219049"/>
          </a:xfrm>
          <a:prstGeom prst="rect">
            <a:avLst/>
          </a:prstGeom>
          <a:solidFill>
            <a:srgbClr val="FADF73"/>
          </a:solidFill>
        </p:spPr>
        <p:txBody>
          <a:bodyPr vert="horz" wrap="square" lIns="0" tIns="15128" rIns="0" bIns="0" rtlCol="0">
            <a:spAutoFit/>
          </a:bodyPr>
          <a:lstStyle/>
          <a:p>
            <a:pPr marL="11206">
              <a:spcBef>
                <a:spcPts val="119"/>
              </a:spcBef>
            </a:pPr>
            <a:r>
              <a:rPr lang="en-US" sz="1324" spc="-44">
                <a:solidFill>
                  <a:srgbClr val="000000"/>
                </a:solidFill>
                <a:latin typeface="Franklin Gothic Medium"/>
                <a:cs typeface="Franklin Gothic Medium"/>
              </a:rPr>
              <a:t>C</a:t>
            </a:r>
            <a:endParaRPr lang="en-US" sz="1324">
              <a:solidFill>
                <a:srgbClr val="000000"/>
              </a:solidFill>
              <a:latin typeface="Franklin Gothic Medium"/>
              <a:cs typeface="Franklin Gothic Medium"/>
            </a:endParaRPr>
          </a:p>
        </p:txBody>
      </p:sp>
      <p:sp>
        <p:nvSpPr>
          <p:cNvPr id="26" name="object 26"/>
          <p:cNvSpPr/>
          <p:nvPr/>
        </p:nvSpPr>
        <p:spPr>
          <a:xfrm>
            <a:off x="4967279" y="4555223"/>
            <a:ext cx="331134" cy="332254"/>
          </a:xfrm>
          <a:custGeom>
            <a:avLst/>
            <a:gdLst/>
            <a:ahLst/>
            <a:cxnLst/>
            <a:rect l="l" t="t" r="r" b="b"/>
            <a:pathLst>
              <a:path w="375285" h="376554">
                <a:moveTo>
                  <a:pt x="187451" y="0"/>
                </a:moveTo>
                <a:lnTo>
                  <a:pt x="137583" y="6688"/>
                </a:lnTo>
                <a:lnTo>
                  <a:pt x="92794" y="25569"/>
                </a:lnTo>
                <a:lnTo>
                  <a:pt x="54863" y="54863"/>
                </a:lnTo>
                <a:lnTo>
                  <a:pt x="25569" y="92794"/>
                </a:lnTo>
                <a:lnTo>
                  <a:pt x="6688" y="137583"/>
                </a:lnTo>
                <a:lnTo>
                  <a:pt x="0" y="187451"/>
                </a:lnTo>
                <a:lnTo>
                  <a:pt x="6688" y="237962"/>
                </a:lnTo>
                <a:lnTo>
                  <a:pt x="25569" y="283181"/>
                </a:lnTo>
                <a:lnTo>
                  <a:pt x="54863" y="321373"/>
                </a:lnTo>
                <a:lnTo>
                  <a:pt x="92794" y="350802"/>
                </a:lnTo>
                <a:lnTo>
                  <a:pt x="137583" y="369732"/>
                </a:lnTo>
                <a:lnTo>
                  <a:pt x="187451" y="376427"/>
                </a:lnTo>
                <a:lnTo>
                  <a:pt x="237320" y="369732"/>
                </a:lnTo>
                <a:lnTo>
                  <a:pt x="282109" y="350802"/>
                </a:lnTo>
                <a:lnTo>
                  <a:pt x="320039" y="321373"/>
                </a:lnTo>
                <a:lnTo>
                  <a:pt x="349334" y="283181"/>
                </a:lnTo>
                <a:lnTo>
                  <a:pt x="368215" y="237962"/>
                </a:lnTo>
                <a:lnTo>
                  <a:pt x="374903" y="187451"/>
                </a:lnTo>
                <a:lnTo>
                  <a:pt x="368215" y="137583"/>
                </a:lnTo>
                <a:lnTo>
                  <a:pt x="349334" y="92794"/>
                </a:lnTo>
                <a:lnTo>
                  <a:pt x="320039" y="54864"/>
                </a:lnTo>
                <a:lnTo>
                  <a:pt x="282109" y="25569"/>
                </a:lnTo>
                <a:lnTo>
                  <a:pt x="237320" y="6688"/>
                </a:lnTo>
                <a:lnTo>
                  <a:pt x="187451" y="0"/>
                </a:lnTo>
                <a:close/>
              </a:path>
            </a:pathLst>
          </a:custGeom>
          <a:solidFill>
            <a:srgbClr val="FADF73"/>
          </a:solidFill>
        </p:spPr>
        <p:txBody>
          <a:bodyPr wrap="square" lIns="0" tIns="0" rIns="0" bIns="0" rtlCol="0"/>
          <a:lstStyle/>
          <a:p>
            <a:endParaRPr lang="en-US" sz="1588">
              <a:solidFill>
                <a:srgbClr val="000000"/>
              </a:solidFill>
            </a:endParaRPr>
          </a:p>
        </p:txBody>
      </p:sp>
      <p:sp>
        <p:nvSpPr>
          <p:cNvPr id="27" name="object 27"/>
          <p:cNvSpPr txBox="1"/>
          <p:nvPr/>
        </p:nvSpPr>
        <p:spPr>
          <a:xfrm>
            <a:off x="5067655" y="4604540"/>
            <a:ext cx="133910" cy="219049"/>
          </a:xfrm>
          <a:prstGeom prst="rect">
            <a:avLst/>
          </a:prstGeom>
          <a:solidFill>
            <a:srgbClr val="FADF73"/>
          </a:solidFill>
        </p:spPr>
        <p:txBody>
          <a:bodyPr vert="horz" wrap="square" lIns="0" tIns="15128" rIns="0" bIns="0" rtlCol="0">
            <a:spAutoFit/>
          </a:bodyPr>
          <a:lstStyle/>
          <a:p>
            <a:pPr marL="11206">
              <a:spcBef>
                <a:spcPts val="119"/>
              </a:spcBef>
            </a:pPr>
            <a:r>
              <a:rPr lang="en-US" sz="1324" spc="-44">
                <a:solidFill>
                  <a:srgbClr val="000000"/>
                </a:solidFill>
                <a:latin typeface="Franklin Gothic Medium"/>
                <a:cs typeface="Franklin Gothic Medium"/>
              </a:rPr>
              <a:t>D</a:t>
            </a:r>
            <a:endParaRPr lang="en-US" sz="1324">
              <a:solidFill>
                <a:srgbClr val="000000"/>
              </a:solidFill>
              <a:latin typeface="Franklin Gothic Medium"/>
              <a:cs typeface="Franklin Gothic Medium"/>
            </a:endParaRPr>
          </a:p>
        </p:txBody>
      </p:sp>
      <p:sp>
        <p:nvSpPr>
          <p:cNvPr id="28" name="object 28"/>
          <p:cNvSpPr/>
          <p:nvPr/>
        </p:nvSpPr>
        <p:spPr>
          <a:xfrm>
            <a:off x="4967280" y="5242367"/>
            <a:ext cx="332254" cy="331134"/>
          </a:xfrm>
          <a:custGeom>
            <a:avLst/>
            <a:gdLst/>
            <a:ahLst/>
            <a:cxnLst/>
            <a:rect l="l" t="t" r="r" b="b"/>
            <a:pathLst>
              <a:path w="376554" h="375285">
                <a:moveTo>
                  <a:pt x="188975" y="0"/>
                </a:moveTo>
                <a:lnTo>
                  <a:pt x="138994" y="6688"/>
                </a:lnTo>
                <a:lnTo>
                  <a:pt x="93923" y="25569"/>
                </a:lnTo>
                <a:lnTo>
                  <a:pt x="55625" y="54863"/>
                </a:lnTo>
                <a:lnTo>
                  <a:pt x="25964" y="92794"/>
                </a:lnTo>
                <a:lnTo>
                  <a:pt x="6801" y="137583"/>
                </a:lnTo>
                <a:lnTo>
                  <a:pt x="0" y="187451"/>
                </a:lnTo>
                <a:lnTo>
                  <a:pt x="6801" y="237320"/>
                </a:lnTo>
                <a:lnTo>
                  <a:pt x="25964" y="282109"/>
                </a:lnTo>
                <a:lnTo>
                  <a:pt x="55625" y="320039"/>
                </a:lnTo>
                <a:lnTo>
                  <a:pt x="93923" y="349334"/>
                </a:lnTo>
                <a:lnTo>
                  <a:pt x="138994" y="368215"/>
                </a:lnTo>
                <a:lnTo>
                  <a:pt x="188975" y="374903"/>
                </a:lnTo>
                <a:lnTo>
                  <a:pt x="238844" y="368215"/>
                </a:lnTo>
                <a:lnTo>
                  <a:pt x="283633" y="349334"/>
                </a:lnTo>
                <a:lnTo>
                  <a:pt x="321563" y="320039"/>
                </a:lnTo>
                <a:lnTo>
                  <a:pt x="350858" y="282109"/>
                </a:lnTo>
                <a:lnTo>
                  <a:pt x="369739" y="237320"/>
                </a:lnTo>
                <a:lnTo>
                  <a:pt x="376427" y="187451"/>
                </a:lnTo>
                <a:lnTo>
                  <a:pt x="369739" y="137583"/>
                </a:lnTo>
                <a:lnTo>
                  <a:pt x="350858" y="92794"/>
                </a:lnTo>
                <a:lnTo>
                  <a:pt x="321563" y="54864"/>
                </a:lnTo>
                <a:lnTo>
                  <a:pt x="283633" y="25569"/>
                </a:lnTo>
                <a:lnTo>
                  <a:pt x="238844" y="6688"/>
                </a:lnTo>
                <a:lnTo>
                  <a:pt x="188975" y="0"/>
                </a:lnTo>
                <a:close/>
              </a:path>
            </a:pathLst>
          </a:custGeom>
          <a:solidFill>
            <a:srgbClr val="FADF73"/>
          </a:solidFill>
        </p:spPr>
        <p:txBody>
          <a:bodyPr wrap="square" lIns="0" tIns="0" rIns="0" bIns="0" rtlCol="0"/>
          <a:lstStyle/>
          <a:p>
            <a:endParaRPr lang="en-US" sz="1588">
              <a:solidFill>
                <a:srgbClr val="000000"/>
              </a:solidFill>
            </a:endParaRPr>
          </a:p>
        </p:txBody>
      </p:sp>
      <p:sp>
        <p:nvSpPr>
          <p:cNvPr id="29" name="object 29"/>
          <p:cNvSpPr txBox="1"/>
          <p:nvPr/>
        </p:nvSpPr>
        <p:spPr>
          <a:xfrm>
            <a:off x="5077096" y="5291652"/>
            <a:ext cx="116541" cy="219049"/>
          </a:xfrm>
          <a:prstGeom prst="rect">
            <a:avLst/>
          </a:prstGeom>
          <a:solidFill>
            <a:srgbClr val="FADF73"/>
          </a:solidFill>
        </p:spPr>
        <p:txBody>
          <a:bodyPr vert="horz" wrap="square" lIns="0" tIns="15128" rIns="0" bIns="0" rtlCol="0">
            <a:spAutoFit/>
          </a:bodyPr>
          <a:lstStyle/>
          <a:p>
            <a:pPr marL="11206">
              <a:spcBef>
                <a:spcPts val="119"/>
              </a:spcBef>
            </a:pPr>
            <a:r>
              <a:rPr lang="en-US" sz="1324" spc="-44">
                <a:solidFill>
                  <a:srgbClr val="000000"/>
                </a:solidFill>
                <a:latin typeface="Franklin Gothic Medium"/>
                <a:cs typeface="Franklin Gothic Medium"/>
              </a:rPr>
              <a:t>E</a:t>
            </a:r>
            <a:endParaRPr lang="en-US" sz="1324">
              <a:solidFill>
                <a:srgbClr val="000000"/>
              </a:solidFill>
              <a:latin typeface="Franklin Gothic Medium"/>
              <a:cs typeface="Franklin Gothic Medium"/>
            </a:endParaRPr>
          </a:p>
        </p:txBody>
      </p:sp>
      <p:sp>
        <p:nvSpPr>
          <p:cNvPr id="30" name="object 30"/>
          <p:cNvSpPr txBox="1"/>
          <p:nvPr/>
        </p:nvSpPr>
        <p:spPr>
          <a:xfrm>
            <a:off x="5379718" y="1881564"/>
            <a:ext cx="3367531" cy="621495"/>
          </a:xfrm>
          <a:prstGeom prst="rect">
            <a:avLst/>
          </a:prstGeom>
        </p:spPr>
        <p:txBody>
          <a:bodyPr vert="horz" wrap="square" lIns="0" tIns="10646" rIns="0" bIns="0" rtlCol="0" anchor="t">
            <a:spAutoFit/>
          </a:bodyPr>
          <a:lstStyle/>
          <a:p>
            <a:pPr marL="10795" marR="4445">
              <a:lnSpc>
                <a:spcPct val="102299"/>
              </a:lnSpc>
              <a:spcBef>
                <a:spcPts val="84"/>
              </a:spcBef>
            </a:pPr>
            <a:r>
              <a:rPr lang="en-US" sz="1300" spc="-9">
                <a:solidFill>
                  <a:srgbClr val="3F3F3F"/>
                </a:solidFill>
                <a:latin typeface="Helvetica "/>
                <a:cs typeface="Franklin Gothic Medium"/>
              </a:rPr>
              <a:t>Bumble will retain brand autonomy as a standalone entity to preserve user trust and brand loyalty</a:t>
            </a:r>
            <a:r>
              <a:rPr lang="en-US" sz="1300" spc="-9">
                <a:solidFill>
                  <a:srgbClr val="3F3F3F"/>
                </a:solidFill>
                <a:latin typeface="Franklin Gothic Medium"/>
                <a:cs typeface="Franklin Gothic Medium"/>
              </a:rPr>
              <a:t>.</a:t>
            </a:r>
            <a:endParaRPr lang="en-US" sz="1300"/>
          </a:p>
        </p:txBody>
      </p:sp>
      <p:sp>
        <p:nvSpPr>
          <p:cNvPr id="31" name="object 31"/>
          <p:cNvSpPr txBox="1"/>
          <p:nvPr/>
        </p:nvSpPr>
        <p:spPr>
          <a:xfrm>
            <a:off x="5379717" y="2781075"/>
            <a:ext cx="3367530" cy="620928"/>
          </a:xfrm>
          <a:prstGeom prst="rect">
            <a:avLst/>
          </a:prstGeom>
        </p:spPr>
        <p:txBody>
          <a:bodyPr vert="horz" wrap="square" lIns="0" tIns="10085" rIns="0" bIns="0" rtlCol="0" anchor="t">
            <a:spAutoFit/>
          </a:bodyPr>
          <a:lstStyle/>
          <a:p>
            <a:pPr marL="10795" marR="4445">
              <a:lnSpc>
                <a:spcPct val="102400"/>
              </a:lnSpc>
              <a:spcBef>
                <a:spcPts val="79"/>
              </a:spcBef>
            </a:pPr>
            <a:r>
              <a:rPr lang="en-US" sz="1300">
                <a:solidFill>
                  <a:srgbClr val="3F3F3F"/>
                </a:solidFill>
                <a:latin typeface="Helvetica "/>
                <a:cs typeface="Franklin Gothic Medium"/>
              </a:rPr>
              <a:t>Meta’s proven track record of seamlessly integrating acquisitions (e.g., Instagram, WhatsApp) ensures smooth alignment.</a:t>
            </a:r>
            <a:endParaRPr lang="en-US" sz="1300">
              <a:latin typeface="Helvetica "/>
            </a:endParaRPr>
          </a:p>
        </p:txBody>
      </p:sp>
      <p:sp>
        <p:nvSpPr>
          <p:cNvPr id="32" name="object 32"/>
          <p:cNvSpPr txBox="1"/>
          <p:nvPr/>
        </p:nvSpPr>
        <p:spPr>
          <a:xfrm>
            <a:off x="5379717" y="3679383"/>
            <a:ext cx="3367530" cy="621495"/>
          </a:xfrm>
          <a:prstGeom prst="rect">
            <a:avLst/>
          </a:prstGeom>
        </p:spPr>
        <p:txBody>
          <a:bodyPr vert="horz" wrap="square" lIns="0" tIns="10646" rIns="0" bIns="0" rtlCol="0" anchor="t">
            <a:spAutoFit/>
          </a:bodyPr>
          <a:lstStyle/>
          <a:p>
            <a:pPr marL="10795" marR="4445">
              <a:lnSpc>
                <a:spcPct val="102299"/>
              </a:lnSpc>
              <a:spcBef>
                <a:spcPts val="84"/>
              </a:spcBef>
            </a:pPr>
            <a:r>
              <a:rPr lang="en-US" sz="1300">
                <a:solidFill>
                  <a:srgbClr val="3F3F3F"/>
                </a:solidFill>
                <a:latin typeface="Helvetica "/>
                <a:cs typeface="Franklin Gothic Medium"/>
              </a:rPr>
              <a:t>The $11/share cash offer reflects a fair premium based on intrinsic DCF valuation and market </a:t>
            </a:r>
            <a:r>
              <a:rPr lang="en-US" sz="1300" err="1">
                <a:solidFill>
                  <a:srgbClr val="3F3F3F"/>
                </a:solidFill>
                <a:latin typeface="Helvetica "/>
                <a:cs typeface="Franklin Gothic Medium"/>
              </a:rPr>
              <a:t>comparables</a:t>
            </a:r>
            <a:r>
              <a:rPr lang="en-US" sz="1300">
                <a:solidFill>
                  <a:srgbClr val="3F3F3F"/>
                </a:solidFill>
                <a:latin typeface="Helvetica "/>
                <a:cs typeface="Franklin Gothic Medium"/>
              </a:rPr>
              <a:t>.</a:t>
            </a:r>
            <a:endParaRPr lang="en-US" sz="1300">
              <a:latin typeface="Helvetica "/>
            </a:endParaRPr>
          </a:p>
        </p:txBody>
      </p:sp>
      <p:sp>
        <p:nvSpPr>
          <p:cNvPr id="33" name="object 33"/>
          <p:cNvSpPr txBox="1"/>
          <p:nvPr/>
        </p:nvSpPr>
        <p:spPr>
          <a:xfrm>
            <a:off x="5379718" y="4578894"/>
            <a:ext cx="3374703" cy="625812"/>
          </a:xfrm>
          <a:prstGeom prst="rect">
            <a:avLst/>
          </a:prstGeom>
        </p:spPr>
        <p:txBody>
          <a:bodyPr vert="horz" wrap="square" lIns="0" tIns="9525" rIns="0" bIns="0" rtlCol="0" anchor="t">
            <a:spAutoFit/>
          </a:bodyPr>
          <a:lstStyle/>
          <a:p>
            <a:pPr marL="10795" marR="4445">
              <a:lnSpc>
                <a:spcPct val="102699"/>
              </a:lnSpc>
              <a:spcBef>
                <a:spcPts val="75"/>
              </a:spcBef>
            </a:pPr>
            <a:r>
              <a:rPr lang="en-US" sz="1300">
                <a:solidFill>
                  <a:srgbClr val="3F3F3F"/>
                </a:solidFill>
                <a:latin typeface="Helvetica "/>
                <a:cs typeface="Franklin Gothic Medium"/>
              </a:rPr>
              <a:t>Synergies will enhance platform differentiation and create new monetization opportunities without </a:t>
            </a:r>
            <a:r>
              <a:rPr lang="en-US" sz="1300" err="1">
                <a:solidFill>
                  <a:srgbClr val="3F3F3F"/>
                </a:solidFill>
                <a:latin typeface="Helvetica "/>
                <a:cs typeface="Franklin Gothic Medium"/>
              </a:rPr>
              <a:t>canibalization</a:t>
            </a:r>
            <a:r>
              <a:rPr lang="en-US" sz="1300">
                <a:solidFill>
                  <a:srgbClr val="3F3F3F"/>
                </a:solidFill>
                <a:latin typeface="Helvetica "/>
                <a:cs typeface="Franklin Gothic Medium"/>
              </a:rPr>
              <a:t>.</a:t>
            </a:r>
            <a:endParaRPr lang="en-US" sz="1300">
              <a:latin typeface="Helvetica "/>
            </a:endParaRPr>
          </a:p>
        </p:txBody>
      </p:sp>
      <p:sp>
        <p:nvSpPr>
          <p:cNvPr id="34" name="object 34"/>
          <p:cNvSpPr txBox="1"/>
          <p:nvPr/>
        </p:nvSpPr>
        <p:spPr>
          <a:xfrm>
            <a:off x="5379717" y="5271514"/>
            <a:ext cx="3367529" cy="621495"/>
          </a:xfrm>
          <a:prstGeom prst="rect">
            <a:avLst/>
          </a:prstGeom>
        </p:spPr>
        <p:txBody>
          <a:bodyPr vert="horz" wrap="square" lIns="0" tIns="10646" rIns="0" bIns="0" rtlCol="0" anchor="t">
            <a:spAutoFit/>
          </a:bodyPr>
          <a:lstStyle/>
          <a:p>
            <a:pPr marL="10795" marR="4445">
              <a:lnSpc>
                <a:spcPct val="102299"/>
              </a:lnSpc>
              <a:spcBef>
                <a:spcPts val="84"/>
              </a:spcBef>
            </a:pPr>
            <a:r>
              <a:rPr lang="en-US" sz="1300">
                <a:solidFill>
                  <a:srgbClr val="3F3F3F"/>
                </a:solidFill>
                <a:latin typeface="Helvetica "/>
                <a:cs typeface="Franklin Gothic Medium"/>
              </a:rPr>
              <a:t>Meta’s success with prior acquisitions and favorable antitrust precedents reduce regulatory challenges.</a:t>
            </a:r>
            <a:endParaRPr lang="en-US" sz="1300">
              <a:latin typeface="Helvetica "/>
            </a:endParaRPr>
          </a:p>
        </p:txBody>
      </p:sp>
      <p:sp>
        <p:nvSpPr>
          <p:cNvPr id="37" name="object 15">
            <a:extLst>
              <a:ext uri="{FF2B5EF4-FFF2-40B4-BE49-F238E27FC236}">
                <a16:creationId xmlns:a16="http://schemas.microsoft.com/office/drawing/2014/main" id="{3825C8F5-F658-E4B4-089E-8AA51316ADEB}"/>
              </a:ext>
            </a:extLst>
          </p:cNvPr>
          <p:cNvSpPr txBox="1"/>
          <p:nvPr/>
        </p:nvSpPr>
        <p:spPr>
          <a:xfrm>
            <a:off x="435348" y="2649532"/>
            <a:ext cx="3695756" cy="414183"/>
          </a:xfrm>
          <a:prstGeom prst="rect">
            <a:avLst/>
          </a:prstGeom>
        </p:spPr>
        <p:txBody>
          <a:bodyPr vert="horz" wrap="square" lIns="0" tIns="11206" rIns="0" bIns="0" rtlCol="0" anchor="t">
            <a:spAutoFit/>
          </a:bodyPr>
          <a:lstStyle/>
          <a:p>
            <a:pPr marL="328295" marR="26670" indent="-283845">
              <a:lnSpc>
                <a:spcPct val="102000"/>
              </a:lnSpc>
              <a:spcBef>
                <a:spcPts val="88"/>
              </a:spcBef>
            </a:pPr>
            <a:r>
              <a:rPr lang="en-IN" sz="1950" spc="304" baseline="-9259">
                <a:solidFill>
                  <a:srgbClr val="000000"/>
                </a:solidFill>
                <a:latin typeface="Franklin Gothic Medium"/>
                <a:cs typeface="Arial MT"/>
              </a:rPr>
              <a:t>B </a:t>
            </a:r>
            <a:r>
              <a:rPr lang="en-US" sz="850" spc="124">
                <a:solidFill>
                  <a:srgbClr val="000000"/>
                </a:solidFill>
                <a:latin typeface="Arial MT"/>
                <a:cs typeface="Arial MT"/>
              </a:rPr>
              <a:t>  </a:t>
            </a:r>
            <a:r>
              <a:rPr lang="en-US" sz="1300" spc="-9">
                <a:solidFill>
                  <a:srgbClr val="000000"/>
                </a:solidFill>
                <a:latin typeface="Helvetica "/>
                <a:cs typeface="Franklin Gothic Medium"/>
              </a:rPr>
              <a:t>Cultural misalignment risks between Bumble    and Meta.</a:t>
            </a:r>
            <a:endParaRPr lang="en-US" sz="1300">
              <a:solidFill>
                <a:srgbClr val="000000"/>
              </a:solidFill>
              <a:latin typeface="Helvetica "/>
              <a:cs typeface="Franklin Gothic Medium"/>
            </a:endParaRPr>
          </a:p>
        </p:txBody>
      </p:sp>
      <p:sp>
        <p:nvSpPr>
          <p:cNvPr id="40" name="Rectangle 39">
            <a:extLst>
              <a:ext uri="{FF2B5EF4-FFF2-40B4-BE49-F238E27FC236}">
                <a16:creationId xmlns:a16="http://schemas.microsoft.com/office/drawing/2014/main" id="{D0B51639-C9AB-E4E6-218B-F237DF3BF739}"/>
              </a:ext>
            </a:extLst>
          </p:cNvPr>
          <p:cNvSpPr/>
          <p:nvPr/>
        </p:nvSpPr>
        <p:spPr bwMode="auto">
          <a:xfrm>
            <a:off x="0" y="-2899"/>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41" name="object 3">
            <a:extLst>
              <a:ext uri="{FF2B5EF4-FFF2-40B4-BE49-F238E27FC236}">
                <a16:creationId xmlns:a16="http://schemas.microsoft.com/office/drawing/2014/main" id="{EA26021A-C531-5F57-ED25-EBB30BA7D664}"/>
              </a:ext>
            </a:extLst>
          </p:cNvPr>
          <p:cNvSpPr txBox="1">
            <a:spLocks/>
          </p:cNvSpPr>
          <p:nvPr/>
        </p:nvSpPr>
        <p:spPr bwMode="auto">
          <a:xfrm>
            <a:off x="124533" y="102763"/>
            <a:ext cx="7400365" cy="454461"/>
          </a:xfrm>
          <a:prstGeom prst="rect">
            <a:avLst/>
          </a:prstGeom>
          <a:noFill/>
          <a:ln w="9525">
            <a:noFill/>
            <a:miter lim="800000"/>
            <a:headEnd/>
            <a:tailEnd/>
          </a:ln>
        </p:spPr>
        <p:txBody>
          <a:bodyPr spcFirstLastPara="1" vert="horz" wrap="square" lIns="0" tIns="10646" rIns="0" bIns="0" numCol="1" rtlCol="0" anchor="ctr" anchorCtr="0" compatLnSpc="1">
            <a:prstTxWarp prst="textNoShape">
              <a:avLst/>
            </a:prstTxWarp>
            <a:spAutoFit/>
          </a:bodyPr>
          <a:lstStyle>
            <a:lvl1pPr lvl="0" algn="l" rtl="0" eaLnBrk="0" fontAlgn="base" hangingPunct="0">
              <a:spcBef>
                <a:spcPts val="0"/>
              </a:spcBef>
              <a:spcAft>
                <a:spcPts val="0"/>
              </a:spcAft>
              <a:buSzPts val="1400"/>
              <a:buNone/>
              <a:defRPr sz="2800">
                <a:solidFill>
                  <a:schemeClr val="bg1"/>
                </a:solidFill>
                <a:latin typeface="+mj-lt"/>
                <a:ea typeface="+mj-ea"/>
                <a:cs typeface="+mj-cs"/>
              </a:defRPr>
            </a:lvl1pPr>
            <a:lvl2pPr lvl="1"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2pPr>
            <a:lvl3pPr lvl="2"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3pPr>
            <a:lvl4pPr lvl="3"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4pPr>
            <a:lvl5pPr lvl="4"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5pPr>
            <a:lvl6pPr marL="457200" lvl="5" algn="r" rtl="0" fontAlgn="base">
              <a:spcBef>
                <a:spcPts val="0"/>
              </a:spcBef>
              <a:spcAft>
                <a:spcPts val="0"/>
              </a:spcAft>
              <a:buSzPts val="1400"/>
              <a:buNone/>
              <a:defRPr sz="2800">
                <a:solidFill>
                  <a:schemeClr val="bg1"/>
                </a:solidFill>
                <a:latin typeface="HelveticaNeue LT 45 Lt" pitchFamily="34" charset="0"/>
                <a:cs typeface="Arial" charset="0"/>
              </a:defRPr>
            </a:lvl6pPr>
            <a:lvl7pPr marL="914400" lvl="6" algn="r" rtl="0" fontAlgn="base">
              <a:spcBef>
                <a:spcPts val="0"/>
              </a:spcBef>
              <a:spcAft>
                <a:spcPts val="0"/>
              </a:spcAft>
              <a:buSzPts val="1400"/>
              <a:buNone/>
              <a:defRPr sz="2800">
                <a:solidFill>
                  <a:schemeClr val="bg1"/>
                </a:solidFill>
                <a:latin typeface="HelveticaNeue LT 45 Lt" pitchFamily="34" charset="0"/>
                <a:cs typeface="Arial" charset="0"/>
              </a:defRPr>
            </a:lvl7pPr>
            <a:lvl8pPr marL="1371600" lvl="7" algn="r" rtl="0" fontAlgn="base">
              <a:spcBef>
                <a:spcPts val="0"/>
              </a:spcBef>
              <a:spcAft>
                <a:spcPts val="0"/>
              </a:spcAft>
              <a:buSzPts val="1400"/>
              <a:buNone/>
              <a:defRPr sz="2800">
                <a:solidFill>
                  <a:schemeClr val="bg1"/>
                </a:solidFill>
                <a:latin typeface="HelveticaNeue LT 45 Lt" pitchFamily="34" charset="0"/>
                <a:cs typeface="Arial" charset="0"/>
              </a:defRPr>
            </a:lvl8pPr>
            <a:lvl9pPr marL="1828800" lvl="8" algn="r" rtl="0" fontAlgn="base">
              <a:spcBef>
                <a:spcPts val="0"/>
              </a:spcBef>
              <a:spcAft>
                <a:spcPts val="0"/>
              </a:spcAft>
              <a:buSzPts val="1400"/>
              <a:buNone/>
              <a:defRPr sz="2800">
                <a:solidFill>
                  <a:schemeClr val="bg1"/>
                </a:solidFill>
                <a:latin typeface="HelveticaNeue LT 45 Lt" pitchFamily="34" charset="0"/>
                <a:cs typeface="Arial" charset="0"/>
              </a:defRPr>
            </a:lvl9pPr>
          </a:lstStyle>
          <a:p>
            <a:pPr marL="10795" defTabSz="914400">
              <a:spcBef>
                <a:spcPts val="84"/>
              </a:spcBef>
            </a:pPr>
            <a:r>
              <a:rPr lang="en-IN" b="1" kern="0">
                <a:solidFill>
                  <a:schemeClr val="tx2"/>
                </a:solidFill>
                <a:latin typeface="Helvetica "/>
              </a:rPr>
              <a:t>Acquisition Considerations and Mitigants</a:t>
            </a:r>
            <a:endParaRPr lang="en-IN" b="1" kern="0" spc="31">
              <a:solidFill>
                <a:schemeClr val="tx2"/>
              </a:solidFill>
              <a:latin typeface="Helvetica "/>
            </a:endParaRPr>
          </a:p>
        </p:txBody>
      </p:sp>
      <p:sp>
        <p:nvSpPr>
          <p:cNvPr id="42" name="object 4">
            <a:extLst>
              <a:ext uri="{FF2B5EF4-FFF2-40B4-BE49-F238E27FC236}">
                <a16:creationId xmlns:a16="http://schemas.microsoft.com/office/drawing/2014/main" id="{386812E1-5E2B-0D30-9FEA-D42209E1DB35}"/>
              </a:ext>
            </a:extLst>
          </p:cNvPr>
          <p:cNvSpPr txBox="1"/>
          <p:nvPr/>
        </p:nvSpPr>
        <p:spPr>
          <a:xfrm>
            <a:off x="124533" y="669710"/>
            <a:ext cx="8588188" cy="261497"/>
          </a:xfrm>
          <a:prstGeom prst="rect">
            <a:avLst/>
          </a:prstGeom>
        </p:spPr>
        <p:txBody>
          <a:bodyPr vert="horz" wrap="square" lIns="0" tIns="15128" rIns="0" bIns="0" rtlCol="0" anchor="t">
            <a:spAutoFit/>
          </a:bodyPr>
          <a:lstStyle/>
          <a:p>
            <a:r>
              <a:rPr lang="en-IN" sz="1600">
                <a:solidFill>
                  <a:schemeClr val="tx2"/>
                </a:solidFill>
                <a:latin typeface=".AppleSystemUIFont"/>
              </a:rPr>
              <a:t>Relatively Limited Downside With Bumble Acquisition Given Strong Strategic Rationale</a:t>
            </a:r>
          </a:p>
        </p:txBody>
      </p:sp>
      <p:sp>
        <p:nvSpPr>
          <p:cNvPr id="43" name="Rectangle 42">
            <a:extLst>
              <a:ext uri="{FF2B5EF4-FFF2-40B4-BE49-F238E27FC236}">
                <a16:creationId xmlns:a16="http://schemas.microsoft.com/office/drawing/2014/main" id="{EEC5FEAB-0EB6-B370-DB45-36FC367DBB66}"/>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3" name="Picture 2" descr="A black background with white text&#10;&#10;Description automatically generated">
            <a:extLst>
              <a:ext uri="{FF2B5EF4-FFF2-40B4-BE49-F238E27FC236}">
                <a16:creationId xmlns:a16="http://schemas.microsoft.com/office/drawing/2014/main" id="{6692BD92-28EB-DD69-41F3-D361E30B648D}"/>
              </a:ext>
            </a:extLst>
          </p:cNvPr>
          <p:cNvPicPr>
            <a:picLocks noChangeAspect="1"/>
          </p:cNvPicPr>
          <p:nvPr/>
        </p:nvPicPr>
        <p:blipFill>
          <a:blip r:embed="rId3"/>
          <a:stretch>
            <a:fillRect/>
          </a:stretch>
        </p:blipFill>
        <p:spPr>
          <a:xfrm>
            <a:off x="-34549" y="6604899"/>
            <a:ext cx="2383890" cy="252842"/>
          </a:xfrm>
          <a:prstGeom prst="rect">
            <a:avLst/>
          </a:prstGeom>
        </p:spPr>
      </p:pic>
      <p:pic>
        <p:nvPicPr>
          <p:cNvPr id="13" name="Picture 12" descr="A white text on a black background&#10;&#10;Description automatically generated">
            <a:extLst>
              <a:ext uri="{FF2B5EF4-FFF2-40B4-BE49-F238E27FC236}">
                <a16:creationId xmlns:a16="http://schemas.microsoft.com/office/drawing/2014/main" id="{EEBFBA79-2682-A816-8EFB-1EE7AF760965}"/>
              </a:ext>
            </a:extLst>
          </p:cNvPr>
          <p:cNvPicPr>
            <a:picLocks noChangeAspect="1"/>
          </p:cNvPicPr>
          <p:nvPr/>
        </p:nvPicPr>
        <p:blipFill>
          <a:blip r:embed="rId4"/>
          <a:stretch>
            <a:fillRect/>
          </a:stretch>
        </p:blipFill>
        <p:spPr>
          <a:xfrm>
            <a:off x="7779489" y="6451667"/>
            <a:ext cx="1577744" cy="494318"/>
          </a:xfrm>
          <a:prstGeom prst="rect">
            <a:avLst/>
          </a:prstGeom>
        </p:spPr>
      </p:pic>
      <p:cxnSp>
        <p:nvCxnSpPr>
          <p:cNvPr id="35" name="Straight Arrow Connector 34">
            <a:extLst>
              <a:ext uri="{FF2B5EF4-FFF2-40B4-BE49-F238E27FC236}">
                <a16:creationId xmlns:a16="http://schemas.microsoft.com/office/drawing/2014/main" id="{B919DB69-48B3-CCF4-75AF-3AEE211D833E}"/>
              </a:ext>
            </a:extLst>
          </p:cNvPr>
          <p:cNvCxnSpPr/>
          <p:nvPr/>
        </p:nvCxnSpPr>
        <p:spPr bwMode="auto">
          <a:xfrm flipH="1">
            <a:off x="4585821" y="1595594"/>
            <a:ext cx="18424" cy="4156258"/>
          </a:xfrm>
          <a:prstGeom prst="straightConnector1">
            <a:avLst/>
          </a:prstGeom>
          <a:noFill/>
          <a:ln w="9525" cap="flat" cmpd="sng" algn="ctr">
            <a:solidFill>
              <a:schemeClr val="tx1"/>
            </a:solidFill>
            <a:prstDash val="solid"/>
            <a:round/>
            <a:headEnd type="none" w="med" len="med"/>
            <a:tailEnd type="none" w="med" len="med"/>
          </a:ln>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3025"/>
            <a:ext cx="8645525" cy="603887"/>
          </a:xfrm>
        </p:spPr>
        <p:txBody>
          <a:bodyPr/>
          <a:lstStyle/>
          <a:p>
            <a:r>
              <a:rPr lang="en-US" sz="2400">
                <a:latin typeface="+mn-lt"/>
              </a:rPr>
              <a:t>Transaction Overview </a:t>
            </a:r>
          </a:p>
        </p:txBody>
      </p:sp>
      <p:sp>
        <p:nvSpPr>
          <p:cNvPr id="14" name="Slide Number Placeholder 4"/>
          <p:cNvSpPr>
            <a:spLocks noGrp="1"/>
          </p:cNvSpPr>
          <p:nvPr>
            <p:ph type="sldNum" sz="quarter" idx="10"/>
          </p:nvPr>
        </p:nvSpPr>
        <p:spPr bwMode="auto">
          <a:xfrm>
            <a:off x="7115175" y="6666738"/>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457200" rtl="0" eaLnBrk="0" latinLnBrk="0" hangingPunct="0">
              <a:spcBef>
                <a:spcPct val="50000"/>
              </a:spcBef>
              <a:spcAft>
                <a:spcPct val="50000"/>
              </a:spcAft>
              <a:defRPr sz="800" kern="1200">
                <a:solidFill>
                  <a:schemeClr val="bg1"/>
                </a:solidFill>
                <a:latin typeface="+mn-lt"/>
                <a:ea typeface="ＭＳ Ｐゴシック" pitchFamily="34"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4BAC98A4-889E-464B-B279-E830E8E80C48}" type="slidenum">
              <a:rPr lang="en-US" smtClean="0">
                <a:solidFill>
                  <a:srgbClr val="FFFFFF"/>
                </a:solidFill>
              </a:rPr>
              <a:pPr>
                <a:defRPr/>
              </a:pPr>
              <a:t>11</a:t>
            </a:fld>
            <a:endParaRPr lang="en-AU">
              <a:solidFill>
                <a:srgbClr val="FFFFFF"/>
              </a:solidFill>
            </a:endParaRPr>
          </a:p>
        </p:txBody>
      </p:sp>
      <p:sp>
        <p:nvSpPr>
          <p:cNvPr id="80" name="Rectangle 79"/>
          <p:cNvSpPr/>
          <p:nvPr/>
        </p:nvSpPr>
        <p:spPr>
          <a:xfrm>
            <a:off x="6827960" y="3310289"/>
            <a:ext cx="2192215" cy="2870799"/>
          </a:xfrm>
          <a:prstGeom prst="rect">
            <a:avLst/>
          </a:prstGeom>
          <a:solidFill>
            <a:srgbClr val="FADF73"/>
          </a:solidFill>
          <a:ln w="6350">
            <a:solidFill>
              <a:srgbClr val="833C0B"/>
            </a:solidFill>
          </a:ln>
        </p:spPr>
        <p:style>
          <a:lnRef idx="2">
            <a:schemeClr val="accent1">
              <a:shade val="50000"/>
            </a:schemeClr>
          </a:lnRef>
          <a:fillRef idx="1">
            <a:schemeClr val="accent1"/>
          </a:fillRef>
          <a:effectRef idx="0">
            <a:schemeClr val="accent1"/>
          </a:effectRef>
          <a:fontRef idx="minor">
            <a:schemeClr val="lt1"/>
          </a:fontRef>
        </p:style>
        <p:txBody>
          <a:bodyPr wrap="square" lIns="64008" tIns="118872" rIns="18288" bIns="72000" rtlCol="0" anchor="t" anchorCtr="0"/>
          <a:lstStyle/>
          <a:p>
            <a:r>
              <a:rPr lang="en-IN" sz="1050" b="1">
                <a:solidFill>
                  <a:srgbClr val="0E0E0E"/>
                </a:solidFill>
                <a:effectLst/>
              </a:rPr>
              <a:t>Synergy Assumptions</a:t>
            </a:r>
          </a:p>
          <a:p>
            <a:endParaRPr lang="en-IN" sz="1050">
              <a:solidFill>
                <a:srgbClr val="0E0E0E"/>
              </a:solidFill>
              <a:effectLst/>
            </a:endParaRPr>
          </a:p>
          <a:p>
            <a:pPr marL="228600" indent="-228600">
              <a:buAutoNum type="arabicPeriod"/>
            </a:pPr>
            <a:r>
              <a:rPr lang="en-IN" sz="1000" b="1">
                <a:solidFill>
                  <a:srgbClr val="0E0E0E"/>
                </a:solidFill>
                <a:effectLst/>
              </a:rPr>
              <a:t>Revenue Synergies</a:t>
            </a:r>
            <a:r>
              <a:rPr lang="en-IN" sz="1000">
                <a:solidFill>
                  <a:srgbClr val="0E0E0E"/>
                </a:solidFill>
                <a:effectLst/>
              </a:rPr>
              <a:t>: </a:t>
            </a:r>
            <a:r>
              <a:rPr lang="en-IN" sz="1000" b="1">
                <a:solidFill>
                  <a:srgbClr val="0E0E0E"/>
                </a:solidFill>
                <a:effectLst/>
              </a:rPr>
              <a:t>15%</a:t>
            </a:r>
            <a:r>
              <a:rPr lang="en-IN" sz="1000">
                <a:solidFill>
                  <a:srgbClr val="0E0E0E"/>
                </a:solidFill>
                <a:effectLst/>
              </a:rPr>
              <a:t> growth from integrating Bumble’s monetization model across Meta’s platforms.</a:t>
            </a:r>
          </a:p>
          <a:p>
            <a:pPr marL="228600" indent="-228600">
              <a:buAutoNum type="arabicPeriod"/>
            </a:pPr>
            <a:r>
              <a:rPr lang="en-IN" sz="1000" b="1">
                <a:solidFill>
                  <a:srgbClr val="0E0E0E"/>
                </a:solidFill>
                <a:effectLst/>
              </a:rPr>
              <a:t>COGS</a:t>
            </a:r>
            <a:r>
              <a:rPr lang="en-IN" sz="1000">
                <a:solidFill>
                  <a:srgbClr val="0E0E0E"/>
                </a:solidFill>
                <a:effectLst/>
              </a:rPr>
              <a:t>: </a:t>
            </a:r>
            <a:r>
              <a:rPr lang="en-IN" sz="1000" b="1">
                <a:solidFill>
                  <a:srgbClr val="0E0E0E"/>
                </a:solidFill>
                <a:effectLst/>
              </a:rPr>
              <a:t>5%</a:t>
            </a:r>
            <a:r>
              <a:rPr lang="en-IN" sz="1000">
                <a:solidFill>
                  <a:srgbClr val="0E0E0E"/>
                </a:solidFill>
                <a:effectLst/>
              </a:rPr>
              <a:t> reduction via Meta’s infrastructure optimization.</a:t>
            </a:r>
          </a:p>
          <a:p>
            <a:pPr marL="228600" indent="-228600">
              <a:buAutoNum type="arabicPeriod"/>
            </a:pPr>
            <a:r>
              <a:rPr lang="en-IN" sz="1000" b="1">
                <a:solidFill>
                  <a:srgbClr val="0E0E0E"/>
                </a:solidFill>
                <a:effectLst/>
              </a:rPr>
              <a:t>Marketing</a:t>
            </a:r>
            <a:r>
              <a:rPr lang="en-IN" sz="1000">
                <a:solidFill>
                  <a:srgbClr val="0E0E0E"/>
                </a:solidFill>
                <a:effectLst/>
              </a:rPr>
              <a:t>: </a:t>
            </a:r>
            <a:r>
              <a:rPr lang="en-IN" sz="1000" b="1">
                <a:solidFill>
                  <a:srgbClr val="0E0E0E"/>
                </a:solidFill>
                <a:effectLst/>
              </a:rPr>
              <a:t>10%</a:t>
            </a:r>
            <a:r>
              <a:rPr lang="en-IN" sz="1000">
                <a:solidFill>
                  <a:srgbClr val="0E0E0E"/>
                </a:solidFill>
                <a:effectLst/>
              </a:rPr>
              <a:t> savings through shared channels and lower acquisition costs.</a:t>
            </a:r>
          </a:p>
          <a:p>
            <a:pPr marL="228600" indent="-228600">
              <a:buAutoNum type="arabicPeriod"/>
            </a:pPr>
            <a:r>
              <a:rPr lang="en-IN" sz="1000" b="1">
                <a:solidFill>
                  <a:srgbClr val="0E0E0E"/>
                </a:solidFill>
                <a:effectLst/>
              </a:rPr>
              <a:t>G&amp;A</a:t>
            </a:r>
            <a:r>
              <a:rPr lang="en-IN" sz="1000">
                <a:solidFill>
                  <a:srgbClr val="0E0E0E"/>
                </a:solidFill>
                <a:effectLst/>
              </a:rPr>
              <a:t>: </a:t>
            </a:r>
            <a:r>
              <a:rPr lang="en-IN" sz="1000" b="1">
                <a:solidFill>
                  <a:srgbClr val="0E0E0E"/>
                </a:solidFill>
                <a:effectLst/>
              </a:rPr>
              <a:t>3%</a:t>
            </a:r>
            <a:r>
              <a:rPr lang="en-IN" sz="1000">
                <a:solidFill>
                  <a:srgbClr val="0E0E0E"/>
                </a:solidFill>
                <a:effectLst/>
              </a:rPr>
              <a:t> savings from streamlined operations.</a:t>
            </a:r>
          </a:p>
          <a:p>
            <a:pPr marL="228600" indent="-228600">
              <a:buAutoNum type="arabicPeriod"/>
            </a:pPr>
            <a:r>
              <a:rPr lang="en-IN" sz="1000" b="1">
                <a:solidFill>
                  <a:srgbClr val="0E0E0E"/>
                </a:solidFill>
                <a:effectLst/>
              </a:rPr>
              <a:t>Product Development</a:t>
            </a:r>
            <a:r>
              <a:rPr lang="en-IN" sz="1000">
                <a:solidFill>
                  <a:srgbClr val="0E0E0E"/>
                </a:solidFill>
                <a:effectLst/>
              </a:rPr>
              <a:t>: </a:t>
            </a:r>
            <a:r>
              <a:rPr lang="en-IN" sz="1000" b="1">
                <a:solidFill>
                  <a:srgbClr val="0E0E0E"/>
                </a:solidFill>
                <a:effectLst/>
              </a:rPr>
              <a:t>7%</a:t>
            </a:r>
            <a:r>
              <a:rPr lang="en-IN" sz="1000">
                <a:solidFill>
                  <a:srgbClr val="0E0E0E"/>
                </a:solidFill>
                <a:effectLst/>
              </a:rPr>
              <a:t> improvement through shared R&amp;D efficiencies.</a:t>
            </a:r>
          </a:p>
        </p:txBody>
      </p:sp>
      <p:pic>
        <p:nvPicPr>
          <p:cNvPr id="7" name="Picture 6" descr="A table with numbers and numbers&#10;&#10;Description automatically generated">
            <a:extLst>
              <a:ext uri="{FF2B5EF4-FFF2-40B4-BE49-F238E27FC236}">
                <a16:creationId xmlns:a16="http://schemas.microsoft.com/office/drawing/2014/main" id="{DC168BD6-1067-A3C6-9FE8-6EFB1C077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 y="3310289"/>
            <a:ext cx="6444985" cy="2870799"/>
          </a:xfrm>
          <a:prstGeom prst="rect">
            <a:avLst/>
          </a:prstGeom>
        </p:spPr>
      </p:pic>
      <p:sp>
        <p:nvSpPr>
          <p:cNvPr id="8" name="Rounded Rectangle 7">
            <a:extLst>
              <a:ext uri="{FF2B5EF4-FFF2-40B4-BE49-F238E27FC236}">
                <a16:creationId xmlns:a16="http://schemas.microsoft.com/office/drawing/2014/main" id="{0783A262-EB2E-E8BB-D909-567068599C01}"/>
              </a:ext>
            </a:extLst>
          </p:cNvPr>
          <p:cNvSpPr/>
          <p:nvPr/>
        </p:nvSpPr>
        <p:spPr bwMode="auto">
          <a:xfrm>
            <a:off x="238125" y="1195754"/>
            <a:ext cx="6589835" cy="2076462"/>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lvl="1" algn="just"/>
            <a:r>
              <a:rPr lang="en-IN" sz="1200" b="1">
                <a:solidFill>
                  <a:srgbClr val="0E0E0E"/>
                </a:solidFill>
                <a:effectLst/>
              </a:rPr>
              <a:t>Acquisition Financing Overview</a:t>
            </a:r>
            <a:r>
              <a:rPr lang="en-IN" sz="1050">
                <a:solidFill>
                  <a:srgbClr val="0E0E0E"/>
                </a:solidFill>
                <a:effectLst/>
              </a:rPr>
              <a:t> </a:t>
            </a:r>
          </a:p>
          <a:p>
            <a:pPr lvl="1" algn="just"/>
            <a:r>
              <a:rPr lang="en-IN" sz="1050" b="1">
                <a:solidFill>
                  <a:srgbClr val="0E0E0E"/>
                </a:solidFill>
              </a:rPr>
              <a:t>1.</a:t>
            </a:r>
            <a:r>
              <a:rPr lang="en-IN" sz="1050" b="1">
                <a:solidFill>
                  <a:srgbClr val="0E0E0E"/>
                </a:solidFill>
                <a:effectLst/>
              </a:rPr>
              <a:t>Transaction Structure</a:t>
            </a:r>
            <a:r>
              <a:rPr lang="en-IN" sz="1050">
                <a:solidFill>
                  <a:srgbClr val="0E0E0E"/>
                </a:solidFill>
                <a:effectLst/>
              </a:rPr>
              <a:t>:</a:t>
            </a:r>
          </a:p>
          <a:p>
            <a:pPr marL="628650" lvl="1" indent="-171450" algn="just">
              <a:buFont typeface="Arial" panose="020B0604020202020204" pitchFamily="34" charset="0"/>
              <a:buChar char="•"/>
            </a:pPr>
            <a:r>
              <a:rPr lang="en-IN" sz="1050" b="1">
                <a:solidFill>
                  <a:srgbClr val="0E0E0E"/>
                </a:solidFill>
                <a:effectLst/>
              </a:rPr>
              <a:t>100% Cash Deal</a:t>
            </a:r>
            <a:r>
              <a:rPr lang="en-IN" sz="1050">
                <a:solidFill>
                  <a:srgbClr val="0E0E0E"/>
                </a:solidFill>
                <a:effectLst/>
              </a:rPr>
              <a:t> at </a:t>
            </a:r>
            <a:r>
              <a:rPr lang="en-IN" sz="1050" b="1">
                <a:solidFill>
                  <a:srgbClr val="0E0E0E"/>
                </a:solidFill>
                <a:effectLst/>
              </a:rPr>
              <a:t>$11 per share</a:t>
            </a:r>
            <a:r>
              <a:rPr lang="en-IN" sz="1050" b="1">
                <a:solidFill>
                  <a:srgbClr val="0E0E0E"/>
                </a:solidFill>
              </a:rPr>
              <a:t> </a:t>
            </a:r>
            <a:r>
              <a:rPr lang="en-IN" sz="1050">
                <a:solidFill>
                  <a:srgbClr val="0E0E0E"/>
                </a:solidFill>
              </a:rPr>
              <a:t>with a premium of </a:t>
            </a:r>
            <a:r>
              <a:rPr lang="en-IN" sz="1050" b="1">
                <a:solidFill>
                  <a:srgbClr val="0E0E0E"/>
                </a:solidFill>
              </a:rPr>
              <a:t>30%.</a:t>
            </a:r>
            <a:r>
              <a:rPr lang="en-IN" sz="800" i="1">
                <a:solidFill>
                  <a:srgbClr val="0E0E0E"/>
                </a:solidFill>
              </a:rPr>
              <a:t> (Share price as of 15 November 2024)</a:t>
            </a:r>
            <a:endParaRPr lang="en-IN" sz="800" i="1">
              <a:solidFill>
                <a:srgbClr val="0E0E0E"/>
              </a:solidFill>
              <a:effectLst/>
            </a:endParaRPr>
          </a:p>
          <a:p>
            <a:pPr marL="628650" lvl="1" indent="-171450" algn="just">
              <a:buFont typeface="Arial" panose="020B0604020202020204" pitchFamily="34" charset="0"/>
              <a:buChar char="•"/>
            </a:pPr>
            <a:r>
              <a:rPr lang="en-IN" sz="1050">
                <a:solidFill>
                  <a:srgbClr val="0E0E0E"/>
                </a:solidFill>
                <a:effectLst/>
              </a:rPr>
              <a:t>Total acquisition cost: </a:t>
            </a:r>
            <a:r>
              <a:rPr lang="en-IN" sz="1050" b="1">
                <a:solidFill>
                  <a:srgbClr val="0E0E0E"/>
                </a:solidFill>
                <a:effectLst/>
              </a:rPr>
              <a:t>$1.73 billion</a:t>
            </a:r>
            <a:r>
              <a:rPr lang="en-IN" sz="1050">
                <a:solidFill>
                  <a:srgbClr val="0E0E0E"/>
                </a:solidFill>
                <a:effectLst/>
              </a:rPr>
              <a:t> (157 million shares outstanding).</a:t>
            </a:r>
            <a:endParaRPr lang="en-IN" sz="1050">
              <a:solidFill>
                <a:srgbClr val="0E0E0E"/>
              </a:solidFill>
            </a:endParaRPr>
          </a:p>
          <a:p>
            <a:pPr lvl="1" algn="just"/>
            <a:r>
              <a:rPr lang="en-IN" sz="1050" b="1">
                <a:solidFill>
                  <a:srgbClr val="0E0E0E"/>
                </a:solidFill>
                <a:effectLst/>
              </a:rPr>
              <a:t>2. Financing Source</a:t>
            </a:r>
            <a:r>
              <a:rPr lang="en-IN" sz="1050">
                <a:solidFill>
                  <a:srgbClr val="0E0E0E"/>
                </a:solidFill>
                <a:effectLst/>
              </a:rPr>
              <a:t>:</a:t>
            </a:r>
          </a:p>
          <a:p>
            <a:pPr marL="628650" lvl="1" indent="-171450" algn="just">
              <a:buFont typeface="Arial" panose="020B0604020202020204" pitchFamily="34" charset="0"/>
              <a:buChar char="•"/>
            </a:pPr>
            <a:r>
              <a:rPr lang="en-IN" sz="1050">
                <a:solidFill>
                  <a:srgbClr val="0E0E0E"/>
                </a:solidFill>
                <a:effectLst/>
              </a:rPr>
              <a:t>Fully funded through Meta’s </a:t>
            </a:r>
            <a:r>
              <a:rPr lang="en-IN" sz="1050" b="1">
                <a:solidFill>
                  <a:srgbClr val="0E0E0E"/>
                </a:solidFill>
                <a:effectLst/>
              </a:rPr>
              <a:t>$44.4 billion cash reserves</a:t>
            </a:r>
            <a:r>
              <a:rPr lang="en-IN" sz="1050">
                <a:solidFill>
                  <a:srgbClr val="0E0E0E"/>
                </a:solidFill>
                <a:effectLst/>
              </a:rPr>
              <a:t>, utilizing </a:t>
            </a:r>
            <a:r>
              <a:rPr lang="en-IN" sz="1050" b="1">
                <a:solidFill>
                  <a:srgbClr val="0E0E0E"/>
                </a:solidFill>
                <a:effectLst/>
              </a:rPr>
              <a:t>3.89%</a:t>
            </a:r>
            <a:r>
              <a:rPr lang="en-IN" sz="1050">
                <a:solidFill>
                  <a:srgbClr val="0E0E0E"/>
                </a:solidFill>
                <a:effectLst/>
              </a:rPr>
              <a:t> of available cash.</a:t>
            </a:r>
          </a:p>
          <a:p>
            <a:pPr marL="628650" lvl="1" indent="-171450" algn="just">
              <a:buFont typeface="Arial" panose="020B0604020202020204" pitchFamily="34" charset="0"/>
              <a:buChar char="•"/>
            </a:pPr>
            <a:r>
              <a:rPr lang="en-IN" sz="1050">
                <a:solidFill>
                  <a:srgbClr val="0E0E0E"/>
                </a:solidFill>
                <a:effectLst/>
              </a:rPr>
              <a:t>No external debt or equity issuance, ensuring no dilution to Meta shareholders.</a:t>
            </a:r>
          </a:p>
          <a:p>
            <a:pPr lvl="1" algn="just"/>
            <a:r>
              <a:rPr lang="en-IN" sz="1050" b="1">
                <a:solidFill>
                  <a:srgbClr val="0E0E0E"/>
                </a:solidFill>
              </a:rPr>
              <a:t>3. </a:t>
            </a:r>
            <a:r>
              <a:rPr lang="en-IN" sz="1050" b="1">
                <a:solidFill>
                  <a:srgbClr val="0E0E0E"/>
                </a:solidFill>
                <a:effectLst/>
              </a:rPr>
              <a:t>Post-Acquisition Impact</a:t>
            </a:r>
            <a:r>
              <a:rPr lang="en-IN" sz="1050">
                <a:solidFill>
                  <a:srgbClr val="0E0E0E"/>
                </a:solidFill>
                <a:effectLst/>
              </a:rPr>
              <a:t>:</a:t>
            </a:r>
          </a:p>
          <a:p>
            <a:pPr marL="628650" lvl="1" indent="-171450" algn="just">
              <a:buFont typeface="Arial" panose="020B0604020202020204" pitchFamily="34" charset="0"/>
              <a:buChar char="•"/>
            </a:pPr>
            <a:r>
              <a:rPr lang="en-IN" sz="1050" b="1">
                <a:solidFill>
                  <a:srgbClr val="0E0E0E"/>
                </a:solidFill>
                <a:effectLst/>
              </a:rPr>
              <a:t>Bumble</a:t>
            </a:r>
            <a:r>
              <a:rPr lang="en-IN" sz="1050">
                <a:solidFill>
                  <a:srgbClr val="0E0E0E"/>
                </a:solidFill>
                <a:effectLst/>
              </a:rPr>
              <a:t> will become a </a:t>
            </a:r>
            <a:r>
              <a:rPr lang="en-IN" sz="1050" b="1">
                <a:solidFill>
                  <a:srgbClr val="0E0E0E"/>
                </a:solidFill>
                <a:effectLst/>
              </a:rPr>
              <a:t>wholly-owned subsidiary</a:t>
            </a:r>
            <a:r>
              <a:rPr lang="en-IN" sz="1050">
                <a:solidFill>
                  <a:srgbClr val="0E0E0E"/>
                </a:solidFill>
                <a:effectLst/>
              </a:rPr>
              <a:t> of Meta.</a:t>
            </a:r>
          </a:p>
          <a:p>
            <a:pPr marL="628650" lvl="1" indent="-171450" algn="just">
              <a:buFont typeface="Arial" panose="020B0604020202020204" pitchFamily="34" charset="0"/>
              <a:buChar char="•"/>
            </a:pPr>
            <a:r>
              <a:rPr lang="en-IN" sz="1050">
                <a:solidFill>
                  <a:srgbClr val="0E0E0E"/>
                </a:solidFill>
                <a:effectLst/>
              </a:rPr>
              <a:t>Bumble shares will be </a:t>
            </a:r>
            <a:r>
              <a:rPr lang="en-IN" sz="1050" b="1">
                <a:solidFill>
                  <a:srgbClr val="0E0E0E"/>
                </a:solidFill>
                <a:effectLst/>
              </a:rPr>
              <a:t>delisted</a:t>
            </a:r>
            <a:r>
              <a:rPr lang="en-IN" sz="1050">
                <a:solidFill>
                  <a:srgbClr val="0E0E0E"/>
                </a:solidFill>
                <a:effectLst/>
              </a:rPr>
              <a:t> from public markets.</a:t>
            </a:r>
          </a:p>
          <a:p>
            <a:pPr marL="628650" lvl="1" indent="-171450" algn="just">
              <a:buFont typeface="Arial" panose="020B0604020202020204" pitchFamily="34" charset="0"/>
              <a:buChar char="•"/>
            </a:pPr>
            <a:r>
              <a:rPr lang="en-IN" sz="1050">
                <a:solidFill>
                  <a:srgbClr val="0E0E0E"/>
                </a:solidFill>
                <a:effectLst/>
              </a:rPr>
              <a:t>Bumble shareholders will receive </a:t>
            </a:r>
            <a:r>
              <a:rPr lang="en-IN" sz="1050" b="1">
                <a:solidFill>
                  <a:srgbClr val="0E0E0E"/>
                </a:solidFill>
                <a:effectLst/>
              </a:rPr>
              <a:t>$11 per share</a:t>
            </a:r>
            <a:r>
              <a:rPr lang="en-IN" sz="1050">
                <a:solidFill>
                  <a:srgbClr val="0E0E0E"/>
                </a:solidFill>
                <a:effectLst/>
              </a:rPr>
              <a:t> in cash upon transaction close.</a:t>
            </a:r>
          </a:p>
        </p:txBody>
      </p:sp>
      <p:sp>
        <p:nvSpPr>
          <p:cNvPr id="9" name="Rounded Rectangle 8">
            <a:extLst>
              <a:ext uri="{FF2B5EF4-FFF2-40B4-BE49-F238E27FC236}">
                <a16:creationId xmlns:a16="http://schemas.microsoft.com/office/drawing/2014/main" id="{642263F1-68F6-C140-9988-90A70B3199C1}"/>
              </a:ext>
            </a:extLst>
          </p:cNvPr>
          <p:cNvSpPr/>
          <p:nvPr/>
        </p:nvSpPr>
        <p:spPr bwMode="auto">
          <a:xfrm>
            <a:off x="7022123" y="1195754"/>
            <a:ext cx="2070843" cy="1946031"/>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r>
              <a:rPr lang="en-IN" sz="1200" b="1">
                <a:solidFill>
                  <a:srgbClr val="0E0E0E"/>
                </a:solidFill>
                <a:effectLst/>
              </a:rPr>
              <a:t>Key Improvements</a:t>
            </a:r>
          </a:p>
          <a:p>
            <a:endParaRPr lang="en-IN" sz="1200">
              <a:solidFill>
                <a:srgbClr val="0E0E0E"/>
              </a:solidFill>
              <a:effectLst/>
            </a:endParaRPr>
          </a:p>
          <a:p>
            <a:r>
              <a:rPr lang="en-IN" sz="1200">
                <a:solidFill>
                  <a:srgbClr val="0E0E0E"/>
                </a:solidFill>
                <a:effectLst/>
              </a:rPr>
              <a:t>• </a:t>
            </a:r>
            <a:r>
              <a:rPr lang="en-IN" sz="1200" b="1">
                <a:solidFill>
                  <a:srgbClr val="0E0E0E"/>
                </a:solidFill>
                <a:effectLst/>
              </a:rPr>
              <a:t>EBITDA Margins</a:t>
            </a:r>
            <a:r>
              <a:rPr lang="en-IN" sz="1200">
                <a:solidFill>
                  <a:srgbClr val="0E0E0E"/>
                </a:solidFill>
                <a:effectLst/>
              </a:rPr>
              <a:t>: Projected to increase by </a:t>
            </a:r>
            <a:r>
              <a:rPr lang="en-IN" sz="1200" b="1">
                <a:solidFill>
                  <a:srgbClr val="0E0E0E"/>
                </a:solidFill>
                <a:effectLst/>
              </a:rPr>
              <a:t>2.86x</a:t>
            </a:r>
            <a:r>
              <a:rPr lang="en-IN" sz="1200">
                <a:solidFill>
                  <a:srgbClr val="0E0E0E"/>
                </a:solidFill>
                <a:effectLst/>
              </a:rPr>
              <a:t>.</a:t>
            </a:r>
          </a:p>
          <a:p>
            <a:r>
              <a:rPr lang="en-IN" sz="1200">
                <a:solidFill>
                  <a:srgbClr val="0E0E0E"/>
                </a:solidFill>
                <a:effectLst/>
              </a:rPr>
              <a:t>• </a:t>
            </a:r>
            <a:r>
              <a:rPr lang="en-IN" sz="1200" b="1">
                <a:solidFill>
                  <a:srgbClr val="0E0E0E"/>
                </a:solidFill>
                <a:effectLst/>
              </a:rPr>
              <a:t>EBITDA Growth</a:t>
            </a:r>
            <a:r>
              <a:rPr lang="en-IN" sz="1200">
                <a:solidFill>
                  <a:srgbClr val="0E0E0E"/>
                </a:solidFill>
                <a:effectLst/>
              </a:rPr>
              <a:t>: Average improvement of </a:t>
            </a:r>
            <a:r>
              <a:rPr lang="en-IN" sz="1200" b="1">
                <a:solidFill>
                  <a:srgbClr val="0E0E0E"/>
                </a:solidFill>
                <a:effectLst/>
              </a:rPr>
              <a:t>2.45x</a:t>
            </a:r>
            <a:r>
              <a:rPr lang="en-IN" sz="1200">
                <a:solidFill>
                  <a:srgbClr val="0E0E0E"/>
                </a:solidFill>
                <a:effectLst/>
              </a:rPr>
              <a:t> over 5 years.</a:t>
            </a:r>
          </a:p>
        </p:txBody>
      </p:sp>
      <p:sp>
        <p:nvSpPr>
          <p:cNvPr id="12" name="TextBox 11">
            <a:extLst>
              <a:ext uri="{FF2B5EF4-FFF2-40B4-BE49-F238E27FC236}">
                <a16:creationId xmlns:a16="http://schemas.microsoft.com/office/drawing/2014/main" id="{0ACB19DD-B8C2-64CA-41C0-796F33230163}"/>
              </a:ext>
            </a:extLst>
          </p:cNvPr>
          <p:cNvSpPr txBox="1"/>
          <p:nvPr/>
        </p:nvSpPr>
        <p:spPr>
          <a:xfrm>
            <a:off x="0" y="530958"/>
            <a:ext cx="5109091" cy="369332"/>
          </a:xfrm>
          <a:prstGeom prst="rect">
            <a:avLst/>
          </a:prstGeom>
          <a:noFill/>
        </p:spPr>
        <p:txBody>
          <a:bodyPr wrap="none" rtlCol="0">
            <a:spAutoFit/>
          </a:bodyPr>
          <a:lstStyle/>
          <a:p>
            <a:r>
              <a:rPr lang="en-US">
                <a:solidFill>
                  <a:schemeClr val="bg1"/>
                </a:solidFill>
              </a:rPr>
              <a:t>Meta acquires Bumble Inc at a premium of 30% </a:t>
            </a:r>
          </a:p>
        </p:txBody>
      </p:sp>
      <p:sp>
        <p:nvSpPr>
          <p:cNvPr id="4" name="Rectangle 3">
            <a:extLst>
              <a:ext uri="{FF2B5EF4-FFF2-40B4-BE49-F238E27FC236}">
                <a16:creationId xmlns:a16="http://schemas.microsoft.com/office/drawing/2014/main" id="{44BAFBB5-9565-9DDD-4C2D-615D711F46DE}"/>
              </a:ext>
            </a:extLst>
          </p:cNvPr>
          <p:cNvSpPr/>
          <p:nvPr/>
        </p:nvSpPr>
        <p:spPr bwMode="auto">
          <a:xfrm>
            <a:off x="-4762"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5" name="Title 1">
            <a:extLst>
              <a:ext uri="{FF2B5EF4-FFF2-40B4-BE49-F238E27FC236}">
                <a16:creationId xmlns:a16="http://schemas.microsoft.com/office/drawing/2014/main" id="{F9F18142-980C-A6DE-307F-689735680E3E}"/>
              </a:ext>
            </a:extLst>
          </p:cNvPr>
          <p:cNvSpPr txBox="1">
            <a:spLocks/>
          </p:cNvSpPr>
          <p:nvPr/>
        </p:nvSpPr>
        <p:spPr bwMode="auto">
          <a:xfrm>
            <a:off x="73324" y="54737"/>
            <a:ext cx="8645525" cy="603887"/>
          </a:xfrm>
          <a:prstGeom prst="rect">
            <a:avLst/>
          </a:prstGeom>
          <a:noFill/>
          <a:ln w="9525">
            <a:noFill/>
            <a:miter lim="800000"/>
            <a:headEnd/>
            <a:tailEnd/>
          </a:ln>
        </p:spPr>
        <p:txBody>
          <a:bodyPr spcFirstLastPara="1" vert="horz" wrap="square" lIns="91425" tIns="45700" rIns="91425" bIns="45700" numCol="1" anchor="ctr" anchorCtr="0" compatLnSpc="1">
            <a:prstTxWarp prst="textNoShape">
              <a:avLst/>
            </a:prstTxWarp>
            <a:noAutofit/>
          </a:bodyPr>
          <a:lstStyle>
            <a:lvl1pPr lvl="0" algn="l" rtl="0" eaLnBrk="0" fontAlgn="base" hangingPunct="0">
              <a:spcBef>
                <a:spcPts val="0"/>
              </a:spcBef>
              <a:spcAft>
                <a:spcPts val="0"/>
              </a:spcAft>
              <a:buSzPts val="1400"/>
              <a:buNone/>
              <a:defRPr sz="2800">
                <a:solidFill>
                  <a:schemeClr val="bg1"/>
                </a:solidFill>
                <a:latin typeface="+mj-lt"/>
                <a:ea typeface="+mj-ea"/>
                <a:cs typeface="+mj-cs"/>
              </a:defRPr>
            </a:lvl1pPr>
            <a:lvl2pPr lvl="1"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2pPr>
            <a:lvl3pPr lvl="2"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3pPr>
            <a:lvl4pPr lvl="3"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4pPr>
            <a:lvl5pPr lvl="4"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5pPr>
            <a:lvl6pPr marL="457200" lvl="5" algn="r" rtl="0" fontAlgn="base">
              <a:spcBef>
                <a:spcPts val="0"/>
              </a:spcBef>
              <a:spcAft>
                <a:spcPts val="0"/>
              </a:spcAft>
              <a:buSzPts val="1400"/>
              <a:buNone/>
              <a:defRPr sz="2800">
                <a:solidFill>
                  <a:schemeClr val="bg1"/>
                </a:solidFill>
                <a:latin typeface="HelveticaNeue LT 45 Lt" pitchFamily="34" charset="0"/>
                <a:cs typeface="Arial" charset="0"/>
              </a:defRPr>
            </a:lvl6pPr>
            <a:lvl7pPr marL="914400" lvl="6" algn="r" rtl="0" fontAlgn="base">
              <a:spcBef>
                <a:spcPts val="0"/>
              </a:spcBef>
              <a:spcAft>
                <a:spcPts val="0"/>
              </a:spcAft>
              <a:buSzPts val="1400"/>
              <a:buNone/>
              <a:defRPr sz="2800">
                <a:solidFill>
                  <a:schemeClr val="bg1"/>
                </a:solidFill>
                <a:latin typeface="HelveticaNeue LT 45 Lt" pitchFamily="34" charset="0"/>
                <a:cs typeface="Arial" charset="0"/>
              </a:defRPr>
            </a:lvl7pPr>
            <a:lvl8pPr marL="1371600" lvl="7" algn="r" rtl="0" fontAlgn="base">
              <a:spcBef>
                <a:spcPts val="0"/>
              </a:spcBef>
              <a:spcAft>
                <a:spcPts val="0"/>
              </a:spcAft>
              <a:buSzPts val="1400"/>
              <a:buNone/>
              <a:defRPr sz="2800">
                <a:solidFill>
                  <a:schemeClr val="bg1"/>
                </a:solidFill>
                <a:latin typeface="HelveticaNeue LT 45 Lt" pitchFamily="34" charset="0"/>
                <a:cs typeface="Arial" charset="0"/>
              </a:defRPr>
            </a:lvl8pPr>
            <a:lvl9pPr marL="1828800" lvl="8" algn="r" rtl="0" fontAlgn="base">
              <a:spcBef>
                <a:spcPts val="0"/>
              </a:spcBef>
              <a:spcAft>
                <a:spcPts val="0"/>
              </a:spcAft>
              <a:buSzPts val="1400"/>
              <a:buNone/>
              <a:defRPr sz="2800">
                <a:solidFill>
                  <a:schemeClr val="bg1"/>
                </a:solidFill>
                <a:latin typeface="HelveticaNeue LT 45 Lt" pitchFamily="34" charset="0"/>
                <a:cs typeface="Arial" charset="0"/>
              </a:defRPr>
            </a:lvl9pPr>
          </a:lstStyle>
          <a:p>
            <a:pPr defTabSz="914400"/>
            <a:r>
              <a:rPr lang="en-US" b="1" kern="0">
                <a:solidFill>
                  <a:schemeClr val="tx2"/>
                </a:solidFill>
                <a:latin typeface="Helvetica "/>
              </a:rPr>
              <a:t>Transaction Overview </a:t>
            </a:r>
          </a:p>
        </p:txBody>
      </p:sp>
      <p:sp>
        <p:nvSpPr>
          <p:cNvPr id="16" name="TextBox 15">
            <a:extLst>
              <a:ext uri="{FF2B5EF4-FFF2-40B4-BE49-F238E27FC236}">
                <a16:creationId xmlns:a16="http://schemas.microsoft.com/office/drawing/2014/main" id="{254C1077-9163-37F6-B58B-EE4516BFEB85}"/>
              </a:ext>
            </a:extLst>
          </p:cNvPr>
          <p:cNvSpPr txBox="1"/>
          <p:nvPr/>
        </p:nvSpPr>
        <p:spPr>
          <a:xfrm>
            <a:off x="73324" y="580641"/>
            <a:ext cx="5109091" cy="369332"/>
          </a:xfrm>
          <a:prstGeom prst="rect">
            <a:avLst/>
          </a:prstGeom>
          <a:noFill/>
        </p:spPr>
        <p:txBody>
          <a:bodyPr wrap="none" lIns="91440" tIns="45720" rIns="91440" bIns="45720" rtlCol="0" anchor="t">
            <a:spAutoFit/>
          </a:bodyPr>
          <a:lstStyle/>
          <a:p>
            <a:r>
              <a:rPr lang="en-US">
                <a:solidFill>
                  <a:schemeClr val="tx2"/>
                </a:solidFill>
              </a:rPr>
              <a:t>Meta acquires Bumble Inc at a premium of 30% </a:t>
            </a:r>
          </a:p>
        </p:txBody>
      </p:sp>
      <p:sp>
        <p:nvSpPr>
          <p:cNvPr id="5" name="Rectangle 4">
            <a:extLst>
              <a:ext uri="{FF2B5EF4-FFF2-40B4-BE49-F238E27FC236}">
                <a16:creationId xmlns:a16="http://schemas.microsoft.com/office/drawing/2014/main" id="{380E1CDE-EBB5-FE64-6CCC-7AFD769BF4AC}"/>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10" name="Picture 9" descr="A black background with white text&#10;&#10;Description automatically generated">
            <a:extLst>
              <a:ext uri="{FF2B5EF4-FFF2-40B4-BE49-F238E27FC236}">
                <a16:creationId xmlns:a16="http://schemas.microsoft.com/office/drawing/2014/main" id="{909A575C-0FCC-05D9-7ADF-8742A9525E4B}"/>
              </a:ext>
            </a:extLst>
          </p:cNvPr>
          <p:cNvPicPr>
            <a:picLocks noChangeAspect="1"/>
          </p:cNvPicPr>
          <p:nvPr/>
        </p:nvPicPr>
        <p:blipFill>
          <a:blip r:embed="rId3"/>
          <a:stretch>
            <a:fillRect/>
          </a:stretch>
        </p:blipFill>
        <p:spPr>
          <a:xfrm>
            <a:off x="-34549" y="6604899"/>
            <a:ext cx="2383890" cy="252842"/>
          </a:xfrm>
          <a:prstGeom prst="rect">
            <a:avLst/>
          </a:prstGeom>
        </p:spPr>
      </p:pic>
      <p:pic>
        <p:nvPicPr>
          <p:cNvPr id="13" name="Picture 12" descr="A white text on a black background&#10;&#10;Description automatically generated">
            <a:extLst>
              <a:ext uri="{FF2B5EF4-FFF2-40B4-BE49-F238E27FC236}">
                <a16:creationId xmlns:a16="http://schemas.microsoft.com/office/drawing/2014/main" id="{9ABD5663-F123-B908-C2BB-386927BB95A2}"/>
              </a:ext>
            </a:extLst>
          </p:cNvPr>
          <p:cNvPicPr>
            <a:picLocks noChangeAspect="1"/>
          </p:cNvPicPr>
          <p:nvPr/>
        </p:nvPicPr>
        <p:blipFill>
          <a:blip r:embed="rId4"/>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4201325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95534" y="209812"/>
            <a:ext cx="8952931"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a:solidFill>
                  <a:schemeClr val="bg1"/>
                </a:solidFill>
              </a:rPr>
              <a:t>Rationale #2 : Revenue Diversification of Meta:</a:t>
            </a:r>
            <a:endParaRPr kumimoji="0" lang="en-US" sz="2400" b="0" i="0" u="none" strike="noStrike" cap="none" spc="0" normalizeH="0" baseline="0">
              <a:ln>
                <a:noFill/>
              </a:ln>
              <a:solidFill>
                <a:schemeClr val="bg1"/>
              </a:solidFill>
              <a:effectLst/>
              <a:uFillTx/>
              <a:latin typeface="+mn-lt"/>
              <a:ea typeface="+mn-ea"/>
              <a:cs typeface="+mn-cs"/>
              <a:sym typeface="Helvetica"/>
            </a:endParaRPr>
          </a:p>
        </p:txBody>
      </p:sp>
      <p:graphicFrame>
        <p:nvGraphicFramePr>
          <p:cNvPr id="2" name="Diagram 1">
            <a:extLst>
              <a:ext uri="{FF2B5EF4-FFF2-40B4-BE49-F238E27FC236}">
                <a16:creationId xmlns:a16="http://schemas.microsoft.com/office/drawing/2014/main" id="{1EEF2725-EFD7-BCE4-7C93-9A1D9D6A31D5}"/>
              </a:ext>
            </a:extLst>
          </p:cNvPr>
          <p:cNvGraphicFramePr/>
          <p:nvPr/>
        </p:nvGraphicFramePr>
        <p:xfrm>
          <a:off x="191068" y="851438"/>
          <a:ext cx="4954139" cy="27657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hart 3">
            <a:extLst>
              <a:ext uri="{FF2B5EF4-FFF2-40B4-BE49-F238E27FC236}">
                <a16:creationId xmlns:a16="http://schemas.microsoft.com/office/drawing/2014/main" id="{DEA95BB3-60A7-F1BA-E7E7-BAB0F133CD49}"/>
              </a:ext>
            </a:extLst>
          </p:cNvPr>
          <p:cNvGraphicFramePr/>
          <p:nvPr/>
        </p:nvGraphicFramePr>
        <p:xfrm>
          <a:off x="-245829" y="3829570"/>
          <a:ext cx="4435691" cy="246529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8C728695-FA17-64EF-571E-1DBA054AE19C}"/>
              </a:ext>
            </a:extLst>
          </p:cNvPr>
          <p:cNvGraphicFramePr/>
          <p:nvPr/>
        </p:nvGraphicFramePr>
        <p:xfrm>
          <a:off x="4395588" y="3829570"/>
          <a:ext cx="4435691" cy="2465290"/>
        </p:xfrm>
        <a:graphic>
          <a:graphicData uri="http://schemas.openxmlformats.org/drawingml/2006/chart">
            <c:chart xmlns:c="http://schemas.openxmlformats.org/drawingml/2006/chart" xmlns:r="http://schemas.openxmlformats.org/officeDocument/2006/relationships" r:id="rId9"/>
          </a:graphicData>
        </a:graphic>
      </p:graphicFrame>
      <p:sp>
        <p:nvSpPr>
          <p:cNvPr id="7" name="Rounded Rectangle 6">
            <a:extLst>
              <a:ext uri="{FF2B5EF4-FFF2-40B4-BE49-F238E27FC236}">
                <a16:creationId xmlns:a16="http://schemas.microsoft.com/office/drawing/2014/main" id="{1F3FF09D-847D-C97D-69B1-33E7D7AE9550}"/>
              </a:ext>
            </a:extLst>
          </p:cNvPr>
          <p:cNvSpPr/>
          <p:nvPr/>
        </p:nvSpPr>
        <p:spPr>
          <a:xfrm>
            <a:off x="5226756" y="1267639"/>
            <a:ext cx="3726175" cy="2349577"/>
          </a:xfrm>
          <a:prstGeom prst="roundRect">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t">
            <a:spAutoFit/>
          </a:bodyPr>
          <a:lstStyle/>
          <a:p>
            <a:r>
              <a:rPr lang="en-US" sz="1200" b="1"/>
              <a:t>KEY INSIGHTS:</a:t>
            </a:r>
          </a:p>
          <a:p>
            <a:endParaRPr lang="en-US" sz="1200"/>
          </a:p>
          <a:p>
            <a:pPr>
              <a:buFontTx/>
              <a:buChar char="-"/>
            </a:pPr>
            <a:r>
              <a:rPr lang="en-US" sz="1200" b="1"/>
              <a:t>Strategic Impact</a:t>
            </a:r>
            <a:r>
              <a:rPr lang="en-US" sz="1200"/>
              <a:t>: Bumble’s subscription revenue will contribute ~$200M annually, driving revenue growth and reducing Meta’s advertising reliance by 10% over 5 years.</a:t>
            </a:r>
          </a:p>
          <a:p>
            <a:pPr>
              <a:buFontTx/>
              <a:buChar char="-"/>
            </a:pPr>
            <a:endParaRPr lang="en-US" sz="1200"/>
          </a:p>
          <a:p>
            <a:pPr>
              <a:buFontTx/>
              <a:buChar char="-"/>
            </a:pPr>
            <a:r>
              <a:rPr lang="en-US" sz="1200"/>
              <a:t> Post-acquisition, Bumble’s subscription model will </a:t>
            </a:r>
            <a:r>
              <a:rPr lang="en-US" sz="1200" b="1"/>
              <a:t>diversify </a:t>
            </a:r>
            <a:r>
              <a:rPr lang="en-US" sz="1200"/>
              <a:t>Meta’s revenue streams, </a:t>
            </a:r>
            <a:r>
              <a:rPr lang="en-US" sz="1200" b="1"/>
              <a:t>reducing reliance </a:t>
            </a:r>
            <a:r>
              <a:rPr lang="en-US" sz="1200"/>
              <a:t>on advertising revenue (currently 97.8%)</a:t>
            </a:r>
          </a:p>
          <a:p>
            <a:pPr marL="0" marR="0" indent="0" algn="l"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000000"/>
              </a:solidFill>
              <a:effectLst/>
              <a:uFillTx/>
              <a:ea typeface="+mn-ea"/>
              <a:cs typeface="+mn-cs"/>
              <a:sym typeface="Helvetica"/>
            </a:endParaRPr>
          </a:p>
        </p:txBody>
      </p:sp>
      <p:sp>
        <p:nvSpPr>
          <p:cNvPr id="9" name="Right Arrow 8">
            <a:extLst>
              <a:ext uri="{FF2B5EF4-FFF2-40B4-BE49-F238E27FC236}">
                <a16:creationId xmlns:a16="http://schemas.microsoft.com/office/drawing/2014/main" id="{D82D294E-CD66-B133-2DF6-A4D1CC6CBB1B}"/>
              </a:ext>
            </a:extLst>
          </p:cNvPr>
          <p:cNvSpPr/>
          <p:nvPr/>
        </p:nvSpPr>
        <p:spPr>
          <a:xfrm>
            <a:off x="3712363" y="4809067"/>
            <a:ext cx="1241777" cy="427966"/>
          </a:xfrm>
          <a:prstGeom prst="rightArrow">
            <a:avLst/>
          </a:prstGeom>
          <a:solidFill>
            <a:srgbClr val="FFD700"/>
          </a:solidFill>
          <a:ln w="25400" cap="flat">
            <a:solidFill>
              <a:srgbClr val="FFD7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914400" hangingPunct="0"/>
            <a:r>
              <a:rPr lang="en-US" sz="800">
                <a:solidFill>
                  <a:srgbClr val="000000"/>
                </a:solidFill>
                <a:sym typeface="Helvetica"/>
              </a:rPr>
              <a:t>      </a:t>
            </a:r>
            <a:r>
              <a:rPr kumimoji="0" lang="en-US" sz="800" b="0" i="0" u="none" strike="noStrike" cap="none" spc="0" normalizeH="0" baseline="0">
                <a:ln>
                  <a:noFill/>
                </a:ln>
                <a:solidFill>
                  <a:srgbClr val="000000"/>
                </a:solidFill>
                <a:effectLst/>
                <a:uFillTx/>
                <a:latin typeface="+mn-lt"/>
                <a:ea typeface="+mn-ea"/>
                <a:cs typeface="+mn-cs"/>
                <a:sym typeface="Helvetica"/>
              </a:rPr>
              <a:t>Post Acquisition</a:t>
            </a:r>
          </a:p>
        </p:txBody>
      </p:sp>
      <p:sp>
        <p:nvSpPr>
          <p:cNvPr id="45" name="Rectangle 44">
            <a:extLst>
              <a:ext uri="{FF2B5EF4-FFF2-40B4-BE49-F238E27FC236}">
                <a16:creationId xmlns:a16="http://schemas.microsoft.com/office/drawing/2014/main" id="{109F56EA-B632-C760-D6A3-F56187E11D4A}"/>
              </a:ext>
            </a:extLst>
          </p:cNvPr>
          <p:cNvSpPr/>
          <p:nvPr/>
        </p:nvSpPr>
        <p:spPr bwMode="auto">
          <a:xfrm>
            <a:off x="1190"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fontAlgn="base">
              <a:spcBef>
                <a:spcPct val="0"/>
              </a:spcBef>
              <a:spcAft>
                <a:spcPct val="0"/>
              </a:spcAft>
            </a:pPr>
            <a:endParaRPr lang="en-US" b="1"/>
          </a:p>
          <a:p>
            <a:pPr algn="ctr" defTabSz="914400">
              <a:spcBef>
                <a:spcPct val="0"/>
              </a:spcBef>
              <a:spcAft>
                <a:spcPct val="0"/>
              </a:spcAft>
            </a:pPr>
            <a:endParaRPr lang="en-US" sz="1400" b="1"/>
          </a:p>
          <a:p>
            <a:pPr marL="0" marR="0" indent="0" algn="ctr" defTabSz="914400">
              <a:lnSpc>
                <a:spcPct val="100000"/>
              </a:lnSpc>
              <a:spcBef>
                <a:spcPct val="0"/>
              </a:spcBef>
              <a:spcAft>
                <a:spcPct val="0"/>
              </a:spcAft>
              <a:buClrTx/>
              <a:buSzTx/>
              <a:buFontTx/>
              <a:buNone/>
              <a:tabLst/>
            </a:pPr>
            <a:r>
              <a:rPr lang="en-US" sz="1400" b="1"/>
              <a:t>Strategic Revenue Diversification: Reducing Ad Dependence Through Bumble’s Subscription Model</a:t>
            </a:r>
            <a:endParaRPr lang="en-US" sz="1400" b="0" i="0" u="none" strike="noStrike" cap="none" normalizeH="0" baseline="0">
              <a:ln>
                <a:noFill/>
              </a:ln>
              <a:effectLst/>
              <a:latin typeface="Arial" charset="0"/>
              <a:ea typeface="ＭＳ Ｐゴシック" pitchFamily="34" charset="-128"/>
            </a:endParaRPr>
          </a:p>
        </p:txBody>
      </p:sp>
      <p:sp>
        <p:nvSpPr>
          <p:cNvPr id="46" name="TextBox 45">
            <a:extLst>
              <a:ext uri="{FF2B5EF4-FFF2-40B4-BE49-F238E27FC236}">
                <a16:creationId xmlns:a16="http://schemas.microsoft.com/office/drawing/2014/main" id="{F73678EE-CA9F-8DF4-FE17-A840985ABF38}"/>
              </a:ext>
            </a:extLst>
          </p:cNvPr>
          <p:cNvSpPr txBox="1"/>
          <p:nvPr/>
        </p:nvSpPr>
        <p:spPr>
          <a:xfrm>
            <a:off x="335118" y="2838"/>
            <a:ext cx="895293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b="1">
                <a:solidFill>
                  <a:schemeClr val="tx2"/>
                </a:solidFill>
                <a:latin typeface="Helvetica "/>
              </a:rPr>
              <a:t>Revenue Diversification of Meta</a:t>
            </a:r>
            <a:endParaRPr lang="en-US" sz="2800" b="1" i="0" u="none" strike="noStrike" cap="none" spc="0" normalizeH="0" baseline="0">
              <a:ln>
                <a:noFill/>
              </a:ln>
              <a:solidFill>
                <a:schemeClr val="tx2"/>
              </a:solidFill>
              <a:effectLst/>
              <a:uFillTx/>
              <a:latin typeface="Helvetica "/>
            </a:endParaRPr>
          </a:p>
        </p:txBody>
      </p:sp>
      <p:sp>
        <p:nvSpPr>
          <p:cNvPr id="3" name="Rectangle 2">
            <a:extLst>
              <a:ext uri="{FF2B5EF4-FFF2-40B4-BE49-F238E27FC236}">
                <a16:creationId xmlns:a16="http://schemas.microsoft.com/office/drawing/2014/main" id="{A56FC130-501E-6AAE-3964-0E66159D1FC7}"/>
              </a:ext>
            </a:extLst>
          </p:cNvPr>
          <p:cNvSpPr/>
          <p:nvPr/>
        </p:nvSpPr>
        <p:spPr bwMode="auto">
          <a:xfrm>
            <a:off x="-4763" y="6620939"/>
            <a:ext cx="9147570" cy="235743"/>
          </a:xfrm>
          <a:prstGeom prst="rect">
            <a:avLst/>
          </a:prstGeom>
          <a:solidFill>
            <a:srgbClr val="D6B22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6" name="Picture 5" descr="A black background with white text&#10;&#10;Description automatically generated">
            <a:extLst>
              <a:ext uri="{FF2B5EF4-FFF2-40B4-BE49-F238E27FC236}">
                <a16:creationId xmlns:a16="http://schemas.microsoft.com/office/drawing/2014/main" id="{F2FC09D0-759C-12FE-494C-7D90C7622123}"/>
              </a:ext>
            </a:extLst>
          </p:cNvPr>
          <p:cNvPicPr>
            <a:picLocks noChangeAspect="1"/>
          </p:cNvPicPr>
          <p:nvPr/>
        </p:nvPicPr>
        <p:blipFill>
          <a:blip r:embed="rId10"/>
          <a:stretch>
            <a:fillRect/>
          </a:stretch>
        </p:blipFill>
        <p:spPr>
          <a:xfrm>
            <a:off x="-34549" y="6604899"/>
            <a:ext cx="2383890" cy="252842"/>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B37BBCFD-FC86-09A3-C8AD-0965321313C1}"/>
              </a:ext>
            </a:extLst>
          </p:cNvPr>
          <p:cNvPicPr>
            <a:picLocks noChangeAspect="1"/>
          </p:cNvPicPr>
          <p:nvPr/>
        </p:nvPicPr>
        <p:blipFill>
          <a:blip r:embed="rId11"/>
          <a:stretch>
            <a:fillRect/>
          </a:stretch>
        </p:blipFill>
        <p:spPr>
          <a:xfrm>
            <a:off x="7779489" y="6451667"/>
            <a:ext cx="1577744" cy="494318"/>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A34A0AF-BC7D-B9AA-3E62-CAA9257A5BE1}"/>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 name="object 3"/>
          <p:cNvSpPr/>
          <p:nvPr/>
        </p:nvSpPr>
        <p:spPr>
          <a:xfrm>
            <a:off x="4889351" y="1778834"/>
            <a:ext cx="304240" cy="330371"/>
          </a:xfrm>
          <a:custGeom>
            <a:avLst/>
            <a:gdLst/>
            <a:ahLst/>
            <a:cxnLst/>
            <a:rect l="l" t="t" r="r" b="b"/>
            <a:pathLst>
              <a:path w="344804" h="346075">
                <a:moveTo>
                  <a:pt x="172212" y="0"/>
                </a:moveTo>
                <a:lnTo>
                  <a:pt x="126118" y="6194"/>
                </a:lnTo>
                <a:lnTo>
                  <a:pt x="84892" y="23650"/>
                </a:lnTo>
                <a:lnTo>
                  <a:pt x="50101" y="50673"/>
                </a:lnTo>
                <a:lnTo>
                  <a:pt x="23311" y="85569"/>
                </a:lnTo>
                <a:lnTo>
                  <a:pt x="6088" y="126647"/>
                </a:lnTo>
                <a:lnTo>
                  <a:pt x="0" y="172212"/>
                </a:lnTo>
                <a:lnTo>
                  <a:pt x="6088" y="218418"/>
                </a:lnTo>
                <a:lnTo>
                  <a:pt x="23311" y="259926"/>
                </a:lnTo>
                <a:lnTo>
                  <a:pt x="50101" y="295084"/>
                </a:lnTo>
                <a:lnTo>
                  <a:pt x="84892" y="322241"/>
                </a:lnTo>
                <a:lnTo>
                  <a:pt x="126118" y="339746"/>
                </a:lnTo>
                <a:lnTo>
                  <a:pt x="172212" y="345948"/>
                </a:lnTo>
                <a:lnTo>
                  <a:pt x="218305" y="339746"/>
                </a:lnTo>
                <a:lnTo>
                  <a:pt x="259531" y="322241"/>
                </a:lnTo>
                <a:lnTo>
                  <a:pt x="294322" y="295084"/>
                </a:lnTo>
                <a:lnTo>
                  <a:pt x="321112" y="259926"/>
                </a:lnTo>
                <a:lnTo>
                  <a:pt x="338335" y="218418"/>
                </a:lnTo>
                <a:lnTo>
                  <a:pt x="344424" y="172212"/>
                </a:lnTo>
                <a:lnTo>
                  <a:pt x="338335" y="126647"/>
                </a:lnTo>
                <a:lnTo>
                  <a:pt x="321112" y="85569"/>
                </a:lnTo>
                <a:lnTo>
                  <a:pt x="294322" y="50673"/>
                </a:lnTo>
                <a:lnTo>
                  <a:pt x="259531" y="23650"/>
                </a:lnTo>
                <a:lnTo>
                  <a:pt x="218305" y="6194"/>
                </a:lnTo>
                <a:lnTo>
                  <a:pt x="172212" y="0"/>
                </a:lnTo>
                <a:close/>
              </a:path>
            </a:pathLst>
          </a:custGeom>
          <a:solidFill>
            <a:srgbClr val="F2F2F2"/>
          </a:solidFill>
        </p:spPr>
        <p:txBody>
          <a:bodyPr wrap="square" lIns="0" tIns="0" rIns="0" bIns="0" rtlCol="0"/>
          <a:lstStyle/>
          <a:p>
            <a:endParaRPr sz="1588"/>
          </a:p>
        </p:txBody>
      </p:sp>
      <p:sp>
        <p:nvSpPr>
          <p:cNvPr id="4" name="object 4"/>
          <p:cNvSpPr txBox="1"/>
          <p:nvPr/>
        </p:nvSpPr>
        <p:spPr>
          <a:xfrm>
            <a:off x="4982895" y="1829379"/>
            <a:ext cx="108137" cy="188404"/>
          </a:xfrm>
          <a:prstGeom prst="rect">
            <a:avLst/>
          </a:prstGeom>
        </p:spPr>
        <p:txBody>
          <a:bodyPr vert="horz" wrap="square" lIns="0" tIns="11766" rIns="0" bIns="0" rtlCol="0">
            <a:spAutoFit/>
          </a:bodyPr>
          <a:lstStyle/>
          <a:p>
            <a:pPr marL="11206">
              <a:spcBef>
                <a:spcPts val="93"/>
              </a:spcBef>
            </a:pPr>
            <a:r>
              <a:rPr sz="1147" spc="-44">
                <a:solidFill>
                  <a:srgbClr val="3F3F3F"/>
                </a:solidFill>
                <a:latin typeface="Franklin Gothic Medium"/>
                <a:cs typeface="Franklin Gothic Medium"/>
              </a:rPr>
              <a:t>1</a:t>
            </a:r>
            <a:endParaRPr sz="1147">
              <a:latin typeface="Franklin Gothic Medium"/>
              <a:cs typeface="Franklin Gothic Medium"/>
            </a:endParaRPr>
          </a:p>
        </p:txBody>
      </p:sp>
      <p:sp>
        <p:nvSpPr>
          <p:cNvPr id="5" name="object 5"/>
          <p:cNvSpPr txBox="1">
            <a:spLocks noGrp="1"/>
          </p:cNvSpPr>
          <p:nvPr>
            <p:ph type="title"/>
          </p:nvPr>
        </p:nvSpPr>
        <p:spPr>
          <a:xfrm>
            <a:off x="223049" y="71283"/>
            <a:ext cx="7628404" cy="454461"/>
          </a:xfrm>
          <a:prstGeom prst="rect">
            <a:avLst/>
          </a:prstGeom>
        </p:spPr>
        <p:txBody>
          <a:bodyPr spcFirstLastPara="1" vert="horz" wrap="square" lIns="0" tIns="10646" rIns="0" bIns="0" numCol="1" rtlCol="0" anchor="ctr" anchorCtr="0" compatLnSpc="1">
            <a:prstTxWarp prst="textNoShape">
              <a:avLst/>
            </a:prstTxWarp>
            <a:spAutoFit/>
          </a:bodyPr>
          <a:lstStyle/>
          <a:p>
            <a:pPr marL="10795">
              <a:spcBef>
                <a:spcPts val="84"/>
              </a:spcBef>
            </a:pPr>
            <a:r>
              <a:rPr b="1">
                <a:solidFill>
                  <a:schemeClr val="tx2"/>
                </a:solidFill>
                <a:latin typeface="Helvetica "/>
              </a:rPr>
              <a:t>Attractive</a:t>
            </a:r>
            <a:r>
              <a:rPr b="1" spc="31">
                <a:solidFill>
                  <a:schemeClr val="tx2"/>
                </a:solidFill>
                <a:latin typeface="Helvetica "/>
              </a:rPr>
              <a:t> </a:t>
            </a:r>
            <a:r>
              <a:rPr b="1">
                <a:solidFill>
                  <a:schemeClr val="tx2"/>
                </a:solidFill>
                <a:latin typeface="Helvetica "/>
              </a:rPr>
              <a:t>Time</a:t>
            </a:r>
            <a:r>
              <a:rPr b="1" spc="44">
                <a:solidFill>
                  <a:schemeClr val="tx2"/>
                </a:solidFill>
                <a:latin typeface="Helvetica "/>
              </a:rPr>
              <a:t> </a:t>
            </a:r>
            <a:r>
              <a:rPr b="1">
                <a:solidFill>
                  <a:schemeClr val="tx2"/>
                </a:solidFill>
                <a:latin typeface="Helvetica "/>
              </a:rPr>
              <a:t>To</a:t>
            </a:r>
            <a:r>
              <a:rPr b="1" spc="53">
                <a:solidFill>
                  <a:schemeClr val="tx2"/>
                </a:solidFill>
                <a:latin typeface="Helvetica "/>
              </a:rPr>
              <a:t> </a:t>
            </a:r>
            <a:r>
              <a:rPr lang="en-US" b="1" spc="-9">
                <a:solidFill>
                  <a:schemeClr val="tx2"/>
                </a:solidFill>
                <a:latin typeface="Helvetica "/>
              </a:rPr>
              <a:t>Acquire</a:t>
            </a:r>
          </a:p>
        </p:txBody>
      </p:sp>
      <p:sp>
        <p:nvSpPr>
          <p:cNvPr id="6" name="object 6"/>
          <p:cNvSpPr txBox="1"/>
          <p:nvPr/>
        </p:nvSpPr>
        <p:spPr>
          <a:xfrm>
            <a:off x="211586" y="548671"/>
            <a:ext cx="6771105" cy="422823"/>
          </a:xfrm>
          <a:prstGeom prst="rect">
            <a:avLst/>
          </a:prstGeom>
        </p:spPr>
        <p:txBody>
          <a:bodyPr vert="horz" wrap="square" lIns="0" tIns="15128" rIns="0" bIns="0" rtlCol="0" anchor="t">
            <a:spAutoFit/>
          </a:bodyPr>
          <a:lstStyle/>
          <a:p>
            <a:pPr marL="10795">
              <a:spcBef>
                <a:spcPts val="119"/>
              </a:spcBef>
            </a:pPr>
            <a:r>
              <a:rPr lang="en-US" sz="1300" spc="-18">
                <a:solidFill>
                  <a:schemeClr val="tx2"/>
                </a:solidFill>
                <a:latin typeface="Franklin Gothic Medium"/>
                <a:cs typeface="Franklin Gothic Medium"/>
              </a:rPr>
              <a:t>Bumble</a:t>
            </a:r>
            <a:r>
              <a:rPr sz="1300" spc="-18">
                <a:solidFill>
                  <a:schemeClr val="tx2"/>
                </a:solidFill>
                <a:latin typeface="Franklin Gothic Medium"/>
                <a:cs typeface="Franklin Gothic Medium"/>
              </a:rPr>
              <a:t> </a:t>
            </a:r>
            <a:r>
              <a:rPr sz="1300">
                <a:solidFill>
                  <a:schemeClr val="tx2"/>
                </a:solidFill>
                <a:latin typeface="Franklin Gothic Medium"/>
                <a:cs typeface="Franklin Gothic Medium"/>
              </a:rPr>
              <a:t>Is</a:t>
            </a:r>
            <a:r>
              <a:rPr sz="1300" spc="-13">
                <a:solidFill>
                  <a:schemeClr val="tx2"/>
                </a:solidFill>
                <a:latin typeface="Franklin Gothic Medium"/>
                <a:cs typeface="Franklin Gothic Medium"/>
              </a:rPr>
              <a:t> </a:t>
            </a:r>
            <a:r>
              <a:rPr sz="1300" spc="-9">
                <a:solidFill>
                  <a:schemeClr val="tx2"/>
                </a:solidFill>
                <a:latin typeface="Franklin Gothic Medium"/>
                <a:cs typeface="Franklin Gothic Medium"/>
              </a:rPr>
              <a:t>Trading</a:t>
            </a:r>
            <a:r>
              <a:rPr sz="1300" spc="-31">
                <a:solidFill>
                  <a:schemeClr val="tx2"/>
                </a:solidFill>
                <a:latin typeface="Franklin Gothic Medium"/>
                <a:cs typeface="Franklin Gothic Medium"/>
              </a:rPr>
              <a:t> </a:t>
            </a:r>
            <a:r>
              <a:rPr lang="en-US" sz="1300" spc="-40">
                <a:solidFill>
                  <a:schemeClr val="tx2"/>
                </a:solidFill>
                <a:latin typeface="Franklin Gothic Medium"/>
                <a:cs typeface="Franklin Gothic Medium"/>
              </a:rPr>
              <a:t>Near its Book Value</a:t>
            </a:r>
            <a:r>
              <a:rPr sz="1300" spc="-18">
                <a:solidFill>
                  <a:schemeClr val="tx2"/>
                </a:solidFill>
                <a:latin typeface="Franklin Gothic Medium"/>
                <a:cs typeface="Franklin Gothic Medium"/>
              </a:rPr>
              <a:t> </a:t>
            </a:r>
            <a:r>
              <a:rPr sz="1300">
                <a:solidFill>
                  <a:schemeClr val="tx2"/>
                </a:solidFill>
                <a:latin typeface="Franklin Gothic Medium"/>
                <a:cs typeface="Franklin Gothic Medium"/>
              </a:rPr>
              <a:t>Creating</a:t>
            </a:r>
            <a:r>
              <a:rPr sz="1300" spc="-35">
                <a:solidFill>
                  <a:schemeClr val="tx2"/>
                </a:solidFill>
                <a:latin typeface="Franklin Gothic Medium"/>
                <a:cs typeface="Franklin Gothic Medium"/>
              </a:rPr>
              <a:t> </a:t>
            </a:r>
            <a:r>
              <a:rPr sz="1300">
                <a:solidFill>
                  <a:schemeClr val="tx2"/>
                </a:solidFill>
                <a:latin typeface="Franklin Gothic Medium"/>
                <a:cs typeface="Franklin Gothic Medium"/>
              </a:rPr>
              <a:t>A</a:t>
            </a:r>
            <a:r>
              <a:rPr sz="1300" spc="-18">
                <a:solidFill>
                  <a:schemeClr val="tx2"/>
                </a:solidFill>
                <a:latin typeface="Franklin Gothic Medium"/>
                <a:cs typeface="Franklin Gothic Medium"/>
              </a:rPr>
              <a:t> </a:t>
            </a:r>
            <a:r>
              <a:rPr sz="1300">
                <a:solidFill>
                  <a:schemeClr val="tx2"/>
                </a:solidFill>
                <a:latin typeface="Franklin Gothic Medium"/>
                <a:cs typeface="Franklin Gothic Medium"/>
              </a:rPr>
              <a:t>Unique</a:t>
            </a:r>
            <a:r>
              <a:rPr sz="1300" spc="-4">
                <a:solidFill>
                  <a:schemeClr val="tx2"/>
                </a:solidFill>
                <a:latin typeface="Franklin Gothic Medium"/>
                <a:cs typeface="Franklin Gothic Medium"/>
              </a:rPr>
              <a:t> </a:t>
            </a:r>
            <a:r>
              <a:rPr sz="1300">
                <a:solidFill>
                  <a:schemeClr val="tx2"/>
                </a:solidFill>
                <a:latin typeface="Franklin Gothic Medium"/>
                <a:cs typeface="Franklin Gothic Medium"/>
              </a:rPr>
              <a:t>Opportunity</a:t>
            </a:r>
            <a:r>
              <a:rPr lang="en-US" sz="1300">
                <a:solidFill>
                  <a:schemeClr val="tx2"/>
                </a:solidFill>
                <a:latin typeface="Franklin Gothic Medium"/>
                <a:cs typeface="Franklin Gothic Medium"/>
              </a:rPr>
              <a:t> for Meta to Expand its Presence in the Dating Industry.</a:t>
            </a:r>
          </a:p>
        </p:txBody>
      </p:sp>
      <p:sp>
        <p:nvSpPr>
          <p:cNvPr id="7" name="object 7"/>
          <p:cNvSpPr txBox="1"/>
          <p:nvPr/>
        </p:nvSpPr>
        <p:spPr>
          <a:xfrm>
            <a:off x="419336" y="5932239"/>
            <a:ext cx="8355317" cy="317055"/>
          </a:xfrm>
          <a:prstGeom prst="rect">
            <a:avLst/>
          </a:prstGeom>
          <a:solidFill>
            <a:srgbClr val="FCEBA4"/>
          </a:solidFill>
          <a:ln>
            <a:solidFill>
              <a:srgbClr val="4472C4"/>
            </a:solidFill>
          </a:ln>
        </p:spPr>
        <p:txBody>
          <a:bodyPr vert="horz" wrap="square" lIns="0" tIns="131109" rIns="0" bIns="0" rtlCol="0" anchor="ctr">
            <a:spAutoFit/>
          </a:bodyPr>
          <a:lstStyle/>
          <a:p>
            <a:pPr algn="ctr">
              <a:spcBef>
                <a:spcPts val="1032"/>
              </a:spcBef>
            </a:pPr>
            <a:r>
              <a:rPr lang="en-US" sz="1200" b="1">
                <a:latin typeface="Helvetica "/>
                <a:cs typeface="Franklin Gothic Medium"/>
              </a:rPr>
              <a:t>Bumble can</a:t>
            </a:r>
            <a:r>
              <a:rPr sz="1200" b="1" spc="106">
                <a:latin typeface="Helvetica "/>
                <a:cs typeface="Franklin Gothic Medium"/>
              </a:rPr>
              <a:t> </a:t>
            </a:r>
            <a:r>
              <a:rPr lang="en-US" sz="1200" b="1" spc="106">
                <a:latin typeface="Helvetica "/>
                <a:cs typeface="Franklin Gothic Medium"/>
              </a:rPr>
              <a:t>b</a:t>
            </a:r>
            <a:r>
              <a:rPr lang="en-US" sz="1200" b="1">
                <a:latin typeface="Helvetica "/>
                <a:cs typeface="Franklin Gothic Medium"/>
              </a:rPr>
              <a:t>enefit</a:t>
            </a:r>
            <a:r>
              <a:rPr sz="1200" b="1" spc="115">
                <a:latin typeface="Helvetica "/>
                <a:cs typeface="Franklin Gothic Medium"/>
              </a:rPr>
              <a:t> </a:t>
            </a:r>
            <a:r>
              <a:rPr lang="en-US" sz="1200" b="1" spc="115">
                <a:latin typeface="Helvetica "/>
                <a:cs typeface="Franklin Gothic Medium"/>
              </a:rPr>
              <a:t>from i</a:t>
            </a:r>
            <a:r>
              <a:rPr lang="en-US" sz="1200" b="1" spc="71">
                <a:latin typeface="Helvetica "/>
                <a:cs typeface="Franklin Gothic Medium"/>
              </a:rPr>
              <a:t>ntegrating itself into Meta’s Family of Apps</a:t>
            </a:r>
            <a:endParaRPr lang="en-US" sz="1200" b="1">
              <a:latin typeface="Helvetica "/>
              <a:cs typeface="Franklin Gothic Medium"/>
            </a:endParaRPr>
          </a:p>
        </p:txBody>
      </p:sp>
      <p:sp>
        <p:nvSpPr>
          <p:cNvPr id="9" name="object 9"/>
          <p:cNvSpPr txBox="1"/>
          <p:nvPr/>
        </p:nvSpPr>
        <p:spPr>
          <a:xfrm>
            <a:off x="4883971" y="1225953"/>
            <a:ext cx="3890682" cy="401920"/>
          </a:xfrm>
          <a:prstGeom prst="rect">
            <a:avLst/>
          </a:prstGeom>
          <a:solidFill>
            <a:srgbClr val="F0CC3C"/>
          </a:solidFill>
        </p:spPr>
        <p:txBody>
          <a:bodyPr vert="horz" wrap="square" lIns="0" tIns="62753" rIns="0" bIns="0" rtlCol="0" anchor="t">
            <a:spAutoFit/>
          </a:bodyPr>
          <a:lstStyle/>
          <a:p>
            <a:pPr marL="101600">
              <a:spcBef>
                <a:spcPts val="494"/>
              </a:spcBef>
            </a:pPr>
            <a:r>
              <a:rPr lang="en-US" sz="1100">
                <a:solidFill>
                  <a:schemeClr val="tx2"/>
                </a:solidFill>
                <a:latin typeface="Franklin Gothic Medium"/>
                <a:cs typeface="Franklin Gothic Medium"/>
              </a:rPr>
              <a:t>Financial Stability and</a:t>
            </a:r>
            <a:r>
              <a:rPr lang="en-US" sz="1100" spc="93">
                <a:solidFill>
                  <a:schemeClr val="tx2"/>
                </a:solidFill>
                <a:latin typeface="Franklin Gothic Medium"/>
                <a:cs typeface="Franklin Gothic Medium"/>
              </a:rPr>
              <a:t> Ample Cash</a:t>
            </a:r>
            <a:r>
              <a:rPr lang="en-US" sz="1100" spc="75">
                <a:solidFill>
                  <a:schemeClr val="tx2"/>
                </a:solidFill>
                <a:latin typeface="Franklin Gothic Medium"/>
                <a:cs typeface="Franklin Gothic Medium"/>
              </a:rPr>
              <a:t> </a:t>
            </a:r>
            <a:r>
              <a:rPr lang="en-US" sz="1100">
                <a:solidFill>
                  <a:schemeClr val="tx2"/>
                </a:solidFill>
                <a:latin typeface="Franklin Gothic Medium"/>
                <a:cs typeface="Franklin Gothic Medium"/>
              </a:rPr>
              <a:t>Give</a:t>
            </a:r>
            <a:r>
              <a:rPr lang="en-US" sz="1100" spc="44">
                <a:solidFill>
                  <a:schemeClr val="tx2"/>
                </a:solidFill>
                <a:latin typeface="Franklin Gothic Medium"/>
                <a:cs typeface="Franklin Gothic Medium"/>
              </a:rPr>
              <a:t> Meta</a:t>
            </a:r>
            <a:r>
              <a:rPr lang="en-US" sz="1100" spc="84">
                <a:solidFill>
                  <a:schemeClr val="tx2"/>
                </a:solidFill>
                <a:latin typeface="Franklin Gothic Medium"/>
                <a:cs typeface="Franklin Gothic Medium"/>
              </a:rPr>
              <a:t> </a:t>
            </a:r>
            <a:r>
              <a:rPr lang="en-US" sz="1100">
                <a:solidFill>
                  <a:schemeClr val="tx2"/>
                </a:solidFill>
                <a:latin typeface="Franklin Gothic Medium"/>
                <a:cs typeface="Franklin Gothic Medium"/>
              </a:rPr>
              <a:t>Capacity</a:t>
            </a:r>
            <a:r>
              <a:rPr lang="en-US" sz="1100" spc="71">
                <a:solidFill>
                  <a:schemeClr val="tx2"/>
                </a:solidFill>
                <a:latin typeface="Franklin Gothic Medium"/>
                <a:cs typeface="Franklin Gothic Medium"/>
              </a:rPr>
              <a:t> </a:t>
            </a:r>
            <a:r>
              <a:rPr lang="en-US" sz="1100">
                <a:solidFill>
                  <a:schemeClr val="tx2"/>
                </a:solidFill>
                <a:latin typeface="Franklin Gothic Medium"/>
                <a:cs typeface="Franklin Gothic Medium"/>
              </a:rPr>
              <a:t>to</a:t>
            </a:r>
            <a:r>
              <a:rPr lang="en-US" sz="1100" spc="75">
                <a:solidFill>
                  <a:schemeClr val="tx2"/>
                </a:solidFill>
                <a:latin typeface="Franklin Gothic Medium"/>
                <a:cs typeface="Franklin Gothic Medium"/>
              </a:rPr>
              <a:t> </a:t>
            </a:r>
            <a:r>
              <a:rPr lang="en-US" sz="1100" spc="-9">
                <a:solidFill>
                  <a:schemeClr val="tx2"/>
                </a:solidFill>
                <a:latin typeface="Franklin Gothic Medium"/>
                <a:cs typeface="Franklin Gothic Medium"/>
              </a:rPr>
              <a:t>Acquire</a:t>
            </a:r>
            <a:endParaRPr lang="en-US" sz="1100">
              <a:solidFill>
                <a:schemeClr val="tx2"/>
              </a:solidFill>
              <a:latin typeface="Franklin Gothic Medium"/>
              <a:cs typeface="Franklin Gothic Medium"/>
            </a:endParaRPr>
          </a:p>
        </p:txBody>
      </p:sp>
      <p:sp>
        <p:nvSpPr>
          <p:cNvPr id="10" name="object 10"/>
          <p:cNvSpPr txBox="1"/>
          <p:nvPr/>
        </p:nvSpPr>
        <p:spPr>
          <a:xfrm>
            <a:off x="5749320" y="2570636"/>
            <a:ext cx="570797" cy="247813"/>
          </a:xfrm>
          <a:prstGeom prst="rect">
            <a:avLst/>
          </a:prstGeom>
        </p:spPr>
        <p:txBody>
          <a:bodyPr vert="horz" wrap="square" lIns="0" tIns="10085" rIns="0" bIns="0" rtlCol="0" anchor="t">
            <a:spAutoFit/>
          </a:bodyPr>
          <a:lstStyle/>
          <a:p>
            <a:pPr marL="10795">
              <a:spcBef>
                <a:spcPts val="79"/>
              </a:spcBef>
            </a:pPr>
            <a:r>
              <a:rPr lang="en-US" sz="1500" spc="-18">
                <a:solidFill>
                  <a:schemeClr val="tx2"/>
                </a:solidFill>
                <a:latin typeface="Franklin Gothic Medium"/>
                <a:cs typeface="Franklin Gothic Medium"/>
              </a:rPr>
              <a:t>$8.27</a:t>
            </a:r>
            <a:endParaRPr lang="en-US" sz="1500">
              <a:solidFill>
                <a:schemeClr val="tx2"/>
              </a:solidFill>
              <a:latin typeface="Franklin Gothic Medium"/>
              <a:cs typeface="Franklin Gothic Medium"/>
            </a:endParaRPr>
          </a:p>
        </p:txBody>
      </p:sp>
      <p:sp>
        <p:nvSpPr>
          <p:cNvPr id="11" name="object 11"/>
          <p:cNvSpPr txBox="1"/>
          <p:nvPr/>
        </p:nvSpPr>
        <p:spPr>
          <a:xfrm>
            <a:off x="6568417" y="2603532"/>
            <a:ext cx="1008529" cy="175440"/>
          </a:xfrm>
          <a:prstGeom prst="rect">
            <a:avLst/>
          </a:prstGeom>
        </p:spPr>
        <p:txBody>
          <a:bodyPr vert="horz" wrap="square" lIns="0" tIns="12326" rIns="0" bIns="0" rtlCol="0">
            <a:spAutoFit/>
          </a:bodyPr>
          <a:lstStyle/>
          <a:p>
            <a:pPr marL="11206">
              <a:spcBef>
                <a:spcPts val="97"/>
              </a:spcBef>
            </a:pPr>
            <a:r>
              <a:rPr lang="en-US" sz="1059">
                <a:latin typeface="Franklin Gothic Medium"/>
                <a:cs typeface="Franklin Gothic Medium"/>
              </a:rPr>
              <a:t>Share Price</a:t>
            </a:r>
            <a:endParaRPr sz="1059">
              <a:latin typeface="Franklin Gothic Medium"/>
              <a:cs typeface="Franklin Gothic Medium"/>
            </a:endParaRPr>
          </a:p>
        </p:txBody>
      </p:sp>
      <p:sp>
        <p:nvSpPr>
          <p:cNvPr id="12" name="object 12"/>
          <p:cNvSpPr txBox="1"/>
          <p:nvPr/>
        </p:nvSpPr>
        <p:spPr>
          <a:xfrm>
            <a:off x="5749321" y="3011686"/>
            <a:ext cx="570797" cy="247813"/>
          </a:xfrm>
          <a:prstGeom prst="rect">
            <a:avLst/>
          </a:prstGeom>
        </p:spPr>
        <p:txBody>
          <a:bodyPr vert="horz" wrap="square" lIns="0" tIns="10085" rIns="0" bIns="0" rtlCol="0" anchor="t">
            <a:spAutoFit/>
          </a:bodyPr>
          <a:lstStyle/>
          <a:p>
            <a:pPr marL="10795">
              <a:spcBef>
                <a:spcPts val="79"/>
              </a:spcBef>
            </a:pPr>
            <a:r>
              <a:rPr lang="en-US" sz="1500" spc="-18">
                <a:solidFill>
                  <a:schemeClr val="tx2"/>
                </a:solidFill>
                <a:latin typeface="Franklin Gothic Medium"/>
                <a:cs typeface="Franklin Gothic Medium"/>
              </a:rPr>
              <a:t>$7.57</a:t>
            </a:r>
            <a:endParaRPr lang="en-US" sz="1500">
              <a:solidFill>
                <a:schemeClr val="tx2"/>
              </a:solidFill>
              <a:latin typeface="Franklin Gothic Medium"/>
              <a:cs typeface="Franklin Gothic Medium"/>
            </a:endParaRPr>
          </a:p>
        </p:txBody>
      </p:sp>
      <p:sp>
        <p:nvSpPr>
          <p:cNvPr id="13" name="object 13"/>
          <p:cNvSpPr txBox="1"/>
          <p:nvPr/>
        </p:nvSpPr>
        <p:spPr>
          <a:xfrm>
            <a:off x="6568417" y="3034552"/>
            <a:ext cx="1527362" cy="174309"/>
          </a:xfrm>
          <a:prstGeom prst="rect">
            <a:avLst/>
          </a:prstGeom>
        </p:spPr>
        <p:txBody>
          <a:bodyPr vert="horz" wrap="square" lIns="0" tIns="11206" rIns="0" bIns="0" rtlCol="0">
            <a:spAutoFit/>
          </a:bodyPr>
          <a:lstStyle/>
          <a:p>
            <a:pPr marL="11206">
              <a:spcBef>
                <a:spcPts val="88"/>
              </a:spcBef>
            </a:pPr>
            <a:r>
              <a:rPr lang="en-US" sz="1059">
                <a:latin typeface="Franklin Gothic Medium"/>
                <a:cs typeface="Franklin Gothic Medium"/>
              </a:rPr>
              <a:t>Book Value per Share</a:t>
            </a:r>
            <a:endParaRPr sz="1059">
              <a:latin typeface="Franklin Gothic Medium"/>
              <a:cs typeface="Franklin Gothic Medium"/>
            </a:endParaRPr>
          </a:p>
        </p:txBody>
      </p:sp>
      <p:sp>
        <p:nvSpPr>
          <p:cNvPr id="14" name="object 14"/>
          <p:cNvSpPr txBox="1"/>
          <p:nvPr/>
        </p:nvSpPr>
        <p:spPr>
          <a:xfrm>
            <a:off x="5749321" y="4056859"/>
            <a:ext cx="808504" cy="247813"/>
          </a:xfrm>
          <a:prstGeom prst="rect">
            <a:avLst/>
          </a:prstGeom>
        </p:spPr>
        <p:txBody>
          <a:bodyPr vert="horz" wrap="square" lIns="0" tIns="10085" rIns="0" bIns="0" rtlCol="0">
            <a:spAutoFit/>
          </a:bodyPr>
          <a:lstStyle/>
          <a:p>
            <a:pPr marL="11206">
              <a:spcBef>
                <a:spcPts val="79"/>
              </a:spcBef>
            </a:pPr>
            <a:r>
              <a:rPr lang="en-US" sz="1544" spc="-9">
                <a:solidFill>
                  <a:srgbClr val="0A2B6E"/>
                </a:solidFill>
                <a:latin typeface="Franklin Gothic Medium"/>
                <a:cs typeface="Franklin Gothic Medium"/>
              </a:rPr>
              <a:t>$21.85B</a:t>
            </a:r>
            <a:endParaRPr lang="en-US" sz="1544">
              <a:latin typeface="Franklin Gothic Medium"/>
              <a:cs typeface="Franklin Gothic Medium"/>
            </a:endParaRPr>
          </a:p>
        </p:txBody>
      </p:sp>
      <p:sp>
        <p:nvSpPr>
          <p:cNvPr id="15" name="object 15"/>
          <p:cNvSpPr txBox="1"/>
          <p:nvPr/>
        </p:nvSpPr>
        <p:spPr>
          <a:xfrm>
            <a:off x="6602925" y="4071022"/>
            <a:ext cx="1188929" cy="175440"/>
          </a:xfrm>
          <a:prstGeom prst="rect">
            <a:avLst/>
          </a:prstGeom>
        </p:spPr>
        <p:txBody>
          <a:bodyPr vert="horz" wrap="square" lIns="0" tIns="12326" rIns="0" bIns="0" rtlCol="0">
            <a:spAutoFit/>
          </a:bodyPr>
          <a:lstStyle/>
          <a:p>
            <a:pPr marL="11206">
              <a:spcBef>
                <a:spcPts val="97"/>
              </a:spcBef>
            </a:pPr>
            <a:r>
              <a:rPr lang="en-US" sz="1059">
                <a:latin typeface="Franklin Gothic Medium"/>
                <a:cs typeface="Franklin Gothic Medium"/>
              </a:rPr>
              <a:t>Net </a:t>
            </a:r>
            <a:r>
              <a:rPr sz="1059">
                <a:latin typeface="Franklin Gothic Medium"/>
                <a:cs typeface="Franklin Gothic Medium"/>
              </a:rPr>
              <a:t>Cash</a:t>
            </a:r>
            <a:r>
              <a:rPr sz="1059" spc="-18">
                <a:latin typeface="Franklin Gothic Medium"/>
                <a:cs typeface="Franklin Gothic Medium"/>
              </a:rPr>
              <a:t> </a:t>
            </a:r>
            <a:r>
              <a:rPr sz="1059" spc="-9">
                <a:latin typeface="Franklin Gothic Medium"/>
                <a:cs typeface="Franklin Gothic Medium"/>
              </a:rPr>
              <a:t>Balance</a:t>
            </a:r>
            <a:endParaRPr sz="1059">
              <a:latin typeface="Franklin Gothic Medium"/>
              <a:cs typeface="Franklin Gothic Medium"/>
            </a:endParaRPr>
          </a:p>
        </p:txBody>
      </p:sp>
      <p:sp>
        <p:nvSpPr>
          <p:cNvPr id="16" name="object 16"/>
          <p:cNvSpPr txBox="1"/>
          <p:nvPr/>
        </p:nvSpPr>
        <p:spPr>
          <a:xfrm>
            <a:off x="5286075" y="2023596"/>
            <a:ext cx="3365326" cy="365598"/>
          </a:xfrm>
          <a:prstGeom prst="rect">
            <a:avLst/>
          </a:prstGeom>
          <a:solidFill>
            <a:srgbClr val="F0CC3C"/>
          </a:solidFill>
        </p:spPr>
        <p:txBody>
          <a:bodyPr vert="horz" wrap="square" lIns="0" tIns="42022" rIns="0" bIns="0" rtlCol="0" anchor="t">
            <a:spAutoFit/>
          </a:bodyPr>
          <a:lstStyle/>
          <a:p>
            <a:pPr marL="89535" marR="343535" algn="just">
              <a:lnSpc>
                <a:spcPct val="100400"/>
              </a:lnSpc>
              <a:spcBef>
                <a:spcPts val="331"/>
              </a:spcBef>
            </a:pPr>
            <a:r>
              <a:rPr lang="en-US" sz="1050" spc="-44">
                <a:solidFill>
                  <a:schemeClr val="tx2"/>
                </a:solidFill>
                <a:latin typeface="Franklin Gothic Medium"/>
                <a:cs typeface="Franklin Gothic Medium"/>
              </a:rPr>
              <a:t>Bumble is Trading at a premium of only 9% to its Book Value .</a:t>
            </a:r>
            <a:endParaRPr lang="en-US" sz="1050">
              <a:solidFill>
                <a:schemeClr val="tx2"/>
              </a:solidFill>
              <a:latin typeface="Franklin Gothic Medium"/>
              <a:cs typeface="Franklin Gothic Medium"/>
            </a:endParaRPr>
          </a:p>
        </p:txBody>
      </p:sp>
      <p:sp>
        <p:nvSpPr>
          <p:cNvPr id="17" name="object 17"/>
          <p:cNvSpPr txBox="1"/>
          <p:nvPr/>
        </p:nvSpPr>
        <p:spPr>
          <a:xfrm>
            <a:off x="5272086" y="1755620"/>
            <a:ext cx="2661679" cy="181158"/>
          </a:xfrm>
          <a:prstGeom prst="rect">
            <a:avLst/>
          </a:prstGeom>
        </p:spPr>
        <p:txBody>
          <a:bodyPr vert="horz" wrap="square" lIns="0" tIns="11766" rIns="0" bIns="0" rtlCol="0" anchor="t">
            <a:spAutoFit/>
          </a:bodyPr>
          <a:lstStyle/>
          <a:p>
            <a:pPr marL="10795">
              <a:spcBef>
                <a:spcPts val="93"/>
              </a:spcBef>
            </a:pPr>
            <a:r>
              <a:rPr lang="en-IN" sz="1100">
                <a:solidFill>
                  <a:schemeClr val="tx2"/>
                </a:solidFill>
                <a:latin typeface="Franklin Gothic Medium"/>
                <a:cs typeface="Franklin Gothic Medium"/>
              </a:rPr>
              <a:t>Bumble is trading close to its book value</a:t>
            </a:r>
          </a:p>
        </p:txBody>
      </p:sp>
      <p:sp>
        <p:nvSpPr>
          <p:cNvPr id="18" name="object 18"/>
          <p:cNvSpPr txBox="1"/>
          <p:nvPr/>
        </p:nvSpPr>
        <p:spPr>
          <a:xfrm>
            <a:off x="5304864" y="3585537"/>
            <a:ext cx="3352800" cy="367854"/>
          </a:xfrm>
          <a:prstGeom prst="rect">
            <a:avLst/>
          </a:prstGeom>
          <a:solidFill>
            <a:srgbClr val="F0CC3C"/>
          </a:solidFill>
        </p:spPr>
        <p:txBody>
          <a:bodyPr vert="horz" wrap="square" lIns="0" tIns="41462" rIns="0" bIns="0" rtlCol="0" anchor="t">
            <a:spAutoFit/>
          </a:bodyPr>
          <a:lstStyle/>
          <a:p>
            <a:pPr marL="89535" marR="135890">
              <a:spcBef>
                <a:spcPts val="326"/>
              </a:spcBef>
            </a:pPr>
            <a:r>
              <a:rPr lang="en-US" sz="1050" spc="-9">
                <a:solidFill>
                  <a:schemeClr val="tx2"/>
                </a:solidFill>
                <a:latin typeface="Franklin Gothic Medium"/>
                <a:cs typeface="Franklin Gothic Medium"/>
              </a:rPr>
              <a:t>Meta</a:t>
            </a:r>
            <a:r>
              <a:rPr sz="1050" spc="-26">
                <a:solidFill>
                  <a:schemeClr val="tx2"/>
                </a:solidFill>
                <a:latin typeface="Franklin Gothic Medium"/>
                <a:cs typeface="Franklin Gothic Medium"/>
              </a:rPr>
              <a:t> </a:t>
            </a:r>
            <a:r>
              <a:rPr sz="1050" spc="-9">
                <a:solidFill>
                  <a:schemeClr val="tx2"/>
                </a:solidFill>
                <a:latin typeface="Franklin Gothic Medium"/>
                <a:cs typeface="Franklin Gothic Medium"/>
              </a:rPr>
              <a:t>would</a:t>
            </a:r>
            <a:r>
              <a:rPr sz="1050" spc="-49">
                <a:solidFill>
                  <a:schemeClr val="tx2"/>
                </a:solidFill>
                <a:latin typeface="Franklin Gothic Medium"/>
                <a:cs typeface="Franklin Gothic Medium"/>
              </a:rPr>
              <a:t> </a:t>
            </a:r>
            <a:r>
              <a:rPr sz="1050">
                <a:solidFill>
                  <a:schemeClr val="tx2"/>
                </a:solidFill>
                <a:latin typeface="Franklin Gothic Medium"/>
                <a:cs typeface="Franklin Gothic Medium"/>
              </a:rPr>
              <a:t>be</a:t>
            </a:r>
            <a:r>
              <a:rPr sz="1050" spc="-18">
                <a:solidFill>
                  <a:schemeClr val="tx2"/>
                </a:solidFill>
                <a:latin typeface="Franklin Gothic Medium"/>
                <a:cs typeface="Franklin Gothic Medium"/>
              </a:rPr>
              <a:t> </a:t>
            </a:r>
            <a:r>
              <a:rPr sz="1050">
                <a:solidFill>
                  <a:schemeClr val="tx2"/>
                </a:solidFill>
                <a:latin typeface="Franklin Gothic Medium"/>
                <a:cs typeface="Franklin Gothic Medium"/>
              </a:rPr>
              <a:t>able</a:t>
            </a:r>
            <a:r>
              <a:rPr sz="1050" spc="-22">
                <a:solidFill>
                  <a:schemeClr val="tx2"/>
                </a:solidFill>
                <a:latin typeface="Franklin Gothic Medium"/>
                <a:cs typeface="Franklin Gothic Medium"/>
              </a:rPr>
              <a:t> </a:t>
            </a:r>
            <a:r>
              <a:rPr sz="1050">
                <a:solidFill>
                  <a:schemeClr val="tx2"/>
                </a:solidFill>
                <a:latin typeface="Franklin Gothic Medium"/>
                <a:cs typeface="Franklin Gothic Medium"/>
              </a:rPr>
              <a:t>to</a:t>
            </a:r>
            <a:r>
              <a:rPr sz="1050" spc="-35">
                <a:solidFill>
                  <a:schemeClr val="tx2"/>
                </a:solidFill>
                <a:latin typeface="Franklin Gothic Medium"/>
                <a:cs typeface="Franklin Gothic Medium"/>
              </a:rPr>
              <a:t> </a:t>
            </a:r>
            <a:r>
              <a:rPr sz="1050">
                <a:solidFill>
                  <a:schemeClr val="tx2"/>
                </a:solidFill>
                <a:latin typeface="Franklin Gothic Medium"/>
                <a:cs typeface="Franklin Gothic Medium"/>
              </a:rPr>
              <a:t>acquire</a:t>
            </a:r>
            <a:r>
              <a:rPr lang="en-US" sz="1050">
                <a:solidFill>
                  <a:schemeClr val="tx2"/>
                </a:solidFill>
                <a:latin typeface="Franklin Gothic Medium"/>
                <a:cs typeface="Franklin Gothic Medium"/>
              </a:rPr>
              <a:t> Bumble</a:t>
            </a:r>
            <a:r>
              <a:rPr sz="1050" spc="-31">
                <a:solidFill>
                  <a:schemeClr val="tx2"/>
                </a:solidFill>
                <a:latin typeface="Franklin Gothic Medium"/>
                <a:cs typeface="Franklin Gothic Medium"/>
              </a:rPr>
              <a:t> </a:t>
            </a:r>
            <a:r>
              <a:rPr lang="en-US" sz="1050" spc="-9">
                <a:solidFill>
                  <a:schemeClr val="tx2"/>
                </a:solidFill>
                <a:latin typeface="Franklin Gothic Medium"/>
                <a:cs typeface="Franklin Gothic Medium"/>
              </a:rPr>
              <a:t>easily given their healthy financials.</a:t>
            </a:r>
            <a:endParaRPr lang="en-US" sz="1050">
              <a:solidFill>
                <a:schemeClr val="tx2"/>
              </a:solidFill>
              <a:latin typeface="Franklin Gothic Medium"/>
              <a:cs typeface="Franklin Gothic Medium"/>
            </a:endParaRPr>
          </a:p>
        </p:txBody>
      </p:sp>
      <p:sp>
        <p:nvSpPr>
          <p:cNvPr id="19" name="object 19"/>
          <p:cNvSpPr txBox="1"/>
          <p:nvPr/>
        </p:nvSpPr>
        <p:spPr>
          <a:xfrm>
            <a:off x="5272086" y="3332807"/>
            <a:ext cx="2661678" cy="188404"/>
          </a:xfrm>
          <a:prstGeom prst="rect">
            <a:avLst/>
          </a:prstGeom>
        </p:spPr>
        <p:txBody>
          <a:bodyPr vert="horz" wrap="square" lIns="0" tIns="11766" rIns="0" bIns="0" rtlCol="0">
            <a:spAutoFit/>
          </a:bodyPr>
          <a:lstStyle/>
          <a:p>
            <a:pPr marL="11206">
              <a:spcBef>
                <a:spcPts val="93"/>
              </a:spcBef>
            </a:pPr>
            <a:r>
              <a:rPr sz="1147">
                <a:solidFill>
                  <a:srgbClr val="003366"/>
                </a:solidFill>
                <a:latin typeface="Franklin Gothic Medium"/>
                <a:cs typeface="Franklin Gothic Medium"/>
              </a:rPr>
              <a:t>Ample</a:t>
            </a:r>
            <a:r>
              <a:rPr sz="1147" spc="31">
                <a:solidFill>
                  <a:srgbClr val="003366"/>
                </a:solidFill>
                <a:latin typeface="Franklin Gothic Medium"/>
                <a:cs typeface="Franklin Gothic Medium"/>
              </a:rPr>
              <a:t> </a:t>
            </a:r>
            <a:r>
              <a:rPr sz="1147">
                <a:solidFill>
                  <a:srgbClr val="003366"/>
                </a:solidFill>
                <a:latin typeface="Franklin Gothic Medium"/>
                <a:cs typeface="Franklin Gothic Medium"/>
              </a:rPr>
              <a:t>Cash</a:t>
            </a:r>
            <a:r>
              <a:rPr sz="1147" spc="53">
                <a:solidFill>
                  <a:srgbClr val="003366"/>
                </a:solidFill>
                <a:latin typeface="Franklin Gothic Medium"/>
                <a:cs typeface="Franklin Gothic Medium"/>
              </a:rPr>
              <a:t> </a:t>
            </a:r>
            <a:r>
              <a:rPr sz="1147" spc="-9">
                <a:solidFill>
                  <a:srgbClr val="003366"/>
                </a:solidFill>
                <a:latin typeface="Franklin Gothic Medium"/>
                <a:cs typeface="Franklin Gothic Medium"/>
              </a:rPr>
              <a:t>Balance</a:t>
            </a:r>
            <a:r>
              <a:rPr lang="en-US" sz="1147" spc="-9">
                <a:solidFill>
                  <a:srgbClr val="003366"/>
                </a:solidFill>
                <a:latin typeface="Franklin Gothic Medium"/>
                <a:cs typeface="Franklin Gothic Medium"/>
              </a:rPr>
              <a:t> and Low Debt Levels</a:t>
            </a:r>
            <a:endParaRPr sz="1147">
              <a:latin typeface="Franklin Gothic Medium"/>
              <a:cs typeface="Franklin Gothic Medium"/>
            </a:endParaRPr>
          </a:p>
        </p:txBody>
      </p:sp>
      <p:sp>
        <p:nvSpPr>
          <p:cNvPr id="20" name="object 20"/>
          <p:cNvSpPr txBox="1"/>
          <p:nvPr/>
        </p:nvSpPr>
        <p:spPr>
          <a:xfrm>
            <a:off x="5916706" y="5386376"/>
            <a:ext cx="513790" cy="247813"/>
          </a:xfrm>
          <a:prstGeom prst="rect">
            <a:avLst/>
          </a:prstGeom>
        </p:spPr>
        <p:txBody>
          <a:bodyPr vert="horz" wrap="square" lIns="0" tIns="10085" rIns="0" bIns="0" rtlCol="0">
            <a:spAutoFit/>
          </a:bodyPr>
          <a:lstStyle/>
          <a:p>
            <a:pPr marL="11206">
              <a:spcBef>
                <a:spcPts val="79"/>
              </a:spcBef>
            </a:pPr>
            <a:r>
              <a:rPr lang="en-US" sz="1544" spc="-9">
                <a:solidFill>
                  <a:srgbClr val="0A2B6E"/>
                </a:solidFill>
                <a:latin typeface="Franklin Gothic Medium"/>
                <a:cs typeface="Franklin Gothic Medium"/>
              </a:rPr>
              <a:t>9.55</a:t>
            </a:r>
            <a:endParaRPr sz="1544">
              <a:latin typeface="Franklin Gothic Medium"/>
              <a:cs typeface="Franklin Gothic Medium"/>
            </a:endParaRPr>
          </a:p>
        </p:txBody>
      </p:sp>
      <p:sp>
        <p:nvSpPr>
          <p:cNvPr id="21" name="object 21"/>
          <p:cNvSpPr txBox="1"/>
          <p:nvPr/>
        </p:nvSpPr>
        <p:spPr>
          <a:xfrm>
            <a:off x="6557825" y="5420216"/>
            <a:ext cx="1859616" cy="164340"/>
          </a:xfrm>
          <a:prstGeom prst="rect">
            <a:avLst/>
          </a:prstGeom>
        </p:spPr>
        <p:txBody>
          <a:bodyPr vert="horz" wrap="square" lIns="0" tIns="9525" rIns="0" bIns="0" rtlCol="0">
            <a:spAutoFit/>
          </a:bodyPr>
          <a:lstStyle/>
          <a:p>
            <a:pPr marL="11206" marR="4483">
              <a:lnSpc>
                <a:spcPct val="100800"/>
              </a:lnSpc>
              <a:spcBef>
                <a:spcPts val="75"/>
              </a:spcBef>
            </a:pPr>
            <a:r>
              <a:rPr lang="en-US" sz="1059" spc="-9">
                <a:latin typeface="Franklin Gothic Medium"/>
                <a:cs typeface="Franklin Gothic Medium"/>
              </a:rPr>
              <a:t>Altman Z-score</a:t>
            </a:r>
            <a:endParaRPr sz="1059">
              <a:latin typeface="Franklin Gothic Medium"/>
              <a:cs typeface="Franklin Gothic Medium"/>
            </a:endParaRPr>
          </a:p>
        </p:txBody>
      </p:sp>
      <p:sp>
        <p:nvSpPr>
          <p:cNvPr id="22" name="object 22"/>
          <p:cNvSpPr txBox="1"/>
          <p:nvPr/>
        </p:nvSpPr>
        <p:spPr>
          <a:xfrm>
            <a:off x="5273549" y="4998806"/>
            <a:ext cx="3371589" cy="203450"/>
          </a:xfrm>
          <a:prstGeom prst="rect">
            <a:avLst/>
          </a:prstGeom>
          <a:solidFill>
            <a:srgbClr val="F0CC3C"/>
          </a:solidFill>
        </p:spPr>
        <p:txBody>
          <a:bodyPr vert="horz" wrap="square" lIns="0" tIns="41462" rIns="0" bIns="0" rtlCol="0" anchor="t">
            <a:spAutoFit/>
          </a:bodyPr>
          <a:lstStyle/>
          <a:p>
            <a:pPr marL="89535">
              <a:spcBef>
                <a:spcPts val="326"/>
              </a:spcBef>
            </a:pPr>
            <a:r>
              <a:rPr lang="en-US" sz="1050" spc="-9">
                <a:solidFill>
                  <a:schemeClr val="tx2"/>
                </a:solidFill>
                <a:latin typeface="Franklin Gothic Medium"/>
                <a:cs typeface="Franklin Gothic Medium"/>
              </a:rPr>
              <a:t>Meta is no Financial Distress given its high Altman Z-Score</a:t>
            </a:r>
            <a:endParaRPr lang="en-US" sz="1050">
              <a:solidFill>
                <a:schemeClr val="tx2"/>
              </a:solidFill>
              <a:latin typeface="Franklin Gothic Medium"/>
              <a:cs typeface="Franklin Gothic Medium"/>
            </a:endParaRPr>
          </a:p>
        </p:txBody>
      </p:sp>
      <p:sp>
        <p:nvSpPr>
          <p:cNvPr id="23" name="object 23"/>
          <p:cNvSpPr txBox="1"/>
          <p:nvPr/>
        </p:nvSpPr>
        <p:spPr>
          <a:xfrm>
            <a:off x="5272087" y="4731600"/>
            <a:ext cx="3358963" cy="188404"/>
          </a:xfrm>
          <a:prstGeom prst="rect">
            <a:avLst/>
          </a:prstGeom>
        </p:spPr>
        <p:txBody>
          <a:bodyPr vert="horz" wrap="square" lIns="0" tIns="11766" rIns="0" bIns="0" rtlCol="0">
            <a:spAutoFit/>
          </a:bodyPr>
          <a:lstStyle/>
          <a:p>
            <a:pPr marL="11206">
              <a:spcBef>
                <a:spcPts val="93"/>
              </a:spcBef>
            </a:pPr>
            <a:r>
              <a:rPr lang="en-US" sz="1147">
                <a:solidFill>
                  <a:srgbClr val="003366"/>
                </a:solidFill>
                <a:latin typeface="Franklin Gothic Medium"/>
                <a:cs typeface="Franklin Gothic Medium"/>
              </a:rPr>
              <a:t>Meta is Financially Healthy</a:t>
            </a:r>
            <a:endParaRPr sz="1147">
              <a:latin typeface="Franklin Gothic Medium"/>
              <a:cs typeface="Franklin Gothic Medium"/>
            </a:endParaRPr>
          </a:p>
        </p:txBody>
      </p:sp>
      <p:sp>
        <p:nvSpPr>
          <p:cNvPr id="24" name="object 24"/>
          <p:cNvSpPr/>
          <p:nvPr/>
        </p:nvSpPr>
        <p:spPr>
          <a:xfrm>
            <a:off x="4900568" y="3280177"/>
            <a:ext cx="304240" cy="305360"/>
          </a:xfrm>
          <a:custGeom>
            <a:avLst/>
            <a:gdLst/>
            <a:ahLst/>
            <a:cxnLst/>
            <a:rect l="l" t="t" r="r" b="b"/>
            <a:pathLst>
              <a:path w="344804" h="346075">
                <a:moveTo>
                  <a:pt x="172212" y="0"/>
                </a:moveTo>
                <a:lnTo>
                  <a:pt x="126118" y="6194"/>
                </a:lnTo>
                <a:lnTo>
                  <a:pt x="84892" y="23650"/>
                </a:lnTo>
                <a:lnTo>
                  <a:pt x="50101" y="50673"/>
                </a:lnTo>
                <a:lnTo>
                  <a:pt x="23311" y="85569"/>
                </a:lnTo>
                <a:lnTo>
                  <a:pt x="6088" y="126647"/>
                </a:lnTo>
                <a:lnTo>
                  <a:pt x="0" y="172212"/>
                </a:lnTo>
                <a:lnTo>
                  <a:pt x="6088" y="218418"/>
                </a:lnTo>
                <a:lnTo>
                  <a:pt x="23311" y="259926"/>
                </a:lnTo>
                <a:lnTo>
                  <a:pt x="50101" y="295084"/>
                </a:lnTo>
                <a:lnTo>
                  <a:pt x="84892" y="322241"/>
                </a:lnTo>
                <a:lnTo>
                  <a:pt x="126118" y="339746"/>
                </a:lnTo>
                <a:lnTo>
                  <a:pt x="172212" y="345948"/>
                </a:lnTo>
                <a:lnTo>
                  <a:pt x="218305" y="339746"/>
                </a:lnTo>
                <a:lnTo>
                  <a:pt x="259531" y="322241"/>
                </a:lnTo>
                <a:lnTo>
                  <a:pt x="294322" y="295084"/>
                </a:lnTo>
                <a:lnTo>
                  <a:pt x="321112" y="259926"/>
                </a:lnTo>
                <a:lnTo>
                  <a:pt x="338335" y="218418"/>
                </a:lnTo>
                <a:lnTo>
                  <a:pt x="344424" y="172212"/>
                </a:lnTo>
                <a:lnTo>
                  <a:pt x="338335" y="126647"/>
                </a:lnTo>
                <a:lnTo>
                  <a:pt x="321112" y="85569"/>
                </a:lnTo>
                <a:lnTo>
                  <a:pt x="294322" y="50673"/>
                </a:lnTo>
                <a:lnTo>
                  <a:pt x="259531" y="23650"/>
                </a:lnTo>
                <a:lnTo>
                  <a:pt x="218305" y="6194"/>
                </a:lnTo>
                <a:lnTo>
                  <a:pt x="172212" y="0"/>
                </a:lnTo>
                <a:close/>
              </a:path>
            </a:pathLst>
          </a:custGeom>
          <a:solidFill>
            <a:srgbClr val="F2F2F2"/>
          </a:solidFill>
        </p:spPr>
        <p:txBody>
          <a:bodyPr wrap="square" lIns="0" tIns="0" rIns="0" bIns="0" rtlCol="0"/>
          <a:lstStyle/>
          <a:p>
            <a:endParaRPr sz="1588"/>
          </a:p>
        </p:txBody>
      </p:sp>
      <p:sp>
        <p:nvSpPr>
          <p:cNvPr id="25" name="object 25"/>
          <p:cNvSpPr txBox="1"/>
          <p:nvPr/>
        </p:nvSpPr>
        <p:spPr>
          <a:xfrm>
            <a:off x="4988371" y="3311766"/>
            <a:ext cx="108137" cy="188404"/>
          </a:xfrm>
          <a:prstGeom prst="rect">
            <a:avLst/>
          </a:prstGeom>
        </p:spPr>
        <p:txBody>
          <a:bodyPr vert="horz" wrap="square" lIns="0" tIns="11766" rIns="0" bIns="0" rtlCol="0">
            <a:spAutoFit/>
          </a:bodyPr>
          <a:lstStyle/>
          <a:p>
            <a:pPr marL="11206">
              <a:spcBef>
                <a:spcPts val="93"/>
              </a:spcBef>
            </a:pPr>
            <a:r>
              <a:rPr sz="1147" spc="-44">
                <a:solidFill>
                  <a:srgbClr val="3F3F3F"/>
                </a:solidFill>
                <a:latin typeface="Franklin Gothic Medium"/>
                <a:cs typeface="Franklin Gothic Medium"/>
              </a:rPr>
              <a:t>2</a:t>
            </a:r>
            <a:endParaRPr sz="1147">
              <a:latin typeface="Franklin Gothic Medium"/>
              <a:cs typeface="Franklin Gothic Medium"/>
            </a:endParaRPr>
          </a:p>
        </p:txBody>
      </p:sp>
      <p:sp>
        <p:nvSpPr>
          <p:cNvPr id="26" name="object 26"/>
          <p:cNvSpPr/>
          <p:nvPr/>
        </p:nvSpPr>
        <p:spPr>
          <a:xfrm>
            <a:off x="4889351" y="4690334"/>
            <a:ext cx="304240" cy="305360"/>
          </a:xfrm>
          <a:custGeom>
            <a:avLst/>
            <a:gdLst/>
            <a:ahLst/>
            <a:cxnLst/>
            <a:rect l="l" t="t" r="r" b="b"/>
            <a:pathLst>
              <a:path w="344804" h="346075">
                <a:moveTo>
                  <a:pt x="172212" y="0"/>
                </a:moveTo>
                <a:lnTo>
                  <a:pt x="126118" y="6201"/>
                </a:lnTo>
                <a:lnTo>
                  <a:pt x="84892" y="23706"/>
                </a:lnTo>
                <a:lnTo>
                  <a:pt x="50101" y="50863"/>
                </a:lnTo>
                <a:lnTo>
                  <a:pt x="23311" y="86021"/>
                </a:lnTo>
                <a:lnTo>
                  <a:pt x="6088" y="127529"/>
                </a:lnTo>
                <a:lnTo>
                  <a:pt x="0" y="173736"/>
                </a:lnTo>
                <a:lnTo>
                  <a:pt x="6088" y="219300"/>
                </a:lnTo>
                <a:lnTo>
                  <a:pt x="23311" y="260378"/>
                </a:lnTo>
                <a:lnTo>
                  <a:pt x="50101" y="295275"/>
                </a:lnTo>
                <a:lnTo>
                  <a:pt x="84892" y="322297"/>
                </a:lnTo>
                <a:lnTo>
                  <a:pt x="126118" y="339753"/>
                </a:lnTo>
                <a:lnTo>
                  <a:pt x="172212" y="345948"/>
                </a:lnTo>
                <a:lnTo>
                  <a:pt x="218305" y="339753"/>
                </a:lnTo>
                <a:lnTo>
                  <a:pt x="259531" y="322297"/>
                </a:lnTo>
                <a:lnTo>
                  <a:pt x="294322" y="295275"/>
                </a:lnTo>
                <a:lnTo>
                  <a:pt x="321112" y="260378"/>
                </a:lnTo>
                <a:lnTo>
                  <a:pt x="338335" y="219300"/>
                </a:lnTo>
                <a:lnTo>
                  <a:pt x="344424" y="173736"/>
                </a:lnTo>
                <a:lnTo>
                  <a:pt x="338335" y="127529"/>
                </a:lnTo>
                <a:lnTo>
                  <a:pt x="321112" y="86021"/>
                </a:lnTo>
                <a:lnTo>
                  <a:pt x="294322" y="50863"/>
                </a:lnTo>
                <a:lnTo>
                  <a:pt x="259531" y="23706"/>
                </a:lnTo>
                <a:lnTo>
                  <a:pt x="218305" y="6201"/>
                </a:lnTo>
                <a:lnTo>
                  <a:pt x="172212" y="0"/>
                </a:lnTo>
                <a:close/>
              </a:path>
            </a:pathLst>
          </a:custGeom>
          <a:solidFill>
            <a:srgbClr val="F2F2F2"/>
          </a:solidFill>
        </p:spPr>
        <p:txBody>
          <a:bodyPr wrap="square" lIns="0" tIns="0" rIns="0" bIns="0" rtlCol="0"/>
          <a:lstStyle/>
          <a:p>
            <a:endParaRPr sz="1588"/>
          </a:p>
        </p:txBody>
      </p:sp>
      <p:sp>
        <p:nvSpPr>
          <p:cNvPr id="27" name="object 27"/>
          <p:cNvSpPr txBox="1"/>
          <p:nvPr/>
        </p:nvSpPr>
        <p:spPr>
          <a:xfrm>
            <a:off x="4988371" y="4742300"/>
            <a:ext cx="108137" cy="188404"/>
          </a:xfrm>
          <a:prstGeom prst="rect">
            <a:avLst/>
          </a:prstGeom>
        </p:spPr>
        <p:txBody>
          <a:bodyPr vert="horz" wrap="square" lIns="0" tIns="11766" rIns="0" bIns="0" rtlCol="0">
            <a:spAutoFit/>
          </a:bodyPr>
          <a:lstStyle/>
          <a:p>
            <a:pPr marL="11206">
              <a:spcBef>
                <a:spcPts val="93"/>
              </a:spcBef>
            </a:pPr>
            <a:r>
              <a:rPr sz="1147" spc="-44">
                <a:solidFill>
                  <a:srgbClr val="3F3F3F"/>
                </a:solidFill>
                <a:latin typeface="Franklin Gothic Medium"/>
                <a:cs typeface="Franklin Gothic Medium"/>
              </a:rPr>
              <a:t>3</a:t>
            </a:r>
            <a:endParaRPr sz="1147">
              <a:latin typeface="Franklin Gothic Medium"/>
              <a:cs typeface="Franklin Gothic Medium"/>
            </a:endParaRPr>
          </a:p>
        </p:txBody>
      </p:sp>
      <p:sp>
        <p:nvSpPr>
          <p:cNvPr id="41" name="object 41"/>
          <p:cNvSpPr txBox="1">
            <a:spLocks noGrp="1"/>
          </p:cNvSpPr>
          <p:nvPr>
            <p:ph type="ftr" sz="quarter" idx="5"/>
          </p:nvPr>
        </p:nvSpPr>
        <p:spPr>
          <a:xfrm>
            <a:off x="244900" y="7350991"/>
            <a:ext cx="1602739" cy="167640"/>
          </a:xfrm>
          <a:prstGeom prst="rect">
            <a:avLst/>
          </a:prstGeom>
        </p:spPr>
        <p:txBody>
          <a:bodyPr vert="horz" wrap="square" lIns="0" tIns="0" rIns="0" bIns="0" rtlCol="0">
            <a:spAutoFit/>
          </a:bodyPr>
          <a:lstStyle>
            <a:defPPr>
              <a:defRPr kern="0"/>
            </a:defPPr>
            <a:lvl1pPr>
              <a:defRPr sz="950" b="0" i="0">
                <a:solidFill>
                  <a:srgbClr val="A6A6A6"/>
                </a:solidFill>
                <a:latin typeface="Franklin Gothic Medium"/>
                <a:cs typeface="Franklin Gothic Medium"/>
              </a:defRPr>
            </a:lvl1pPr>
          </a:lstStyle>
          <a:p>
            <a:pPr marL="11206">
              <a:spcBef>
                <a:spcPts val="44"/>
              </a:spcBef>
            </a:pPr>
            <a:r>
              <a:rPr lang="en-IN"/>
              <a:t>Strictly</a:t>
            </a:r>
            <a:r>
              <a:rPr lang="en-IN" spc="95"/>
              <a:t> </a:t>
            </a:r>
            <a:r>
              <a:rPr lang="en-IN"/>
              <a:t>Private</a:t>
            </a:r>
            <a:r>
              <a:rPr lang="en-IN" spc="55"/>
              <a:t> </a:t>
            </a:r>
            <a:r>
              <a:rPr lang="en-IN"/>
              <a:t>&amp;</a:t>
            </a:r>
            <a:r>
              <a:rPr lang="en-IN" spc="75"/>
              <a:t> </a:t>
            </a:r>
            <a:r>
              <a:rPr lang="en-IN" spc="-10"/>
              <a:t>Confidential</a:t>
            </a:r>
            <a:endParaRPr spc="-9"/>
          </a:p>
        </p:txBody>
      </p:sp>
      <p:sp>
        <p:nvSpPr>
          <p:cNvPr id="42" name="object 42"/>
          <p:cNvSpPr txBox="1">
            <a:spLocks noGrp="1"/>
          </p:cNvSpPr>
          <p:nvPr>
            <p:ph type="sldNum" sz="quarter" idx="7"/>
          </p:nvPr>
        </p:nvSpPr>
        <p:spPr>
          <a:xfrm>
            <a:off x="4845608" y="7376083"/>
            <a:ext cx="368300" cy="134620"/>
          </a:xfrm>
          <a:prstGeom prst="rect">
            <a:avLst/>
          </a:prstGeom>
        </p:spPr>
        <p:txBody>
          <a:bodyPr vert="horz" wrap="square" lIns="0" tIns="0" rIns="0" bIns="0" rtlCol="0">
            <a:spAutoFit/>
          </a:bodyPr>
          <a:lstStyle>
            <a:defPPr>
              <a:defRPr kern="0"/>
            </a:defPPr>
            <a:lvl1pPr>
              <a:defRPr sz="750" b="0" i="0">
                <a:solidFill>
                  <a:srgbClr val="3F3F3F"/>
                </a:solidFill>
                <a:latin typeface="Franklin Gothic Medium"/>
                <a:cs typeface="Franklin Gothic Medium"/>
              </a:defRPr>
            </a:lvl1pPr>
          </a:lstStyle>
          <a:p>
            <a:pPr marL="12700">
              <a:spcBef>
                <a:spcPts val="40"/>
              </a:spcBef>
            </a:pPr>
            <a:r>
              <a:rPr lang="en-IN"/>
              <a:t>Page</a:t>
            </a:r>
            <a:r>
              <a:rPr lang="en-IN" spc="-25"/>
              <a:t> </a:t>
            </a:r>
            <a:fld id="{81D60167-4931-47E6-BA6A-407CBD079E47}" type="slidenum">
              <a:rPr spc="-25" smtClean="0"/>
              <a:pPr marL="12700">
                <a:spcBef>
                  <a:spcPts val="40"/>
                </a:spcBef>
              </a:pPr>
              <a:t>13</a:t>
            </a:fld>
            <a:endParaRPr spc="-22"/>
          </a:p>
        </p:txBody>
      </p:sp>
      <p:sp>
        <p:nvSpPr>
          <p:cNvPr id="52" name="TextBox 51">
            <a:extLst>
              <a:ext uri="{FF2B5EF4-FFF2-40B4-BE49-F238E27FC236}">
                <a16:creationId xmlns:a16="http://schemas.microsoft.com/office/drawing/2014/main" id="{FA39532F-1479-FC43-2E06-9DDBBD386CA5}"/>
              </a:ext>
            </a:extLst>
          </p:cNvPr>
          <p:cNvSpPr txBox="1"/>
          <p:nvPr/>
        </p:nvSpPr>
        <p:spPr>
          <a:xfrm>
            <a:off x="5538739" y="4373371"/>
            <a:ext cx="4437529" cy="336695"/>
          </a:xfrm>
          <a:prstGeom prst="rect">
            <a:avLst/>
          </a:prstGeom>
          <a:noFill/>
        </p:spPr>
        <p:txBody>
          <a:bodyPr wrap="square">
            <a:spAutoFit/>
          </a:bodyPr>
          <a:lstStyle/>
          <a:p>
            <a:pPr marL="11206">
              <a:spcBef>
                <a:spcPts val="79"/>
              </a:spcBef>
            </a:pPr>
            <a:r>
              <a:rPr lang="en-IN" sz="1588" spc="-9">
                <a:solidFill>
                  <a:srgbClr val="0A2B6E"/>
                </a:solidFill>
                <a:latin typeface="Franklin Gothic Medium"/>
                <a:cs typeface="Franklin Gothic Medium"/>
              </a:rPr>
              <a:t>     0.3x</a:t>
            </a:r>
            <a:endParaRPr lang="en-IN" sz="1588">
              <a:latin typeface="Franklin Gothic Medium"/>
              <a:cs typeface="Franklin Gothic Medium"/>
            </a:endParaRPr>
          </a:p>
        </p:txBody>
      </p:sp>
      <p:sp>
        <p:nvSpPr>
          <p:cNvPr id="54" name="TextBox 53">
            <a:extLst>
              <a:ext uri="{FF2B5EF4-FFF2-40B4-BE49-F238E27FC236}">
                <a16:creationId xmlns:a16="http://schemas.microsoft.com/office/drawing/2014/main" id="{019BC1DB-B097-CB48-4769-520D486A4D18}"/>
              </a:ext>
            </a:extLst>
          </p:cNvPr>
          <p:cNvSpPr txBox="1"/>
          <p:nvPr/>
        </p:nvSpPr>
        <p:spPr>
          <a:xfrm>
            <a:off x="6540122" y="4391676"/>
            <a:ext cx="4923692" cy="268856"/>
          </a:xfrm>
          <a:prstGeom prst="rect">
            <a:avLst/>
          </a:prstGeom>
          <a:noFill/>
        </p:spPr>
        <p:txBody>
          <a:bodyPr wrap="square">
            <a:spAutoFit/>
          </a:bodyPr>
          <a:lstStyle/>
          <a:p>
            <a:pPr marL="11206">
              <a:spcBef>
                <a:spcPts val="97"/>
              </a:spcBef>
            </a:pPr>
            <a:r>
              <a:rPr lang="en-US" sz="1147">
                <a:latin typeface="Franklin Gothic Medium"/>
                <a:cs typeface="Franklin Gothic Medium"/>
              </a:rPr>
              <a:t>Debt/Equity Ratio</a:t>
            </a:r>
          </a:p>
        </p:txBody>
      </p:sp>
      <p:sp>
        <p:nvSpPr>
          <p:cNvPr id="28" name="Rectangle 27">
            <a:extLst>
              <a:ext uri="{FF2B5EF4-FFF2-40B4-BE49-F238E27FC236}">
                <a16:creationId xmlns:a16="http://schemas.microsoft.com/office/drawing/2014/main" id="{93B272CC-ACBF-5F8F-1220-ED74F68C3E35}"/>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29" name="Picture 28" descr="A black background with white text&#10;&#10;Description automatically generated">
            <a:extLst>
              <a:ext uri="{FF2B5EF4-FFF2-40B4-BE49-F238E27FC236}">
                <a16:creationId xmlns:a16="http://schemas.microsoft.com/office/drawing/2014/main" id="{28504CDA-B546-32FB-A18A-888FCAF8D67E}"/>
              </a:ext>
            </a:extLst>
          </p:cNvPr>
          <p:cNvPicPr>
            <a:picLocks noChangeAspect="1"/>
          </p:cNvPicPr>
          <p:nvPr/>
        </p:nvPicPr>
        <p:blipFill>
          <a:blip r:embed="rId3"/>
          <a:stretch>
            <a:fillRect/>
          </a:stretch>
        </p:blipFill>
        <p:spPr>
          <a:xfrm>
            <a:off x="-34549" y="6604899"/>
            <a:ext cx="2383890" cy="252842"/>
          </a:xfrm>
          <a:prstGeom prst="rect">
            <a:avLst/>
          </a:prstGeom>
        </p:spPr>
      </p:pic>
      <p:pic>
        <p:nvPicPr>
          <p:cNvPr id="32" name="Picture 31" descr="A white text on a black background&#10;&#10;Description automatically generated">
            <a:extLst>
              <a:ext uri="{FF2B5EF4-FFF2-40B4-BE49-F238E27FC236}">
                <a16:creationId xmlns:a16="http://schemas.microsoft.com/office/drawing/2014/main" id="{6461704D-3AA4-7C82-C77E-9F5AE93FE497}"/>
              </a:ext>
            </a:extLst>
          </p:cNvPr>
          <p:cNvPicPr>
            <a:picLocks noChangeAspect="1"/>
          </p:cNvPicPr>
          <p:nvPr/>
        </p:nvPicPr>
        <p:blipFill>
          <a:blip r:embed="rId4"/>
          <a:stretch>
            <a:fillRect/>
          </a:stretch>
        </p:blipFill>
        <p:spPr>
          <a:xfrm>
            <a:off x="7779489" y="6451667"/>
            <a:ext cx="1577744" cy="494318"/>
          </a:xfrm>
          <a:prstGeom prst="rect">
            <a:avLst/>
          </a:prstGeom>
        </p:spPr>
      </p:pic>
      <p:pic>
        <p:nvPicPr>
          <p:cNvPr id="8" name="Picture 7">
            <a:extLst>
              <a:ext uri="{FF2B5EF4-FFF2-40B4-BE49-F238E27FC236}">
                <a16:creationId xmlns:a16="http://schemas.microsoft.com/office/drawing/2014/main" id="{7FF992D6-022D-E636-6E78-BC17C9E93EA1}"/>
              </a:ext>
            </a:extLst>
          </p:cNvPr>
          <p:cNvPicPr>
            <a:picLocks noChangeAspect="1"/>
          </p:cNvPicPr>
          <p:nvPr/>
        </p:nvPicPr>
        <p:blipFill>
          <a:blip r:embed="rId5"/>
          <a:stretch>
            <a:fillRect/>
          </a:stretch>
        </p:blipFill>
        <p:spPr>
          <a:xfrm>
            <a:off x="433447" y="1319127"/>
            <a:ext cx="4063523" cy="4327742"/>
          </a:xfrm>
          <a:prstGeom prst="rect">
            <a:avLst/>
          </a:prstGeom>
        </p:spPr>
      </p:pic>
    </p:spTree>
    <p:extLst>
      <p:ext uri="{BB962C8B-B14F-4D97-AF65-F5344CB8AC3E}">
        <p14:creationId xmlns:p14="http://schemas.microsoft.com/office/powerpoint/2010/main" val="3969648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02BD2-C69F-FCE5-6081-1BE73C528C5D}"/>
              </a:ext>
            </a:extLst>
          </p:cNvPr>
          <p:cNvSpPr>
            <a:spLocks noGrp="1"/>
          </p:cNvSpPr>
          <p:nvPr>
            <p:ph type="sldNum" sz="quarter" idx="10"/>
          </p:nvPr>
        </p:nvSpPr>
        <p:spPr/>
        <p:txBody>
          <a:bodyPr/>
          <a:lstStyle/>
          <a:p>
            <a:pPr>
              <a:defRPr/>
            </a:pPr>
            <a:fld id="{B44EB3E9-572A-4C79-9EE6-0B98A504B731}" type="slidenum">
              <a:rPr lang="en-AU" smtClean="0">
                <a:solidFill>
                  <a:srgbClr val="FFFFFF"/>
                </a:solidFill>
              </a:rPr>
              <a:pPr>
                <a:defRPr/>
              </a:pPr>
              <a:t>14</a:t>
            </a:fld>
            <a:endParaRPr lang="en-AU">
              <a:solidFill>
                <a:srgbClr val="FFFFFF"/>
              </a:solidFill>
            </a:endParaRPr>
          </a:p>
        </p:txBody>
      </p:sp>
      <p:sp>
        <p:nvSpPr>
          <p:cNvPr id="3" name="object 3">
            <a:extLst>
              <a:ext uri="{FF2B5EF4-FFF2-40B4-BE49-F238E27FC236}">
                <a16:creationId xmlns:a16="http://schemas.microsoft.com/office/drawing/2014/main" id="{0FE48317-524D-BB78-789D-368152EB90FA}"/>
              </a:ext>
            </a:extLst>
          </p:cNvPr>
          <p:cNvSpPr txBox="1">
            <a:spLocks noGrp="1"/>
          </p:cNvSpPr>
          <p:nvPr/>
        </p:nvSpPr>
        <p:spPr>
          <a:xfrm>
            <a:off x="97802" y="130235"/>
            <a:ext cx="9018457" cy="749414"/>
          </a:xfrm>
          <a:prstGeom prst="rect">
            <a:avLst/>
          </a:prstGeom>
        </p:spPr>
        <p:txBody>
          <a:bodyPr vert="horz" wrap="square" lIns="0" tIns="10646" rIns="0" bIns="0" rtlCol="0" anchor="t">
            <a:spAutoFit/>
          </a:bodyPr>
          <a:lstStyle>
            <a:defPPr>
              <a:defRPr lang="en-US"/>
            </a:defPPr>
            <a:lvl1pPr marL="0" algn="l" defTabSz="914400" rtl="0" eaLnBrk="1" latinLnBrk="0" hangingPunct="1">
              <a:defRPr sz="1941" b="0" i="0" kern="1200">
                <a:solidFill>
                  <a:srgbClr val="003366"/>
                </a:solidFill>
                <a:latin typeface="Franklin Gothic Medium"/>
                <a:ea typeface="+mj-ea"/>
                <a:cs typeface="Franklin Gothic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795">
              <a:spcBef>
                <a:spcPts val="84"/>
              </a:spcBef>
            </a:pPr>
            <a:r>
              <a:rPr lang="en-IN" sz="2400">
                <a:solidFill>
                  <a:schemeClr val="bg1"/>
                </a:solidFill>
              </a:rPr>
              <a:t>Rationale #4 :Technological Improvements, Algorithm Enhancements, and Metaverse Synergies</a:t>
            </a:r>
            <a:endParaRPr lang="en-IN" sz="2400" spc="-9">
              <a:solidFill>
                <a:schemeClr val="bg1"/>
              </a:solidFill>
            </a:endParaRPr>
          </a:p>
        </p:txBody>
      </p:sp>
      <p:sp>
        <p:nvSpPr>
          <p:cNvPr id="4" name="object 4">
            <a:extLst>
              <a:ext uri="{FF2B5EF4-FFF2-40B4-BE49-F238E27FC236}">
                <a16:creationId xmlns:a16="http://schemas.microsoft.com/office/drawing/2014/main" id="{E1011597-98D8-9C92-0877-4F9984595720}"/>
              </a:ext>
            </a:extLst>
          </p:cNvPr>
          <p:cNvSpPr txBox="1"/>
          <p:nvPr/>
        </p:nvSpPr>
        <p:spPr>
          <a:xfrm>
            <a:off x="68823" y="5848340"/>
            <a:ext cx="8970149" cy="390103"/>
          </a:xfrm>
          <a:prstGeom prst="rect">
            <a:avLst/>
          </a:prstGeom>
          <a:solidFill>
            <a:srgbClr val="D6A206"/>
          </a:solidFill>
        </p:spPr>
        <p:txBody>
          <a:bodyPr vert="horz" wrap="square" lIns="0" tIns="12886"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70860" marR="131445" indent="-2934335" defTabSz="806867">
              <a:lnSpc>
                <a:spcPct val="111500"/>
              </a:lnSpc>
              <a:spcBef>
                <a:spcPts val="101"/>
              </a:spcBef>
            </a:pPr>
            <a:endParaRPr lang="en-US" sz="1100" kern="0">
              <a:solidFill>
                <a:schemeClr val="bg1"/>
              </a:solidFill>
              <a:latin typeface="Franklin Gothic Medium"/>
            </a:endParaRPr>
          </a:p>
          <a:p>
            <a:pPr marL="3070860" marR="131445" indent="-2934335" defTabSz="806867">
              <a:lnSpc>
                <a:spcPct val="111500"/>
              </a:lnSpc>
              <a:spcBef>
                <a:spcPts val="101"/>
              </a:spcBef>
            </a:pPr>
            <a:endParaRPr lang="en-US" sz="1100" kern="0">
              <a:solidFill>
                <a:schemeClr val="bg1"/>
              </a:solidFill>
              <a:latin typeface="Franklin Gothic Medium"/>
              <a:cs typeface="Franklin Gothic Medium"/>
            </a:endParaRPr>
          </a:p>
        </p:txBody>
      </p:sp>
      <p:sp>
        <p:nvSpPr>
          <p:cNvPr id="5" name="object 5">
            <a:extLst>
              <a:ext uri="{FF2B5EF4-FFF2-40B4-BE49-F238E27FC236}">
                <a16:creationId xmlns:a16="http://schemas.microsoft.com/office/drawing/2014/main" id="{CD0D1B85-BD97-BA9C-3829-C379BA59F7C3}"/>
              </a:ext>
            </a:extLst>
          </p:cNvPr>
          <p:cNvSpPr/>
          <p:nvPr/>
        </p:nvSpPr>
        <p:spPr>
          <a:xfrm>
            <a:off x="1251387" y="1526029"/>
            <a:ext cx="3942200" cy="1288678"/>
          </a:xfrm>
          <a:custGeom>
            <a:avLst/>
            <a:gdLst/>
            <a:ahLst/>
            <a:cxnLst/>
            <a:rect l="l" t="t" r="r" b="b"/>
            <a:pathLst>
              <a:path w="7543800" h="867410">
                <a:moveTo>
                  <a:pt x="7543800" y="0"/>
                </a:moveTo>
                <a:lnTo>
                  <a:pt x="0" y="0"/>
                </a:lnTo>
                <a:lnTo>
                  <a:pt x="0" y="867156"/>
                </a:lnTo>
                <a:lnTo>
                  <a:pt x="7543800" y="867156"/>
                </a:lnTo>
                <a:lnTo>
                  <a:pt x="7543800" y="0"/>
                </a:lnTo>
                <a:close/>
              </a:path>
            </a:pathLst>
          </a:custGeom>
          <a:solidFill>
            <a:srgbClr val="F2F2F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6" name="object 6">
            <a:extLst>
              <a:ext uri="{FF2B5EF4-FFF2-40B4-BE49-F238E27FC236}">
                <a16:creationId xmlns:a16="http://schemas.microsoft.com/office/drawing/2014/main" id="{EA96B277-49DE-05DD-24A4-2CE41331A99C}"/>
              </a:ext>
            </a:extLst>
          </p:cNvPr>
          <p:cNvSpPr txBox="1"/>
          <p:nvPr/>
        </p:nvSpPr>
        <p:spPr>
          <a:xfrm>
            <a:off x="1429992" y="1480937"/>
            <a:ext cx="3478391" cy="1618617"/>
          </a:xfrm>
          <a:prstGeom prst="rect">
            <a:avLst/>
          </a:prstGeom>
        </p:spPr>
        <p:txBody>
          <a:bodyPr vert="horz" wrap="square" lIns="0" tIns="45943"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7960" indent="-176530" defTabSz="806867">
              <a:spcBef>
                <a:spcPts val="361"/>
              </a:spcBef>
              <a:buClr>
                <a:srgbClr val="003366"/>
              </a:buClr>
              <a:buSzPct val="65384"/>
              <a:buFont typeface="Arial MT"/>
              <a:buChar char="•"/>
              <a:tabLst>
                <a:tab pos="188269" algn="l"/>
              </a:tabLst>
            </a:pPr>
            <a:r>
              <a:rPr lang="en-US" sz="1200" b="1" kern="0">
                <a:latin typeface="Helvetica "/>
                <a:cs typeface="Franklin Gothic Medium"/>
              </a:rPr>
              <a:t>Personalized Matching: </a:t>
            </a:r>
            <a:r>
              <a:rPr lang="en-US" sz="1200" kern="0">
                <a:latin typeface="Helvetica "/>
                <a:cs typeface="Franklin Gothic Medium"/>
              </a:rPr>
              <a:t>Meta’s advanced AI improves match accuracy using behavioral data, reducing churn rates.</a:t>
            </a:r>
            <a:endParaRPr lang="en-US" sz="1200">
              <a:latin typeface="Helvetica "/>
            </a:endParaRPr>
          </a:p>
          <a:p>
            <a:pPr marL="187960" indent="-176530" defTabSz="806867">
              <a:spcBef>
                <a:spcPts val="361"/>
              </a:spcBef>
              <a:buClr>
                <a:srgbClr val="003366"/>
              </a:buClr>
              <a:buSzPct val="65384"/>
              <a:buFont typeface="Arial MT"/>
              <a:buChar char="•"/>
              <a:tabLst>
                <a:tab pos="188269" algn="l"/>
              </a:tabLst>
            </a:pPr>
            <a:r>
              <a:rPr lang="en-US" sz="1200" b="1" kern="0">
                <a:latin typeface="Helvetica "/>
                <a:ea typeface="+mn-lt"/>
                <a:cs typeface="+mn-lt"/>
              </a:rPr>
              <a:t>Deception Detector</a:t>
            </a:r>
            <a:r>
              <a:rPr lang="en-US" sz="1200" kern="0">
                <a:latin typeface="Helvetica "/>
                <a:ea typeface="+mn-lt"/>
                <a:cs typeface="+mn-lt"/>
              </a:rPr>
              <a:t>: Introduced in February 2024, Bumble's machine learning model blocks up to 95% of fake profiles, boosting user trust and safety.</a:t>
            </a:r>
            <a:endParaRPr lang="en-US" sz="1200" kern="0">
              <a:latin typeface="Helvetica "/>
              <a:cs typeface="Franklin Gothic Medium"/>
            </a:endParaRPr>
          </a:p>
          <a:p>
            <a:pPr marL="11430" defTabSz="806867">
              <a:spcBef>
                <a:spcPts val="361"/>
              </a:spcBef>
              <a:buClr>
                <a:srgbClr val="003366"/>
              </a:buClr>
              <a:buSzPct val="65384"/>
              <a:tabLst>
                <a:tab pos="188269" algn="l"/>
              </a:tabLst>
            </a:pPr>
            <a:endParaRPr lang="en-US" sz="1150" kern="0">
              <a:latin typeface="Helvetica "/>
              <a:cs typeface="Franklin Gothic Medium"/>
            </a:endParaRPr>
          </a:p>
        </p:txBody>
      </p:sp>
      <p:sp>
        <p:nvSpPr>
          <p:cNvPr id="7" name="object 7">
            <a:extLst>
              <a:ext uri="{FF2B5EF4-FFF2-40B4-BE49-F238E27FC236}">
                <a16:creationId xmlns:a16="http://schemas.microsoft.com/office/drawing/2014/main" id="{8233D320-5B16-EA5F-A6E2-81E79D6C20F9}"/>
              </a:ext>
            </a:extLst>
          </p:cNvPr>
          <p:cNvSpPr/>
          <p:nvPr/>
        </p:nvSpPr>
        <p:spPr>
          <a:xfrm>
            <a:off x="71583" y="1522148"/>
            <a:ext cx="1411680" cy="1286981"/>
          </a:xfrm>
          <a:custGeom>
            <a:avLst/>
            <a:gdLst/>
            <a:ahLst/>
            <a:cxnLst/>
            <a:rect l="l" t="t" r="r" b="b"/>
            <a:pathLst>
              <a:path w="2312035" h="866139">
                <a:moveTo>
                  <a:pt x="2008632" y="0"/>
                </a:moveTo>
                <a:lnTo>
                  <a:pt x="0" y="0"/>
                </a:lnTo>
                <a:lnTo>
                  <a:pt x="0" y="865632"/>
                </a:lnTo>
                <a:lnTo>
                  <a:pt x="2008632" y="865632"/>
                </a:lnTo>
                <a:lnTo>
                  <a:pt x="2311908" y="432816"/>
                </a:lnTo>
                <a:lnTo>
                  <a:pt x="2008632" y="0"/>
                </a:lnTo>
                <a:close/>
              </a:path>
            </a:pathLst>
          </a:custGeom>
          <a:solidFill>
            <a:srgbClr val="FADF7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8" name="object 8">
            <a:extLst>
              <a:ext uri="{FF2B5EF4-FFF2-40B4-BE49-F238E27FC236}">
                <a16:creationId xmlns:a16="http://schemas.microsoft.com/office/drawing/2014/main" id="{8924474D-DA44-03A7-A5B9-29C3A3D2C48F}"/>
              </a:ext>
            </a:extLst>
          </p:cNvPr>
          <p:cNvSpPr txBox="1"/>
          <p:nvPr/>
        </p:nvSpPr>
        <p:spPr>
          <a:xfrm>
            <a:off x="82534" y="1220164"/>
            <a:ext cx="1395132" cy="301704"/>
          </a:xfrm>
          <a:prstGeom prst="rect">
            <a:avLst/>
          </a:prstGeom>
        </p:spPr>
        <p:txBody>
          <a:bodyPr vert="horz" wrap="square" lIns="0" tIns="1176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defTabSz="806867">
              <a:spcBef>
                <a:spcPts val="93"/>
              </a:spcBef>
            </a:pPr>
            <a:r>
              <a:rPr lang="en-IN" sz="900">
                <a:solidFill>
                  <a:schemeClr val="bg1"/>
                </a:solidFill>
              </a:rPr>
              <a:t>AI Algorithm </a:t>
            </a:r>
          </a:p>
          <a:p>
            <a:pPr marL="11206" defTabSz="806867">
              <a:spcBef>
                <a:spcPts val="93"/>
              </a:spcBef>
            </a:pPr>
            <a:r>
              <a:rPr lang="en-IN" sz="900">
                <a:solidFill>
                  <a:schemeClr val="bg1"/>
                </a:solidFill>
              </a:rPr>
              <a:t>Improvements</a:t>
            </a:r>
            <a:endParaRPr sz="900" kern="0">
              <a:solidFill>
                <a:schemeClr val="bg1"/>
              </a:solidFill>
              <a:latin typeface="Franklin Gothic Medium"/>
              <a:cs typeface="Franklin Gothic Medium"/>
            </a:endParaRPr>
          </a:p>
        </p:txBody>
      </p:sp>
      <p:sp>
        <p:nvSpPr>
          <p:cNvPr id="9" name="object 11">
            <a:extLst>
              <a:ext uri="{FF2B5EF4-FFF2-40B4-BE49-F238E27FC236}">
                <a16:creationId xmlns:a16="http://schemas.microsoft.com/office/drawing/2014/main" id="{FEF3843A-046D-772A-29DE-37F67F0500EA}"/>
              </a:ext>
            </a:extLst>
          </p:cNvPr>
          <p:cNvSpPr/>
          <p:nvPr/>
        </p:nvSpPr>
        <p:spPr>
          <a:xfrm>
            <a:off x="6988" y="1393679"/>
            <a:ext cx="177725" cy="215283"/>
          </a:xfrm>
          <a:custGeom>
            <a:avLst/>
            <a:gdLst/>
            <a:ahLst/>
            <a:cxnLst/>
            <a:rect l="l" t="t" r="r" b="b"/>
            <a:pathLst>
              <a:path w="346075" h="346075">
                <a:moveTo>
                  <a:pt x="172211" y="0"/>
                </a:moveTo>
                <a:lnTo>
                  <a:pt x="126647" y="6201"/>
                </a:lnTo>
                <a:lnTo>
                  <a:pt x="85569" y="23706"/>
                </a:lnTo>
                <a:lnTo>
                  <a:pt x="50673" y="50863"/>
                </a:lnTo>
                <a:lnTo>
                  <a:pt x="23650" y="86021"/>
                </a:lnTo>
                <a:lnTo>
                  <a:pt x="6194" y="127529"/>
                </a:lnTo>
                <a:lnTo>
                  <a:pt x="0" y="173735"/>
                </a:lnTo>
                <a:lnTo>
                  <a:pt x="6194" y="219829"/>
                </a:lnTo>
                <a:lnTo>
                  <a:pt x="23650" y="261055"/>
                </a:lnTo>
                <a:lnTo>
                  <a:pt x="50673" y="295846"/>
                </a:lnTo>
                <a:lnTo>
                  <a:pt x="85569" y="322636"/>
                </a:lnTo>
                <a:lnTo>
                  <a:pt x="126647" y="339859"/>
                </a:lnTo>
                <a:lnTo>
                  <a:pt x="172211" y="345947"/>
                </a:lnTo>
                <a:lnTo>
                  <a:pt x="218418" y="339859"/>
                </a:lnTo>
                <a:lnTo>
                  <a:pt x="259926" y="322636"/>
                </a:lnTo>
                <a:lnTo>
                  <a:pt x="295084" y="295846"/>
                </a:lnTo>
                <a:lnTo>
                  <a:pt x="322241" y="261055"/>
                </a:lnTo>
                <a:lnTo>
                  <a:pt x="339746" y="219829"/>
                </a:lnTo>
                <a:lnTo>
                  <a:pt x="345948" y="173735"/>
                </a:lnTo>
                <a:lnTo>
                  <a:pt x="339746" y="127529"/>
                </a:lnTo>
                <a:lnTo>
                  <a:pt x="322241" y="86021"/>
                </a:lnTo>
                <a:lnTo>
                  <a:pt x="295084" y="50863"/>
                </a:lnTo>
                <a:lnTo>
                  <a:pt x="259926" y="23706"/>
                </a:lnTo>
                <a:lnTo>
                  <a:pt x="218418" y="6201"/>
                </a:lnTo>
                <a:lnTo>
                  <a:pt x="172211" y="0"/>
                </a:lnTo>
                <a:close/>
              </a:path>
            </a:pathLst>
          </a:custGeom>
          <a:solidFill>
            <a:srgbClr val="F2F2F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11" name="object 21">
            <a:extLst>
              <a:ext uri="{FF2B5EF4-FFF2-40B4-BE49-F238E27FC236}">
                <a16:creationId xmlns:a16="http://schemas.microsoft.com/office/drawing/2014/main" id="{1CB3F055-65A3-061E-1FB9-BE2A995449F0}"/>
              </a:ext>
            </a:extLst>
          </p:cNvPr>
          <p:cNvSpPr/>
          <p:nvPr/>
        </p:nvSpPr>
        <p:spPr>
          <a:xfrm>
            <a:off x="1268954" y="2999856"/>
            <a:ext cx="3950707" cy="1185133"/>
          </a:xfrm>
          <a:custGeom>
            <a:avLst/>
            <a:gdLst/>
            <a:ahLst/>
            <a:cxnLst/>
            <a:rect l="l" t="t" r="r" b="b"/>
            <a:pathLst>
              <a:path w="7543800" h="866139">
                <a:moveTo>
                  <a:pt x="7543800" y="0"/>
                </a:moveTo>
                <a:lnTo>
                  <a:pt x="0" y="0"/>
                </a:lnTo>
                <a:lnTo>
                  <a:pt x="0" y="865631"/>
                </a:lnTo>
                <a:lnTo>
                  <a:pt x="7543800" y="865631"/>
                </a:lnTo>
                <a:lnTo>
                  <a:pt x="7543800" y="0"/>
                </a:lnTo>
                <a:close/>
              </a:path>
            </a:pathLst>
          </a:custGeom>
          <a:solidFill>
            <a:srgbClr val="F2F2F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12" name="object 22">
            <a:extLst>
              <a:ext uri="{FF2B5EF4-FFF2-40B4-BE49-F238E27FC236}">
                <a16:creationId xmlns:a16="http://schemas.microsoft.com/office/drawing/2014/main" id="{7D92E736-5103-E4A9-828F-A825F1627BD5}"/>
              </a:ext>
            </a:extLst>
          </p:cNvPr>
          <p:cNvSpPr txBox="1"/>
          <p:nvPr/>
        </p:nvSpPr>
        <p:spPr>
          <a:xfrm>
            <a:off x="1479385" y="3175172"/>
            <a:ext cx="3172355" cy="1199310"/>
          </a:xfrm>
          <a:prstGeom prst="rect">
            <a:avLst/>
          </a:prstGeom>
        </p:spPr>
        <p:txBody>
          <a:bodyPr vert="horz" wrap="square" lIns="0" tIns="21851"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7960" indent="-176530" defTabSz="806867">
              <a:spcBef>
                <a:spcPts val="172"/>
              </a:spcBef>
              <a:buClr>
                <a:srgbClr val="003366"/>
              </a:buClr>
              <a:buSzPct val="65384"/>
              <a:buFont typeface="Arial MT"/>
              <a:buChar char="•"/>
              <a:tabLst>
                <a:tab pos="188269" algn="l"/>
              </a:tabLst>
            </a:pPr>
            <a:r>
              <a:rPr lang="en-US" sz="1200" b="1" kern="0">
                <a:latin typeface="Helvetica "/>
                <a:cs typeface="Franklin Gothic Medium"/>
              </a:rPr>
              <a:t>Virtual Dating Spaces: </a:t>
            </a:r>
            <a:r>
              <a:rPr lang="en-US" sz="1200" kern="0">
                <a:latin typeface="Helvetica "/>
                <a:cs typeface="Franklin Gothic Medium"/>
              </a:rPr>
              <a:t>Immersive 3D date experiences in Meta’s Metaverse .</a:t>
            </a:r>
            <a:endParaRPr lang="en-US" sz="1200">
              <a:latin typeface="Helvetica "/>
            </a:endParaRPr>
          </a:p>
          <a:p>
            <a:pPr marL="11430" defTabSz="806867">
              <a:spcBef>
                <a:spcPts val="172"/>
              </a:spcBef>
              <a:buClr>
                <a:srgbClr val="003366"/>
              </a:buClr>
              <a:buSzPct val="65384"/>
              <a:tabLst>
                <a:tab pos="188269" algn="l"/>
              </a:tabLst>
            </a:pPr>
            <a:endParaRPr lang="en-US" sz="1200" kern="0">
              <a:latin typeface="Helvetica "/>
              <a:cs typeface="Franklin Gothic Medium"/>
            </a:endParaRPr>
          </a:p>
          <a:p>
            <a:pPr marL="187960" indent="-176530" defTabSz="806867">
              <a:spcBef>
                <a:spcPts val="172"/>
              </a:spcBef>
              <a:buClr>
                <a:srgbClr val="003366"/>
              </a:buClr>
              <a:buSzPct val="65384"/>
              <a:buFont typeface="Arial MT"/>
              <a:buChar char="•"/>
              <a:tabLst>
                <a:tab pos="188269" algn="l"/>
              </a:tabLst>
            </a:pPr>
            <a:r>
              <a:rPr lang="en-US" sz="1200" b="1" kern="0">
                <a:latin typeface="Helvetica "/>
                <a:cs typeface="Franklin Gothic Medium"/>
              </a:rPr>
              <a:t>Avatar-Based Interactions: </a:t>
            </a:r>
            <a:r>
              <a:rPr lang="en-US" sz="1200" kern="0">
                <a:latin typeface="Helvetica "/>
                <a:cs typeface="Franklin Gothic Medium"/>
              </a:rPr>
              <a:t>Bumble users interact via avatars, reducing dating anxiety.</a:t>
            </a:r>
          </a:p>
          <a:p>
            <a:pPr marL="187960" indent="-176530" defTabSz="806867">
              <a:spcBef>
                <a:spcPts val="172"/>
              </a:spcBef>
              <a:buClr>
                <a:srgbClr val="003366"/>
              </a:buClr>
              <a:buSzPct val="65384"/>
              <a:buFont typeface="Arial MT"/>
              <a:buChar char="•"/>
              <a:tabLst>
                <a:tab pos="188269" algn="l"/>
              </a:tabLst>
            </a:pPr>
            <a:endParaRPr lang="en-US" sz="1150" kern="0">
              <a:solidFill>
                <a:sysClr val="windowText" lastClr="000000"/>
              </a:solidFill>
              <a:latin typeface="Helvetica "/>
              <a:cs typeface="Franklin Gothic Medium"/>
            </a:endParaRPr>
          </a:p>
        </p:txBody>
      </p:sp>
      <p:sp>
        <p:nvSpPr>
          <p:cNvPr id="17" name="object 36">
            <a:extLst>
              <a:ext uri="{FF2B5EF4-FFF2-40B4-BE49-F238E27FC236}">
                <a16:creationId xmlns:a16="http://schemas.microsoft.com/office/drawing/2014/main" id="{073E8DA6-228D-9947-5947-E73BCBF9A350}"/>
              </a:ext>
            </a:extLst>
          </p:cNvPr>
          <p:cNvSpPr/>
          <p:nvPr/>
        </p:nvSpPr>
        <p:spPr>
          <a:xfrm>
            <a:off x="1202643" y="4370792"/>
            <a:ext cx="3933150" cy="1161072"/>
          </a:xfrm>
          <a:custGeom>
            <a:avLst/>
            <a:gdLst/>
            <a:ahLst/>
            <a:cxnLst/>
            <a:rect l="l" t="t" r="r" b="b"/>
            <a:pathLst>
              <a:path w="7543800" h="867409">
                <a:moveTo>
                  <a:pt x="7543800" y="0"/>
                </a:moveTo>
                <a:lnTo>
                  <a:pt x="0" y="0"/>
                </a:lnTo>
                <a:lnTo>
                  <a:pt x="0" y="867156"/>
                </a:lnTo>
                <a:lnTo>
                  <a:pt x="7543800" y="867156"/>
                </a:lnTo>
                <a:lnTo>
                  <a:pt x="7543800" y="0"/>
                </a:lnTo>
                <a:close/>
              </a:path>
            </a:pathLst>
          </a:custGeom>
          <a:solidFill>
            <a:srgbClr val="F2F2F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18" name="object 37">
            <a:extLst>
              <a:ext uri="{FF2B5EF4-FFF2-40B4-BE49-F238E27FC236}">
                <a16:creationId xmlns:a16="http://schemas.microsoft.com/office/drawing/2014/main" id="{CD87E85D-C3EB-2683-139C-327E1BBA8C0A}"/>
              </a:ext>
            </a:extLst>
          </p:cNvPr>
          <p:cNvSpPr txBox="1"/>
          <p:nvPr/>
        </p:nvSpPr>
        <p:spPr>
          <a:xfrm>
            <a:off x="1496091" y="4372754"/>
            <a:ext cx="3619779" cy="1241591"/>
          </a:xfrm>
          <a:prstGeom prst="rect">
            <a:avLst/>
          </a:prstGeom>
        </p:spPr>
        <p:txBody>
          <a:bodyPr vert="horz" wrap="square" lIns="0" tIns="45943"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7960" indent="-176530" defTabSz="806867">
              <a:spcBef>
                <a:spcPts val="361"/>
              </a:spcBef>
              <a:buClr>
                <a:srgbClr val="003366"/>
              </a:buClr>
              <a:buSzPct val="65384"/>
              <a:buFont typeface="Arial MT"/>
              <a:buChar char="•"/>
              <a:tabLst>
                <a:tab pos="188269" algn="l"/>
              </a:tabLst>
            </a:pPr>
            <a:r>
              <a:rPr lang="en-US" sz="1200" b="1" kern="0">
                <a:latin typeface="Helvetica "/>
                <a:cs typeface="Franklin Gothic Medium"/>
              </a:rPr>
              <a:t>Advanced Chat/Video: </a:t>
            </a:r>
            <a:r>
              <a:rPr lang="en-US" sz="1200" kern="0">
                <a:latin typeface="Helvetica "/>
                <a:cs typeface="Franklin Gothic Medium"/>
              </a:rPr>
              <a:t>Meta’s real-time communication tools enable smoother video calls and chats.</a:t>
            </a:r>
            <a:endParaRPr lang="en-US" sz="1200">
              <a:latin typeface="Helvetica "/>
            </a:endParaRPr>
          </a:p>
          <a:p>
            <a:pPr marL="187960" indent="-176530" defTabSz="806867">
              <a:spcBef>
                <a:spcPts val="361"/>
              </a:spcBef>
              <a:buClr>
                <a:srgbClr val="003366"/>
              </a:buClr>
              <a:buSzPct val="65384"/>
              <a:buFont typeface="Arial MT"/>
              <a:buChar char="•"/>
              <a:tabLst>
                <a:tab pos="188269" algn="l"/>
              </a:tabLst>
            </a:pPr>
            <a:r>
              <a:rPr lang="en-US" sz="1200" b="1" kern="0">
                <a:latin typeface="Helvetica "/>
                <a:cs typeface="Franklin Gothic Medium"/>
              </a:rPr>
              <a:t>AR Filters: </a:t>
            </a:r>
            <a:r>
              <a:rPr lang="en-US" sz="1200" kern="0">
                <a:latin typeface="Helvetica "/>
                <a:cs typeface="Franklin Gothic Medium"/>
              </a:rPr>
              <a:t>Introduce AR-enhanced photos, filters, and profile personalization.</a:t>
            </a:r>
          </a:p>
          <a:p>
            <a:pPr marL="11430" defTabSz="806867">
              <a:spcBef>
                <a:spcPts val="361"/>
              </a:spcBef>
              <a:buClr>
                <a:srgbClr val="003366"/>
              </a:buClr>
              <a:buSzPct val="65384"/>
              <a:tabLst>
                <a:tab pos="188269" algn="l"/>
              </a:tabLst>
            </a:pPr>
            <a:endParaRPr lang="en-US" sz="1100" kern="0">
              <a:latin typeface="Helvetica "/>
              <a:cs typeface="Franklin Gothic Medium"/>
            </a:endParaRPr>
          </a:p>
        </p:txBody>
      </p:sp>
      <p:sp>
        <p:nvSpPr>
          <p:cNvPr id="23" name="object 20">
            <a:extLst>
              <a:ext uri="{FF2B5EF4-FFF2-40B4-BE49-F238E27FC236}">
                <a16:creationId xmlns:a16="http://schemas.microsoft.com/office/drawing/2014/main" id="{58A71741-319A-E8A9-EC0D-9FF3F54F5576}"/>
              </a:ext>
            </a:extLst>
          </p:cNvPr>
          <p:cNvSpPr txBox="1"/>
          <p:nvPr/>
        </p:nvSpPr>
        <p:spPr>
          <a:xfrm>
            <a:off x="40279" y="1385123"/>
            <a:ext cx="108137" cy="188404"/>
          </a:xfrm>
          <a:prstGeom prst="rect">
            <a:avLst/>
          </a:prstGeom>
        </p:spPr>
        <p:txBody>
          <a:bodyPr vert="horz" wrap="square" lIns="0" tIns="1176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defTabSz="806867">
              <a:spcBef>
                <a:spcPts val="93"/>
              </a:spcBef>
            </a:pPr>
            <a:r>
              <a:rPr lang="en-IN" sz="1147" kern="0" spc="-44">
                <a:solidFill>
                  <a:srgbClr val="3F3F3F"/>
                </a:solidFill>
                <a:latin typeface="Franklin Gothic Medium"/>
                <a:cs typeface="Franklin Gothic Medium"/>
              </a:rPr>
              <a:t>1</a:t>
            </a:r>
            <a:endParaRPr sz="1147" kern="0">
              <a:solidFill>
                <a:sysClr val="windowText" lastClr="000000"/>
              </a:solidFill>
              <a:latin typeface="Franklin Gothic Medium"/>
              <a:cs typeface="Franklin Gothic Medium"/>
            </a:endParaRPr>
          </a:p>
        </p:txBody>
      </p:sp>
      <p:sp>
        <p:nvSpPr>
          <p:cNvPr id="24" name="object 5">
            <a:extLst>
              <a:ext uri="{FF2B5EF4-FFF2-40B4-BE49-F238E27FC236}">
                <a16:creationId xmlns:a16="http://schemas.microsoft.com/office/drawing/2014/main" id="{AA20D338-6A4C-F6FC-58A7-59E2589A0E33}"/>
              </a:ext>
            </a:extLst>
          </p:cNvPr>
          <p:cNvSpPr/>
          <p:nvPr/>
        </p:nvSpPr>
        <p:spPr>
          <a:xfrm>
            <a:off x="5300243" y="1492491"/>
            <a:ext cx="3669036" cy="1320144"/>
          </a:xfrm>
          <a:custGeom>
            <a:avLst/>
            <a:gdLst/>
            <a:ahLst/>
            <a:cxnLst/>
            <a:rect l="l" t="t" r="r" b="b"/>
            <a:pathLst>
              <a:path w="7543800" h="867410">
                <a:moveTo>
                  <a:pt x="7543800" y="0"/>
                </a:moveTo>
                <a:lnTo>
                  <a:pt x="0" y="0"/>
                </a:lnTo>
                <a:lnTo>
                  <a:pt x="0" y="867156"/>
                </a:lnTo>
                <a:lnTo>
                  <a:pt x="7543800" y="867156"/>
                </a:lnTo>
                <a:lnTo>
                  <a:pt x="7543800" y="0"/>
                </a:lnTo>
                <a:close/>
              </a:path>
            </a:pathLst>
          </a:custGeom>
          <a:solidFill>
            <a:srgbClr val="F2F2F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25" name="object 6">
            <a:extLst>
              <a:ext uri="{FF2B5EF4-FFF2-40B4-BE49-F238E27FC236}">
                <a16:creationId xmlns:a16="http://schemas.microsoft.com/office/drawing/2014/main" id="{200C219C-9F1F-C938-09A3-EF1CBB51CC3D}"/>
              </a:ext>
            </a:extLst>
          </p:cNvPr>
          <p:cNvSpPr txBox="1"/>
          <p:nvPr/>
        </p:nvSpPr>
        <p:spPr>
          <a:xfrm>
            <a:off x="5336634" y="1524541"/>
            <a:ext cx="3670854" cy="1211831"/>
          </a:xfrm>
          <a:prstGeom prst="rect">
            <a:avLst/>
          </a:prstGeom>
        </p:spPr>
        <p:txBody>
          <a:bodyPr vert="horz" wrap="square" lIns="0" tIns="45943"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7960" indent="-176530" defTabSz="806867">
              <a:spcBef>
                <a:spcPts val="361"/>
              </a:spcBef>
              <a:buClr>
                <a:srgbClr val="003366"/>
              </a:buClr>
              <a:buSzPct val="65384"/>
              <a:buFont typeface="Arial MT"/>
              <a:buChar char="•"/>
              <a:tabLst>
                <a:tab pos="188269" algn="l"/>
              </a:tabLst>
            </a:pPr>
            <a:r>
              <a:rPr lang="en-US" sz="1200" b="1" kern="0">
                <a:solidFill>
                  <a:sysClr val="windowText" lastClr="000000"/>
                </a:solidFill>
                <a:latin typeface="Helvetica "/>
                <a:cs typeface="Franklin Gothic Medium"/>
              </a:rPr>
              <a:t>AI-Driven Advertising: </a:t>
            </a:r>
            <a:r>
              <a:rPr lang="en-US" sz="1200" kern="0">
                <a:solidFill>
                  <a:sysClr val="windowText" lastClr="000000"/>
                </a:solidFill>
                <a:latin typeface="Helvetica "/>
                <a:cs typeface="Franklin Gothic Medium"/>
              </a:rPr>
              <a:t>Bumble’s user data enhances ad targeting for travel, events, and experiences.</a:t>
            </a:r>
          </a:p>
          <a:p>
            <a:pPr marL="187960" indent="-176530" defTabSz="806867">
              <a:spcBef>
                <a:spcPts val="361"/>
              </a:spcBef>
              <a:buClr>
                <a:srgbClr val="003366"/>
              </a:buClr>
              <a:buSzPct val="65384"/>
              <a:buFont typeface="Arial MT"/>
              <a:buChar char="•"/>
              <a:tabLst>
                <a:tab pos="188269" algn="l"/>
              </a:tabLst>
            </a:pPr>
            <a:r>
              <a:rPr lang="en-US" sz="1200" b="1" kern="0">
                <a:solidFill>
                  <a:sysClr val="windowText" lastClr="000000"/>
                </a:solidFill>
                <a:latin typeface="Helvetica "/>
                <a:cs typeface="Franklin Gothic Medium"/>
              </a:rPr>
              <a:t>Cross-Platform Personalization: </a:t>
            </a:r>
            <a:r>
              <a:rPr lang="en-US" sz="1200" kern="0">
                <a:solidFill>
                  <a:sysClr val="windowText" lastClr="000000"/>
                </a:solidFill>
                <a:latin typeface="Helvetica "/>
                <a:cs typeface="Franklin Gothic Medium"/>
              </a:rPr>
              <a:t>Bumble insights optimize user recommendations across Instagram and Facebook.</a:t>
            </a:r>
          </a:p>
        </p:txBody>
      </p:sp>
      <p:sp>
        <p:nvSpPr>
          <p:cNvPr id="26" name="object 21">
            <a:extLst>
              <a:ext uri="{FF2B5EF4-FFF2-40B4-BE49-F238E27FC236}">
                <a16:creationId xmlns:a16="http://schemas.microsoft.com/office/drawing/2014/main" id="{C4EFBFF7-F85D-33E9-9169-DB421D7B696D}"/>
              </a:ext>
            </a:extLst>
          </p:cNvPr>
          <p:cNvSpPr/>
          <p:nvPr/>
        </p:nvSpPr>
        <p:spPr>
          <a:xfrm>
            <a:off x="5321088" y="3001320"/>
            <a:ext cx="3713705" cy="1180236"/>
          </a:xfrm>
          <a:custGeom>
            <a:avLst/>
            <a:gdLst/>
            <a:ahLst/>
            <a:cxnLst/>
            <a:rect l="l" t="t" r="r" b="b"/>
            <a:pathLst>
              <a:path w="7543800" h="866139">
                <a:moveTo>
                  <a:pt x="7543800" y="0"/>
                </a:moveTo>
                <a:lnTo>
                  <a:pt x="0" y="0"/>
                </a:lnTo>
                <a:lnTo>
                  <a:pt x="0" y="865631"/>
                </a:lnTo>
                <a:lnTo>
                  <a:pt x="7543800" y="865631"/>
                </a:lnTo>
                <a:lnTo>
                  <a:pt x="7543800" y="0"/>
                </a:lnTo>
                <a:close/>
              </a:path>
            </a:pathLst>
          </a:custGeom>
          <a:solidFill>
            <a:srgbClr val="F2F2F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27" name="object 22">
            <a:extLst>
              <a:ext uri="{FF2B5EF4-FFF2-40B4-BE49-F238E27FC236}">
                <a16:creationId xmlns:a16="http://schemas.microsoft.com/office/drawing/2014/main" id="{1B6755D3-8B34-4982-D009-C5566CA602D8}"/>
              </a:ext>
            </a:extLst>
          </p:cNvPr>
          <p:cNvSpPr txBox="1"/>
          <p:nvPr/>
        </p:nvSpPr>
        <p:spPr>
          <a:xfrm>
            <a:off x="5350746" y="3087745"/>
            <a:ext cx="3642627" cy="1199481"/>
          </a:xfrm>
          <a:prstGeom prst="rect">
            <a:avLst/>
          </a:prstGeom>
        </p:spPr>
        <p:txBody>
          <a:bodyPr vert="horz" wrap="square" lIns="0" tIns="21851"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7960" indent="-176530" defTabSz="806867">
              <a:spcBef>
                <a:spcPts val="172"/>
              </a:spcBef>
              <a:buClr>
                <a:srgbClr val="003366"/>
              </a:buClr>
              <a:buSzPct val="65384"/>
              <a:buFont typeface="Arial MT"/>
              <a:buChar char="•"/>
              <a:tabLst>
                <a:tab pos="188269" algn="l"/>
              </a:tabLst>
            </a:pPr>
            <a:r>
              <a:rPr lang="en-US" sz="1200" b="1" kern="0">
                <a:latin typeface="Helvetica "/>
                <a:cs typeface="Franklin Gothic Medium"/>
              </a:rPr>
              <a:t>Scaling Virtual Connections: </a:t>
            </a:r>
            <a:r>
              <a:rPr lang="en-US" sz="1200" kern="0">
                <a:latin typeface="Helvetica "/>
                <a:cs typeface="Franklin Gothic Medium"/>
              </a:rPr>
              <a:t>Expands Metaverse into social and dating spaces.</a:t>
            </a:r>
            <a:endParaRPr lang="en-US" sz="1200">
              <a:latin typeface="Helvetica "/>
            </a:endParaRPr>
          </a:p>
          <a:p>
            <a:pPr marL="187960" indent="-176530" defTabSz="806867">
              <a:spcBef>
                <a:spcPts val="172"/>
              </a:spcBef>
              <a:buClr>
                <a:srgbClr val="003366"/>
              </a:buClr>
              <a:buSzPct val="65384"/>
              <a:buFont typeface="Arial MT"/>
              <a:buChar char="•"/>
              <a:tabLst>
                <a:tab pos="188269" algn="l"/>
              </a:tabLst>
            </a:pPr>
            <a:endParaRPr lang="en-US" sz="1200" kern="0">
              <a:latin typeface="Helvetica "/>
              <a:cs typeface="Franklin Gothic Medium"/>
            </a:endParaRPr>
          </a:p>
          <a:p>
            <a:pPr marL="187960" indent="-176530" defTabSz="806867">
              <a:spcBef>
                <a:spcPts val="172"/>
              </a:spcBef>
              <a:buClr>
                <a:srgbClr val="003366"/>
              </a:buClr>
              <a:buSzPct val="65384"/>
              <a:buFont typeface="Arial MT"/>
              <a:buChar char="•"/>
              <a:tabLst>
                <a:tab pos="188269" algn="l"/>
              </a:tabLst>
            </a:pPr>
            <a:r>
              <a:rPr lang="en-US" sz="1200" b="1" kern="0">
                <a:solidFill>
                  <a:srgbClr val="000000"/>
                </a:solidFill>
                <a:latin typeface="Helvetica "/>
                <a:cs typeface="Franklin Gothic Medium"/>
              </a:rPr>
              <a:t>Quest 3s</a:t>
            </a:r>
            <a:r>
              <a:rPr lang="en-US" sz="1200" kern="0">
                <a:solidFill>
                  <a:srgbClr val="000000"/>
                </a:solidFill>
                <a:latin typeface="Helvetica "/>
                <a:cs typeface="Franklin Gothic Medium"/>
              </a:rPr>
              <a:t> merges AI and Virtual Reality for Immersive User Experiences</a:t>
            </a:r>
          </a:p>
          <a:p>
            <a:pPr marL="187960" indent="-176530" defTabSz="806867">
              <a:spcBef>
                <a:spcPts val="172"/>
              </a:spcBef>
              <a:buClr>
                <a:srgbClr val="003366"/>
              </a:buClr>
              <a:buSzPct val="65384"/>
              <a:buFont typeface="Arial MT"/>
              <a:buChar char="•"/>
              <a:tabLst>
                <a:tab pos="188269" algn="l"/>
              </a:tabLst>
            </a:pPr>
            <a:endParaRPr lang="en-US" sz="1100" kern="0">
              <a:solidFill>
                <a:sysClr val="windowText" lastClr="000000"/>
              </a:solidFill>
              <a:latin typeface="Helvetica "/>
              <a:cs typeface="Franklin Gothic Medium"/>
            </a:endParaRPr>
          </a:p>
        </p:txBody>
      </p:sp>
      <p:sp>
        <p:nvSpPr>
          <p:cNvPr id="28" name="object 36">
            <a:extLst>
              <a:ext uri="{FF2B5EF4-FFF2-40B4-BE49-F238E27FC236}">
                <a16:creationId xmlns:a16="http://schemas.microsoft.com/office/drawing/2014/main" id="{87F337FD-F203-6C5F-6F39-3ED63A6B7EF0}"/>
              </a:ext>
            </a:extLst>
          </p:cNvPr>
          <p:cNvSpPr/>
          <p:nvPr/>
        </p:nvSpPr>
        <p:spPr>
          <a:xfrm>
            <a:off x="5336634" y="4405441"/>
            <a:ext cx="3632508" cy="1192172"/>
          </a:xfrm>
          <a:custGeom>
            <a:avLst/>
            <a:gdLst/>
            <a:ahLst/>
            <a:cxnLst/>
            <a:rect l="l" t="t" r="r" b="b"/>
            <a:pathLst>
              <a:path w="7543800" h="867409">
                <a:moveTo>
                  <a:pt x="7543800" y="0"/>
                </a:moveTo>
                <a:lnTo>
                  <a:pt x="0" y="0"/>
                </a:lnTo>
                <a:lnTo>
                  <a:pt x="0" y="867156"/>
                </a:lnTo>
                <a:lnTo>
                  <a:pt x="7543800" y="867156"/>
                </a:lnTo>
                <a:lnTo>
                  <a:pt x="7543800" y="0"/>
                </a:lnTo>
                <a:close/>
              </a:path>
            </a:pathLst>
          </a:custGeom>
          <a:solidFill>
            <a:srgbClr val="F2F2F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29" name="object 37">
            <a:extLst>
              <a:ext uri="{FF2B5EF4-FFF2-40B4-BE49-F238E27FC236}">
                <a16:creationId xmlns:a16="http://schemas.microsoft.com/office/drawing/2014/main" id="{1A0A671C-99D5-DEBF-9950-8C0A20BAD2B8}"/>
              </a:ext>
            </a:extLst>
          </p:cNvPr>
          <p:cNvSpPr txBox="1"/>
          <p:nvPr/>
        </p:nvSpPr>
        <p:spPr>
          <a:xfrm>
            <a:off x="5374752" y="4397772"/>
            <a:ext cx="3519479" cy="1390349"/>
          </a:xfrm>
          <a:prstGeom prst="rect">
            <a:avLst/>
          </a:prstGeom>
        </p:spPr>
        <p:txBody>
          <a:bodyPr vert="horz" wrap="square" lIns="0" tIns="45943"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buClr>
                <a:srgbClr val="003366"/>
              </a:buClr>
              <a:buSzPct val="65384"/>
              <a:buFont typeface="Arial"/>
              <a:buChar char="•"/>
              <a:tabLst>
                <a:tab pos="188269" algn="l"/>
              </a:tabLst>
            </a:pPr>
            <a:r>
              <a:rPr lang="en-IN" sz="1200" b="1" kern="0">
                <a:latin typeface="Helvetica "/>
                <a:ea typeface="+mn-lt"/>
                <a:cs typeface="+mn-lt"/>
              </a:rPr>
              <a:t>  Data Synergy: </a:t>
            </a:r>
            <a:r>
              <a:rPr lang="en-IN" sz="1200" kern="0">
                <a:latin typeface="Helvetica "/>
                <a:ea typeface="+mn-lt"/>
                <a:cs typeface="+mn-lt"/>
              </a:rPr>
              <a:t>Bumble’s user data improves Instagram and Facebook algorithms, driving better engagement.</a:t>
            </a:r>
            <a:endParaRPr lang="en-IN" sz="1200">
              <a:latin typeface="Helvetica "/>
            </a:endParaRPr>
          </a:p>
          <a:p>
            <a:pPr defTabSz="806867">
              <a:buClr>
                <a:srgbClr val="003366"/>
              </a:buClr>
              <a:buSzPct val="65384"/>
              <a:buFont typeface="Arial"/>
              <a:buChar char="•"/>
              <a:tabLst>
                <a:tab pos="188269" algn="l"/>
              </a:tabLst>
            </a:pPr>
            <a:r>
              <a:rPr lang="en-IN" sz="1200" b="1" kern="0">
                <a:latin typeface="Helvetica "/>
                <a:ea typeface="+mn-lt"/>
                <a:cs typeface="+mn-lt"/>
              </a:rPr>
              <a:t>  Monetization Boost: </a:t>
            </a:r>
            <a:r>
              <a:rPr lang="en-IN" sz="1200" kern="0">
                <a:latin typeface="Helvetica "/>
                <a:ea typeface="+mn-lt"/>
                <a:cs typeface="+mn-lt"/>
              </a:rPr>
              <a:t>Bumble’s freemium model enhances Meta’s monetization strategies and user retention via integrated dating features.</a:t>
            </a:r>
            <a:endParaRPr lang="en-IN">
              <a:latin typeface="Helvetica "/>
            </a:endParaRPr>
          </a:p>
          <a:p>
            <a:pPr marL="187960" indent="-176530" defTabSz="806867">
              <a:spcBef>
                <a:spcPts val="361"/>
              </a:spcBef>
              <a:buClr>
                <a:srgbClr val="003366"/>
              </a:buClr>
              <a:buSzPct val="65384"/>
              <a:buFont typeface="Arial MT"/>
              <a:buChar char="•"/>
              <a:tabLst>
                <a:tab pos="188269" algn="l"/>
              </a:tabLst>
            </a:pPr>
            <a:endParaRPr lang="en-IN" sz="1200" b="1" kern="0">
              <a:latin typeface="Helvetica "/>
              <a:cs typeface="Franklin Gothic Medium"/>
            </a:endParaRPr>
          </a:p>
        </p:txBody>
      </p:sp>
      <p:sp>
        <p:nvSpPr>
          <p:cNvPr id="30" name="TextBox 57">
            <a:extLst>
              <a:ext uri="{FF2B5EF4-FFF2-40B4-BE49-F238E27FC236}">
                <a16:creationId xmlns:a16="http://schemas.microsoft.com/office/drawing/2014/main" id="{8566B834-CD9F-DCD6-54C3-E93CB8BDAA60}"/>
              </a:ext>
            </a:extLst>
          </p:cNvPr>
          <p:cNvSpPr txBox="1"/>
          <p:nvPr/>
        </p:nvSpPr>
        <p:spPr>
          <a:xfrm>
            <a:off x="212156" y="5813059"/>
            <a:ext cx="877094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chemeClr val="tx2"/>
                </a:solidFill>
                <a:latin typeface="Helvetica "/>
              </a:rPr>
              <a:t>This acquisition enhances Bumble’s platform with Meta's cutting-edge technology, exponentially scales its user reach, and reduces costs—transforming it into a market-leading, tech-enabled dating platform.</a:t>
            </a:r>
            <a:endParaRPr lang="en-IN" sz="1200" b="1">
              <a:solidFill>
                <a:schemeClr val="tx2"/>
              </a:solidFill>
              <a:latin typeface="Helvetica "/>
            </a:endParaRPr>
          </a:p>
        </p:txBody>
      </p:sp>
      <p:sp>
        <p:nvSpPr>
          <p:cNvPr id="31" name="AutoShape 15">
            <a:extLst>
              <a:ext uri="{FF2B5EF4-FFF2-40B4-BE49-F238E27FC236}">
                <a16:creationId xmlns:a16="http://schemas.microsoft.com/office/drawing/2014/main" id="{8707113E-22B0-4683-5C26-EF8FA789DDF2}"/>
              </a:ext>
            </a:extLst>
          </p:cNvPr>
          <p:cNvSpPr>
            <a:spLocks noChangeAspect="1" noChangeArrowheads="1"/>
          </p:cNvSpPr>
          <p:nvPr/>
        </p:nvSpPr>
        <p:spPr bwMode="auto">
          <a:xfrm>
            <a:off x="4581249" y="31969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32" name="object 6">
            <a:extLst>
              <a:ext uri="{FF2B5EF4-FFF2-40B4-BE49-F238E27FC236}">
                <a16:creationId xmlns:a16="http://schemas.microsoft.com/office/drawing/2014/main" id="{07BC6E81-8A89-CC16-45CF-79BAEC536086}"/>
              </a:ext>
            </a:extLst>
          </p:cNvPr>
          <p:cNvSpPr txBox="1"/>
          <p:nvPr/>
        </p:nvSpPr>
        <p:spPr>
          <a:xfrm>
            <a:off x="68947" y="1070615"/>
            <a:ext cx="4976786" cy="278809"/>
          </a:xfrm>
          <a:prstGeom prst="rect">
            <a:avLst/>
          </a:prstGeom>
          <a:solidFill>
            <a:srgbClr val="D6A206"/>
          </a:solidFill>
        </p:spPr>
        <p:txBody>
          <a:bodyPr vert="horz" wrap="square" lIns="0" tIns="62753"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spcBef>
                <a:spcPts val="494"/>
              </a:spcBef>
            </a:pPr>
            <a:r>
              <a:rPr lang="en-IN" sz="1400" kern="0">
                <a:solidFill>
                  <a:schemeClr val="tx2"/>
                </a:solidFill>
                <a:latin typeface="Franklin Gothic Medium"/>
                <a:cs typeface="Franklin Gothic Medium"/>
              </a:rPr>
              <a:t>For Bumble</a:t>
            </a:r>
            <a:endParaRPr sz="1400" kern="0">
              <a:solidFill>
                <a:schemeClr val="tx2"/>
              </a:solidFill>
              <a:latin typeface="Franklin Gothic Medium"/>
              <a:cs typeface="Franklin Gothic Medium"/>
            </a:endParaRPr>
          </a:p>
        </p:txBody>
      </p:sp>
      <p:sp>
        <p:nvSpPr>
          <p:cNvPr id="33" name="object 6">
            <a:extLst>
              <a:ext uri="{FF2B5EF4-FFF2-40B4-BE49-F238E27FC236}">
                <a16:creationId xmlns:a16="http://schemas.microsoft.com/office/drawing/2014/main" id="{F0A3BA73-01E5-D947-09C1-6438738FEFC9}"/>
              </a:ext>
            </a:extLst>
          </p:cNvPr>
          <p:cNvSpPr txBox="1"/>
          <p:nvPr/>
        </p:nvSpPr>
        <p:spPr>
          <a:xfrm>
            <a:off x="5319390" y="1062852"/>
            <a:ext cx="3705341" cy="278809"/>
          </a:xfrm>
          <a:prstGeom prst="rect">
            <a:avLst/>
          </a:prstGeom>
          <a:solidFill>
            <a:srgbClr val="D6A206"/>
          </a:solidFill>
        </p:spPr>
        <p:txBody>
          <a:bodyPr vert="horz" wrap="square" lIns="0" tIns="62753"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spcBef>
                <a:spcPts val="494"/>
              </a:spcBef>
            </a:pPr>
            <a:r>
              <a:rPr lang="en-IN" sz="1400" kern="0">
                <a:solidFill>
                  <a:schemeClr val="tx2"/>
                </a:solidFill>
                <a:latin typeface="Franklin Gothic Medium"/>
                <a:cs typeface="Franklin Gothic Medium"/>
              </a:rPr>
              <a:t>For Meta Platforms</a:t>
            </a:r>
          </a:p>
        </p:txBody>
      </p:sp>
      <p:sp>
        <p:nvSpPr>
          <p:cNvPr id="10" name="object 7">
            <a:extLst>
              <a:ext uri="{FF2B5EF4-FFF2-40B4-BE49-F238E27FC236}">
                <a16:creationId xmlns:a16="http://schemas.microsoft.com/office/drawing/2014/main" id="{8FD5F33D-C077-C88A-4154-4B80A2388F5A}"/>
              </a:ext>
            </a:extLst>
          </p:cNvPr>
          <p:cNvSpPr/>
          <p:nvPr/>
        </p:nvSpPr>
        <p:spPr>
          <a:xfrm>
            <a:off x="95396" y="3007562"/>
            <a:ext cx="1400742" cy="1177893"/>
          </a:xfrm>
          <a:custGeom>
            <a:avLst/>
            <a:gdLst/>
            <a:ahLst/>
            <a:cxnLst/>
            <a:rect l="l" t="t" r="r" b="b"/>
            <a:pathLst>
              <a:path w="2312035" h="866139">
                <a:moveTo>
                  <a:pt x="2008632" y="0"/>
                </a:moveTo>
                <a:lnTo>
                  <a:pt x="0" y="0"/>
                </a:lnTo>
                <a:lnTo>
                  <a:pt x="0" y="865632"/>
                </a:lnTo>
                <a:lnTo>
                  <a:pt x="2008632" y="865632"/>
                </a:lnTo>
                <a:lnTo>
                  <a:pt x="2311908" y="432816"/>
                </a:lnTo>
                <a:lnTo>
                  <a:pt x="2008632" y="0"/>
                </a:lnTo>
                <a:close/>
              </a:path>
            </a:pathLst>
          </a:custGeom>
          <a:solidFill>
            <a:srgbClr val="FADF7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34" name="object 7">
            <a:extLst>
              <a:ext uri="{FF2B5EF4-FFF2-40B4-BE49-F238E27FC236}">
                <a16:creationId xmlns:a16="http://schemas.microsoft.com/office/drawing/2014/main" id="{325F58F9-A115-2C60-1CAB-BCBF44CFEEE3}"/>
              </a:ext>
            </a:extLst>
          </p:cNvPr>
          <p:cNvSpPr/>
          <p:nvPr/>
        </p:nvSpPr>
        <p:spPr>
          <a:xfrm>
            <a:off x="69724" y="4370711"/>
            <a:ext cx="1412548" cy="1161057"/>
          </a:xfrm>
          <a:custGeom>
            <a:avLst/>
            <a:gdLst/>
            <a:ahLst/>
            <a:cxnLst/>
            <a:rect l="l" t="t" r="r" b="b"/>
            <a:pathLst>
              <a:path w="2312035" h="866139">
                <a:moveTo>
                  <a:pt x="2008632" y="0"/>
                </a:moveTo>
                <a:lnTo>
                  <a:pt x="0" y="0"/>
                </a:lnTo>
                <a:lnTo>
                  <a:pt x="0" y="865632"/>
                </a:lnTo>
                <a:lnTo>
                  <a:pt x="2008632" y="865632"/>
                </a:lnTo>
                <a:lnTo>
                  <a:pt x="2311908" y="432816"/>
                </a:lnTo>
                <a:lnTo>
                  <a:pt x="2008632" y="0"/>
                </a:lnTo>
                <a:close/>
              </a:path>
            </a:pathLst>
          </a:custGeom>
          <a:solidFill>
            <a:srgbClr val="FADF73"/>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35" name="object 11">
            <a:extLst>
              <a:ext uri="{FF2B5EF4-FFF2-40B4-BE49-F238E27FC236}">
                <a16:creationId xmlns:a16="http://schemas.microsoft.com/office/drawing/2014/main" id="{7DA1E828-DAA7-5E34-19FD-F2221518A7D6}"/>
              </a:ext>
            </a:extLst>
          </p:cNvPr>
          <p:cNvSpPr/>
          <p:nvPr/>
        </p:nvSpPr>
        <p:spPr>
          <a:xfrm>
            <a:off x="22306" y="3083508"/>
            <a:ext cx="177725" cy="215283"/>
          </a:xfrm>
          <a:custGeom>
            <a:avLst/>
            <a:gdLst/>
            <a:ahLst/>
            <a:cxnLst/>
            <a:rect l="l" t="t" r="r" b="b"/>
            <a:pathLst>
              <a:path w="346075" h="346075">
                <a:moveTo>
                  <a:pt x="172211" y="0"/>
                </a:moveTo>
                <a:lnTo>
                  <a:pt x="126647" y="6201"/>
                </a:lnTo>
                <a:lnTo>
                  <a:pt x="85569" y="23706"/>
                </a:lnTo>
                <a:lnTo>
                  <a:pt x="50673" y="50863"/>
                </a:lnTo>
                <a:lnTo>
                  <a:pt x="23650" y="86021"/>
                </a:lnTo>
                <a:lnTo>
                  <a:pt x="6194" y="127529"/>
                </a:lnTo>
                <a:lnTo>
                  <a:pt x="0" y="173735"/>
                </a:lnTo>
                <a:lnTo>
                  <a:pt x="6194" y="219829"/>
                </a:lnTo>
                <a:lnTo>
                  <a:pt x="23650" y="261055"/>
                </a:lnTo>
                <a:lnTo>
                  <a:pt x="50673" y="295846"/>
                </a:lnTo>
                <a:lnTo>
                  <a:pt x="85569" y="322636"/>
                </a:lnTo>
                <a:lnTo>
                  <a:pt x="126647" y="339859"/>
                </a:lnTo>
                <a:lnTo>
                  <a:pt x="172211" y="345947"/>
                </a:lnTo>
                <a:lnTo>
                  <a:pt x="218418" y="339859"/>
                </a:lnTo>
                <a:lnTo>
                  <a:pt x="259926" y="322636"/>
                </a:lnTo>
                <a:lnTo>
                  <a:pt x="295084" y="295846"/>
                </a:lnTo>
                <a:lnTo>
                  <a:pt x="322241" y="261055"/>
                </a:lnTo>
                <a:lnTo>
                  <a:pt x="339746" y="219829"/>
                </a:lnTo>
                <a:lnTo>
                  <a:pt x="345948" y="173735"/>
                </a:lnTo>
                <a:lnTo>
                  <a:pt x="339746" y="127529"/>
                </a:lnTo>
                <a:lnTo>
                  <a:pt x="322241" y="86021"/>
                </a:lnTo>
                <a:lnTo>
                  <a:pt x="295084" y="50863"/>
                </a:lnTo>
                <a:lnTo>
                  <a:pt x="259926" y="23706"/>
                </a:lnTo>
                <a:lnTo>
                  <a:pt x="218418" y="6201"/>
                </a:lnTo>
                <a:lnTo>
                  <a:pt x="172211" y="0"/>
                </a:lnTo>
                <a:close/>
              </a:path>
            </a:pathLst>
          </a:custGeom>
          <a:solidFill>
            <a:srgbClr val="F2F2F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36" name="object 11">
            <a:extLst>
              <a:ext uri="{FF2B5EF4-FFF2-40B4-BE49-F238E27FC236}">
                <a16:creationId xmlns:a16="http://schemas.microsoft.com/office/drawing/2014/main" id="{E9F5023A-EF54-4F16-2F65-CB3997928F9F}"/>
              </a:ext>
            </a:extLst>
          </p:cNvPr>
          <p:cNvSpPr/>
          <p:nvPr/>
        </p:nvSpPr>
        <p:spPr>
          <a:xfrm>
            <a:off x="7667" y="4644554"/>
            <a:ext cx="177725" cy="215283"/>
          </a:xfrm>
          <a:custGeom>
            <a:avLst/>
            <a:gdLst/>
            <a:ahLst/>
            <a:cxnLst/>
            <a:rect l="l" t="t" r="r" b="b"/>
            <a:pathLst>
              <a:path w="346075" h="346075">
                <a:moveTo>
                  <a:pt x="172211" y="0"/>
                </a:moveTo>
                <a:lnTo>
                  <a:pt x="126647" y="6201"/>
                </a:lnTo>
                <a:lnTo>
                  <a:pt x="85569" y="23706"/>
                </a:lnTo>
                <a:lnTo>
                  <a:pt x="50673" y="50863"/>
                </a:lnTo>
                <a:lnTo>
                  <a:pt x="23650" y="86021"/>
                </a:lnTo>
                <a:lnTo>
                  <a:pt x="6194" y="127529"/>
                </a:lnTo>
                <a:lnTo>
                  <a:pt x="0" y="173735"/>
                </a:lnTo>
                <a:lnTo>
                  <a:pt x="6194" y="219829"/>
                </a:lnTo>
                <a:lnTo>
                  <a:pt x="23650" y="261055"/>
                </a:lnTo>
                <a:lnTo>
                  <a:pt x="50673" y="295846"/>
                </a:lnTo>
                <a:lnTo>
                  <a:pt x="85569" y="322636"/>
                </a:lnTo>
                <a:lnTo>
                  <a:pt x="126647" y="339859"/>
                </a:lnTo>
                <a:lnTo>
                  <a:pt x="172211" y="345947"/>
                </a:lnTo>
                <a:lnTo>
                  <a:pt x="218418" y="339859"/>
                </a:lnTo>
                <a:lnTo>
                  <a:pt x="259926" y="322636"/>
                </a:lnTo>
                <a:lnTo>
                  <a:pt x="295084" y="295846"/>
                </a:lnTo>
                <a:lnTo>
                  <a:pt x="322241" y="261055"/>
                </a:lnTo>
                <a:lnTo>
                  <a:pt x="339746" y="219829"/>
                </a:lnTo>
                <a:lnTo>
                  <a:pt x="345948" y="173735"/>
                </a:lnTo>
                <a:lnTo>
                  <a:pt x="339746" y="127529"/>
                </a:lnTo>
                <a:lnTo>
                  <a:pt x="322241" y="86021"/>
                </a:lnTo>
                <a:lnTo>
                  <a:pt x="295084" y="50863"/>
                </a:lnTo>
                <a:lnTo>
                  <a:pt x="259926" y="23706"/>
                </a:lnTo>
                <a:lnTo>
                  <a:pt x="218418" y="6201"/>
                </a:lnTo>
                <a:lnTo>
                  <a:pt x="172211" y="0"/>
                </a:lnTo>
                <a:close/>
              </a:path>
            </a:pathLst>
          </a:custGeom>
          <a:solidFill>
            <a:srgbClr val="F2F2F2"/>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06867"/>
            <a:endParaRPr sz="1588" kern="0">
              <a:solidFill>
                <a:sysClr val="windowText" lastClr="000000"/>
              </a:solidFill>
            </a:endParaRPr>
          </a:p>
        </p:txBody>
      </p:sp>
      <p:sp>
        <p:nvSpPr>
          <p:cNvPr id="37" name="object 27">
            <a:extLst>
              <a:ext uri="{FF2B5EF4-FFF2-40B4-BE49-F238E27FC236}">
                <a16:creationId xmlns:a16="http://schemas.microsoft.com/office/drawing/2014/main" id="{4E937520-C717-816D-773F-8B5CE0A73DA2}"/>
              </a:ext>
            </a:extLst>
          </p:cNvPr>
          <p:cNvSpPr txBox="1"/>
          <p:nvPr/>
        </p:nvSpPr>
        <p:spPr>
          <a:xfrm>
            <a:off x="49044" y="3080046"/>
            <a:ext cx="108137" cy="188404"/>
          </a:xfrm>
          <a:prstGeom prst="rect">
            <a:avLst/>
          </a:prstGeom>
        </p:spPr>
        <p:txBody>
          <a:bodyPr vert="horz" wrap="square" lIns="0" tIns="1176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defTabSz="806867">
              <a:spcBef>
                <a:spcPts val="93"/>
              </a:spcBef>
            </a:pPr>
            <a:r>
              <a:rPr lang="en-IN" sz="1147" kern="0" spc="-44">
                <a:solidFill>
                  <a:srgbClr val="3F3F3F"/>
                </a:solidFill>
                <a:latin typeface="Franklin Gothic Medium"/>
                <a:cs typeface="Franklin Gothic Medium"/>
              </a:rPr>
              <a:t>2</a:t>
            </a:r>
            <a:endParaRPr sz="1147" kern="0">
              <a:solidFill>
                <a:sysClr val="windowText" lastClr="000000"/>
              </a:solidFill>
              <a:latin typeface="Franklin Gothic Medium"/>
              <a:cs typeface="Franklin Gothic Medium"/>
            </a:endParaRPr>
          </a:p>
        </p:txBody>
      </p:sp>
      <p:sp>
        <p:nvSpPr>
          <p:cNvPr id="40" name="object 42">
            <a:extLst>
              <a:ext uri="{FF2B5EF4-FFF2-40B4-BE49-F238E27FC236}">
                <a16:creationId xmlns:a16="http://schemas.microsoft.com/office/drawing/2014/main" id="{F787FDB0-4C3F-FE5D-0CCB-57573F51E97C}"/>
              </a:ext>
            </a:extLst>
          </p:cNvPr>
          <p:cNvSpPr txBox="1"/>
          <p:nvPr/>
        </p:nvSpPr>
        <p:spPr>
          <a:xfrm>
            <a:off x="41783" y="4657303"/>
            <a:ext cx="108137" cy="188404"/>
          </a:xfrm>
          <a:prstGeom prst="rect">
            <a:avLst/>
          </a:prstGeom>
        </p:spPr>
        <p:txBody>
          <a:bodyPr vert="horz" wrap="square" lIns="0" tIns="11766"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06" defTabSz="806867">
              <a:spcBef>
                <a:spcPts val="93"/>
              </a:spcBef>
            </a:pPr>
            <a:r>
              <a:rPr lang="en-IN" sz="1147" kern="0" spc="-44">
                <a:solidFill>
                  <a:srgbClr val="3F3F3F"/>
                </a:solidFill>
                <a:latin typeface="Franklin Gothic Medium"/>
                <a:cs typeface="Franklin Gothic Medium"/>
              </a:rPr>
              <a:t>3</a:t>
            </a:r>
            <a:endParaRPr sz="1147" kern="0">
              <a:solidFill>
                <a:sysClr val="windowText" lastClr="000000"/>
              </a:solidFill>
              <a:latin typeface="Franklin Gothic Medium"/>
              <a:cs typeface="Franklin Gothic Medium"/>
            </a:endParaRPr>
          </a:p>
        </p:txBody>
      </p:sp>
      <p:sp>
        <p:nvSpPr>
          <p:cNvPr id="41" name="object 24">
            <a:extLst>
              <a:ext uri="{FF2B5EF4-FFF2-40B4-BE49-F238E27FC236}">
                <a16:creationId xmlns:a16="http://schemas.microsoft.com/office/drawing/2014/main" id="{3344958B-5F60-FA2B-2EE8-8BED9BB2FEAE}"/>
              </a:ext>
            </a:extLst>
          </p:cNvPr>
          <p:cNvSpPr txBox="1"/>
          <p:nvPr/>
        </p:nvSpPr>
        <p:spPr>
          <a:xfrm>
            <a:off x="215019" y="3303099"/>
            <a:ext cx="1123551" cy="455592"/>
          </a:xfrm>
          <a:prstGeom prst="rect">
            <a:avLst/>
          </a:prstGeom>
        </p:spPr>
        <p:txBody>
          <a:bodyPr vert="horz" wrap="square" lIns="0" tIns="11766"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795" defTabSz="806867">
              <a:spcBef>
                <a:spcPts val="93"/>
              </a:spcBef>
            </a:pPr>
            <a:r>
              <a:rPr lang="en-IN" sz="1400" b="1">
                <a:solidFill>
                  <a:schemeClr val="tx2"/>
                </a:solidFill>
                <a:latin typeface="Franklin Gothic"/>
              </a:rPr>
              <a:t>Metaverse </a:t>
            </a:r>
          </a:p>
          <a:p>
            <a:pPr marL="10795" defTabSz="806867">
              <a:spcBef>
                <a:spcPts val="93"/>
              </a:spcBef>
            </a:pPr>
            <a:r>
              <a:rPr lang="en-IN" sz="1400" b="1">
                <a:solidFill>
                  <a:schemeClr val="tx2"/>
                </a:solidFill>
                <a:latin typeface="Franklin Gothic"/>
              </a:rPr>
              <a:t>Integration</a:t>
            </a:r>
            <a:endParaRPr lang="en-IN" sz="1400" b="1" kern="0">
              <a:solidFill>
                <a:schemeClr val="tx2"/>
              </a:solidFill>
              <a:latin typeface="Franklin Gothic"/>
              <a:cs typeface="Franklin Gothic Medium"/>
            </a:endParaRPr>
          </a:p>
        </p:txBody>
      </p:sp>
      <p:sp>
        <p:nvSpPr>
          <p:cNvPr id="42" name="object 39">
            <a:extLst>
              <a:ext uri="{FF2B5EF4-FFF2-40B4-BE49-F238E27FC236}">
                <a16:creationId xmlns:a16="http://schemas.microsoft.com/office/drawing/2014/main" id="{76A42715-1EE7-CBD4-60F4-3E1CCC8CE641}"/>
              </a:ext>
            </a:extLst>
          </p:cNvPr>
          <p:cNvSpPr txBox="1"/>
          <p:nvPr/>
        </p:nvSpPr>
        <p:spPr>
          <a:xfrm>
            <a:off x="190527" y="4729326"/>
            <a:ext cx="1129124" cy="442768"/>
          </a:xfrm>
          <a:prstGeom prst="rect">
            <a:avLst/>
          </a:prstGeom>
          <a:solidFill>
            <a:srgbClr val="FADF73"/>
          </a:solidFill>
        </p:spPr>
        <p:txBody>
          <a:bodyPr vert="horz" wrap="square" lIns="0" tIns="11766"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795" defTabSz="806867">
              <a:spcBef>
                <a:spcPts val="93"/>
              </a:spcBef>
            </a:pPr>
            <a:r>
              <a:rPr lang="en-IN" sz="1400" kern="0">
                <a:solidFill>
                  <a:schemeClr val="tx2"/>
                </a:solidFill>
                <a:latin typeface="Franklin Gothic"/>
                <a:cs typeface="Franklin Gothic Medium"/>
              </a:rPr>
              <a:t>Feature Improvement</a:t>
            </a:r>
          </a:p>
        </p:txBody>
      </p:sp>
      <p:sp>
        <p:nvSpPr>
          <p:cNvPr id="43" name="object 24">
            <a:extLst>
              <a:ext uri="{FF2B5EF4-FFF2-40B4-BE49-F238E27FC236}">
                <a16:creationId xmlns:a16="http://schemas.microsoft.com/office/drawing/2014/main" id="{CE76D20F-75A7-793F-F0D7-7A3B2B82EBE1}"/>
              </a:ext>
            </a:extLst>
          </p:cNvPr>
          <p:cNvSpPr txBox="1"/>
          <p:nvPr/>
        </p:nvSpPr>
        <p:spPr>
          <a:xfrm>
            <a:off x="170412" y="2044478"/>
            <a:ext cx="1123551" cy="227324"/>
          </a:xfrm>
          <a:prstGeom prst="rect">
            <a:avLst/>
          </a:prstGeom>
        </p:spPr>
        <p:txBody>
          <a:bodyPr vert="horz" wrap="square" lIns="0" tIns="11766"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795" defTabSz="806867">
              <a:spcBef>
                <a:spcPts val="93"/>
              </a:spcBef>
            </a:pPr>
            <a:r>
              <a:rPr lang="en-IN" sz="1400" b="1">
                <a:solidFill>
                  <a:schemeClr val="tx2"/>
                </a:solidFill>
                <a:latin typeface="Franklin Gothic"/>
              </a:rPr>
              <a:t>AI Algorithm</a:t>
            </a:r>
            <a:endParaRPr lang="en-US" sz="1400" b="1">
              <a:solidFill>
                <a:schemeClr val="tx2"/>
              </a:solidFill>
              <a:latin typeface="Helvetica "/>
            </a:endParaRPr>
          </a:p>
        </p:txBody>
      </p:sp>
      <p:sp>
        <p:nvSpPr>
          <p:cNvPr id="14" name="Rectangle 13">
            <a:extLst>
              <a:ext uri="{FF2B5EF4-FFF2-40B4-BE49-F238E27FC236}">
                <a16:creationId xmlns:a16="http://schemas.microsoft.com/office/drawing/2014/main" id="{38EBF73E-9016-2B79-FF9D-150587F9D776}"/>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5" name="Rectangle 14">
            <a:extLst>
              <a:ext uri="{FF2B5EF4-FFF2-40B4-BE49-F238E27FC236}">
                <a16:creationId xmlns:a16="http://schemas.microsoft.com/office/drawing/2014/main" id="{21916A0B-D7B8-D8E9-4E01-09485FCCF0C1}"/>
              </a:ext>
            </a:extLst>
          </p:cNvPr>
          <p:cNvSpPr/>
          <p:nvPr/>
        </p:nvSpPr>
        <p:spPr bwMode="auto">
          <a:xfrm>
            <a:off x="-10717"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1" i="0" u="none" strike="noStrike" cap="none" normalizeH="0" baseline="0">
              <a:ln>
                <a:noFill/>
              </a:ln>
              <a:solidFill>
                <a:schemeClr val="tx1"/>
              </a:solidFill>
              <a:effectLst/>
              <a:latin typeface="Helvetica "/>
              <a:ea typeface="ＭＳ Ｐゴシック" pitchFamily="34" charset="-128"/>
            </a:endParaRPr>
          </a:p>
        </p:txBody>
      </p:sp>
      <p:sp>
        <p:nvSpPr>
          <p:cNvPr id="13" name="object 3">
            <a:extLst>
              <a:ext uri="{FF2B5EF4-FFF2-40B4-BE49-F238E27FC236}">
                <a16:creationId xmlns:a16="http://schemas.microsoft.com/office/drawing/2014/main" id="{7147C13A-8A94-EBBA-2DE3-8839BA524328}"/>
              </a:ext>
            </a:extLst>
          </p:cNvPr>
          <p:cNvSpPr txBox="1">
            <a:spLocks noGrp="1"/>
          </p:cNvSpPr>
          <p:nvPr/>
        </p:nvSpPr>
        <p:spPr>
          <a:xfrm>
            <a:off x="193051" y="130236"/>
            <a:ext cx="9018457" cy="872524"/>
          </a:xfrm>
          <a:prstGeom prst="rect">
            <a:avLst/>
          </a:prstGeom>
        </p:spPr>
        <p:txBody>
          <a:bodyPr vert="horz" wrap="square" lIns="0" tIns="10646" rIns="0" bIns="0" rtlCol="0" anchor="t">
            <a:spAutoFit/>
          </a:bodyPr>
          <a:lstStyle>
            <a:defPPr>
              <a:defRPr lang="en-US"/>
            </a:defPPr>
            <a:lvl1pPr marL="0" algn="l" defTabSz="914400" rtl="0" eaLnBrk="1" latinLnBrk="0" hangingPunct="1">
              <a:defRPr sz="1941" b="0" i="0" kern="1200">
                <a:solidFill>
                  <a:srgbClr val="003366"/>
                </a:solidFill>
                <a:latin typeface="Franklin Gothic Medium"/>
                <a:ea typeface="+mj-ea"/>
                <a:cs typeface="Franklin Gothic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795">
              <a:spcBef>
                <a:spcPts val="84"/>
              </a:spcBef>
            </a:pPr>
            <a:r>
              <a:rPr lang="en-IN" sz="2800" b="1">
                <a:solidFill>
                  <a:schemeClr val="tx2"/>
                </a:solidFill>
                <a:latin typeface="Helvetica "/>
              </a:rPr>
              <a:t>Technological Improvements, Algorithm Enhancements, and Metaverse Synergies</a:t>
            </a:r>
          </a:p>
        </p:txBody>
      </p:sp>
      <p:pic>
        <p:nvPicPr>
          <p:cNvPr id="19" name="Picture 18" descr="A black background with white text&#10;&#10;Description automatically generated">
            <a:extLst>
              <a:ext uri="{FF2B5EF4-FFF2-40B4-BE49-F238E27FC236}">
                <a16:creationId xmlns:a16="http://schemas.microsoft.com/office/drawing/2014/main" id="{99F1D292-BF60-C134-1BEB-C1B44D870A97}"/>
              </a:ext>
            </a:extLst>
          </p:cNvPr>
          <p:cNvPicPr>
            <a:picLocks noChangeAspect="1"/>
          </p:cNvPicPr>
          <p:nvPr/>
        </p:nvPicPr>
        <p:blipFill>
          <a:blip r:embed="rId3"/>
          <a:stretch>
            <a:fillRect/>
          </a:stretch>
        </p:blipFill>
        <p:spPr>
          <a:xfrm>
            <a:off x="-34549" y="6604899"/>
            <a:ext cx="2383890" cy="252842"/>
          </a:xfrm>
          <a:prstGeom prst="rect">
            <a:avLst/>
          </a:prstGeom>
        </p:spPr>
      </p:pic>
      <p:pic>
        <p:nvPicPr>
          <p:cNvPr id="21" name="Picture 20" descr="A white text on a black background&#10;&#10;Description automatically generated">
            <a:extLst>
              <a:ext uri="{FF2B5EF4-FFF2-40B4-BE49-F238E27FC236}">
                <a16:creationId xmlns:a16="http://schemas.microsoft.com/office/drawing/2014/main" id="{8144E3E8-3CCC-AFE9-FE7C-09E033786198}"/>
              </a:ext>
            </a:extLst>
          </p:cNvPr>
          <p:cNvPicPr>
            <a:picLocks noChangeAspect="1"/>
          </p:cNvPicPr>
          <p:nvPr/>
        </p:nvPicPr>
        <p:blipFill>
          <a:blip r:embed="rId4"/>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2621199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25012" y="4510758"/>
            <a:ext cx="8030729" cy="1004086"/>
          </a:xfrm>
          <a:custGeom>
            <a:avLst/>
            <a:gdLst/>
            <a:ahLst/>
            <a:cxnLst/>
            <a:rect l="l" t="t" r="r" b="b"/>
            <a:pathLst>
              <a:path w="4325620" h="1666239">
                <a:moveTo>
                  <a:pt x="4325112" y="0"/>
                </a:moveTo>
                <a:lnTo>
                  <a:pt x="0" y="0"/>
                </a:lnTo>
                <a:lnTo>
                  <a:pt x="0" y="1665732"/>
                </a:lnTo>
                <a:lnTo>
                  <a:pt x="4325112" y="1665732"/>
                </a:lnTo>
                <a:lnTo>
                  <a:pt x="4325112" y="0"/>
                </a:lnTo>
                <a:close/>
              </a:path>
            </a:pathLst>
          </a:custGeom>
          <a:solidFill>
            <a:srgbClr val="F2F2F2"/>
          </a:solidFill>
        </p:spPr>
        <p:txBody>
          <a:bodyPr wrap="square" lIns="0" tIns="0" rIns="0" bIns="0" rtlCol="0" anchor="t"/>
          <a:lstStyle/>
          <a:p>
            <a:endParaRPr lang="en-US" sz="1200"/>
          </a:p>
        </p:txBody>
      </p:sp>
      <p:sp>
        <p:nvSpPr>
          <p:cNvPr id="7" name="object 7"/>
          <p:cNvSpPr txBox="1"/>
          <p:nvPr/>
        </p:nvSpPr>
        <p:spPr>
          <a:xfrm>
            <a:off x="148020" y="5835069"/>
            <a:ext cx="8718959" cy="376958"/>
          </a:xfrm>
          <a:prstGeom prst="rect">
            <a:avLst/>
          </a:prstGeom>
          <a:solidFill>
            <a:srgbClr val="D6A206"/>
          </a:solidFill>
        </p:spPr>
        <p:txBody>
          <a:bodyPr vert="horz" wrap="square" lIns="0" tIns="12886" rIns="0" bIns="0" rtlCol="0" anchor="t">
            <a:spAutoFit/>
          </a:bodyPr>
          <a:lstStyle/>
          <a:p>
            <a:pPr marL="895985" marR="153670" indent="-744855">
              <a:lnSpc>
                <a:spcPct val="111500"/>
              </a:lnSpc>
              <a:spcBef>
                <a:spcPts val="101"/>
              </a:spcBef>
            </a:pPr>
            <a:r>
              <a:rPr lang="en-US" sz="1100">
                <a:solidFill>
                  <a:schemeClr val="tx2"/>
                </a:solidFill>
                <a:ea typeface="+mn-lt"/>
                <a:cs typeface="+mn-lt"/>
              </a:rPr>
              <a:t>Team FAC, IITK brings unparalleled technical expertise, strategic acumen, and a professional advisory approach, positioning us as the ideal partner to steer this transaction and deliver exceptional value to Bumble's stakeholders.</a:t>
            </a:r>
            <a:endParaRPr lang="en-US">
              <a:solidFill>
                <a:schemeClr val="tx2"/>
              </a:solidFill>
            </a:endParaRPr>
          </a:p>
        </p:txBody>
      </p:sp>
      <p:sp>
        <p:nvSpPr>
          <p:cNvPr id="10" name="object 10"/>
          <p:cNvSpPr/>
          <p:nvPr/>
        </p:nvSpPr>
        <p:spPr>
          <a:xfrm>
            <a:off x="159903" y="4514087"/>
            <a:ext cx="1529301" cy="1006320"/>
          </a:xfrm>
          <a:custGeom>
            <a:avLst/>
            <a:gdLst/>
            <a:ahLst/>
            <a:cxnLst/>
            <a:rect l="l" t="t" r="r" b="b"/>
            <a:pathLst>
              <a:path w="2405380" h="1666239">
                <a:moveTo>
                  <a:pt x="1819656" y="0"/>
                </a:moveTo>
                <a:lnTo>
                  <a:pt x="0" y="0"/>
                </a:lnTo>
                <a:lnTo>
                  <a:pt x="0" y="1665732"/>
                </a:lnTo>
                <a:lnTo>
                  <a:pt x="1819656" y="1665732"/>
                </a:lnTo>
                <a:lnTo>
                  <a:pt x="2404872" y="833628"/>
                </a:lnTo>
                <a:lnTo>
                  <a:pt x="1819656" y="0"/>
                </a:lnTo>
                <a:close/>
              </a:path>
            </a:pathLst>
          </a:custGeom>
          <a:solidFill>
            <a:srgbClr val="FADF73"/>
          </a:solidFill>
        </p:spPr>
        <p:txBody>
          <a:bodyPr wrap="square" lIns="0" tIns="0" rIns="0" bIns="0" rtlCol="0"/>
          <a:lstStyle/>
          <a:p>
            <a:endParaRPr sz="1588"/>
          </a:p>
        </p:txBody>
      </p:sp>
      <p:sp>
        <p:nvSpPr>
          <p:cNvPr id="11" name="object 11"/>
          <p:cNvSpPr txBox="1"/>
          <p:nvPr/>
        </p:nvSpPr>
        <p:spPr>
          <a:xfrm>
            <a:off x="246878" y="4830368"/>
            <a:ext cx="1306199" cy="442768"/>
          </a:xfrm>
          <a:prstGeom prst="rect">
            <a:avLst/>
          </a:prstGeom>
        </p:spPr>
        <p:txBody>
          <a:bodyPr vert="horz" wrap="square" lIns="0" tIns="11766" rIns="0" bIns="0" rtlCol="0" anchor="t">
            <a:spAutoFit/>
          </a:bodyPr>
          <a:lstStyle/>
          <a:p>
            <a:pPr marL="10795">
              <a:spcBef>
                <a:spcPts val="93"/>
              </a:spcBef>
            </a:pPr>
            <a:r>
              <a:rPr lang="en-US" sz="1400" b="1" spc="9">
                <a:solidFill>
                  <a:schemeClr val="tx2"/>
                </a:solidFill>
                <a:ea typeface="+mn-lt"/>
                <a:cs typeface="+mn-lt"/>
              </a:rPr>
              <a:t>Strategic Valuation</a:t>
            </a:r>
            <a:endParaRPr lang="en-US" sz="1400" b="1" spc="9">
              <a:solidFill>
                <a:schemeClr val="tx2"/>
              </a:solidFill>
              <a:cs typeface="Helvetica"/>
            </a:endParaRPr>
          </a:p>
        </p:txBody>
      </p:sp>
      <p:sp>
        <p:nvSpPr>
          <p:cNvPr id="14" name="object 14"/>
          <p:cNvSpPr/>
          <p:nvPr/>
        </p:nvSpPr>
        <p:spPr>
          <a:xfrm>
            <a:off x="708355" y="2182149"/>
            <a:ext cx="8127585" cy="1089302"/>
          </a:xfrm>
          <a:custGeom>
            <a:avLst/>
            <a:gdLst/>
            <a:ahLst/>
            <a:cxnLst/>
            <a:rect l="l" t="t" r="r" b="b"/>
            <a:pathLst>
              <a:path w="7818120" h="1666239">
                <a:moveTo>
                  <a:pt x="7818120" y="0"/>
                </a:moveTo>
                <a:lnTo>
                  <a:pt x="0" y="0"/>
                </a:lnTo>
                <a:lnTo>
                  <a:pt x="0" y="1665732"/>
                </a:lnTo>
                <a:lnTo>
                  <a:pt x="7818120" y="1665732"/>
                </a:lnTo>
                <a:lnTo>
                  <a:pt x="7818120" y="0"/>
                </a:lnTo>
                <a:close/>
              </a:path>
            </a:pathLst>
          </a:custGeom>
          <a:solidFill>
            <a:srgbClr val="F2F2F2"/>
          </a:solidFill>
        </p:spPr>
        <p:txBody>
          <a:bodyPr wrap="square" lIns="0" tIns="0" rIns="0" bIns="0" rtlCol="0"/>
          <a:lstStyle/>
          <a:p>
            <a:endParaRPr sz="1588"/>
          </a:p>
        </p:txBody>
      </p:sp>
      <p:sp>
        <p:nvSpPr>
          <p:cNvPr id="16" name="object 16"/>
          <p:cNvSpPr txBox="1"/>
          <p:nvPr/>
        </p:nvSpPr>
        <p:spPr>
          <a:xfrm>
            <a:off x="2273781" y="2257345"/>
            <a:ext cx="6350778" cy="1155520"/>
          </a:xfrm>
          <a:prstGeom prst="rect">
            <a:avLst/>
          </a:prstGeom>
        </p:spPr>
        <p:txBody>
          <a:bodyPr vert="horz" wrap="square" lIns="0" tIns="47065" rIns="0" bIns="0" rtlCol="0" anchor="t">
            <a:spAutoFit/>
          </a:bodyPr>
          <a:lstStyle/>
          <a:p>
            <a:pPr marL="285750" indent="-285750">
              <a:buFont typeface="Arial"/>
              <a:buChar char="•"/>
              <a:tabLst>
                <a:tab pos="232534" algn="l"/>
              </a:tabLst>
            </a:pPr>
            <a:r>
              <a:rPr lang="en-US" sz="1200" spc="-9">
                <a:ea typeface="+mn-lt"/>
                <a:cs typeface="+mn-lt"/>
              </a:rPr>
              <a:t>Proven expertise in synergy implementation, revenue diversification strategies, and post-acquisition integration.</a:t>
            </a:r>
          </a:p>
          <a:p>
            <a:pPr marL="285750" indent="-285750">
              <a:buFont typeface="Arial"/>
              <a:buChar char="•"/>
              <a:tabLst>
                <a:tab pos="232534" algn="l"/>
              </a:tabLst>
            </a:pPr>
            <a:r>
              <a:rPr lang="en-US" sz="1200" spc="-9">
                <a:ea typeface="+mn-lt"/>
                <a:cs typeface="+mn-lt"/>
              </a:rPr>
              <a:t>Comprehensive expertise in Meta’s acquisition strategy, coupled with the capability to drive seamless negotiations while safeguarding Bumble’s autonomy as an independent brand.</a:t>
            </a:r>
            <a:endParaRPr lang="en-US" sz="1200" spc="-9">
              <a:cs typeface="Helvetica"/>
            </a:endParaRPr>
          </a:p>
          <a:p>
            <a:pPr marL="285750" indent="-285750">
              <a:buFont typeface="Arial"/>
              <a:buChar char="•"/>
              <a:tabLst>
                <a:tab pos="232534" algn="l"/>
              </a:tabLst>
            </a:pPr>
            <a:endParaRPr lang="en-US" sz="1200" spc="-9">
              <a:cs typeface="Helvetica"/>
            </a:endParaRPr>
          </a:p>
          <a:p>
            <a:pPr marL="285750" indent="-285750">
              <a:buFont typeface="Arial"/>
              <a:buChar char="•"/>
              <a:tabLst>
                <a:tab pos="232534" algn="l"/>
              </a:tabLst>
            </a:pPr>
            <a:endParaRPr lang="en-US" sz="1200" spc="-9">
              <a:cs typeface="Helvetica"/>
            </a:endParaRPr>
          </a:p>
        </p:txBody>
      </p:sp>
      <p:sp>
        <p:nvSpPr>
          <p:cNvPr id="17" name="object 17"/>
          <p:cNvSpPr/>
          <p:nvPr/>
        </p:nvSpPr>
        <p:spPr>
          <a:xfrm>
            <a:off x="171615" y="2177285"/>
            <a:ext cx="1540623" cy="1090424"/>
          </a:xfrm>
          <a:custGeom>
            <a:avLst/>
            <a:gdLst/>
            <a:ahLst/>
            <a:cxnLst/>
            <a:rect l="l" t="t" r="r" b="b"/>
            <a:pathLst>
              <a:path w="2405380" h="1667510">
                <a:moveTo>
                  <a:pt x="1818132" y="0"/>
                </a:moveTo>
                <a:lnTo>
                  <a:pt x="0" y="0"/>
                </a:lnTo>
                <a:lnTo>
                  <a:pt x="0" y="1667256"/>
                </a:lnTo>
                <a:lnTo>
                  <a:pt x="1818132" y="1667256"/>
                </a:lnTo>
                <a:lnTo>
                  <a:pt x="2404872" y="833628"/>
                </a:lnTo>
                <a:lnTo>
                  <a:pt x="1818132" y="0"/>
                </a:lnTo>
                <a:close/>
              </a:path>
            </a:pathLst>
          </a:custGeom>
          <a:solidFill>
            <a:srgbClr val="FADF73"/>
          </a:solidFill>
        </p:spPr>
        <p:txBody>
          <a:bodyPr wrap="square" lIns="0" tIns="0" rIns="0" bIns="0" rtlCol="0"/>
          <a:lstStyle/>
          <a:p>
            <a:endParaRPr sz="1588"/>
          </a:p>
        </p:txBody>
      </p:sp>
      <p:sp>
        <p:nvSpPr>
          <p:cNvPr id="18" name="object 18"/>
          <p:cNvSpPr txBox="1"/>
          <p:nvPr/>
        </p:nvSpPr>
        <p:spPr>
          <a:xfrm>
            <a:off x="267502" y="2609253"/>
            <a:ext cx="1118686" cy="442768"/>
          </a:xfrm>
          <a:prstGeom prst="rect">
            <a:avLst/>
          </a:prstGeom>
        </p:spPr>
        <p:txBody>
          <a:bodyPr vert="horz" wrap="square" lIns="0" tIns="11766" rIns="0" bIns="0" rtlCol="0" anchor="t">
            <a:spAutoFit/>
          </a:bodyPr>
          <a:lstStyle/>
          <a:p>
            <a:pPr marL="10795">
              <a:spcBef>
                <a:spcPts val="93"/>
              </a:spcBef>
            </a:pPr>
            <a:r>
              <a:rPr lang="en-IN" sz="1400" b="1">
                <a:solidFill>
                  <a:schemeClr val="tx2"/>
                </a:solidFill>
                <a:latin typeface="Helvetica "/>
                <a:cs typeface="Franklin Gothic Medium"/>
              </a:rPr>
              <a:t>Expertise in M&amp;A</a:t>
            </a:r>
          </a:p>
        </p:txBody>
      </p:sp>
      <p:sp>
        <p:nvSpPr>
          <p:cNvPr id="21" name="object 21"/>
          <p:cNvSpPr/>
          <p:nvPr/>
        </p:nvSpPr>
        <p:spPr>
          <a:xfrm>
            <a:off x="557669" y="3344407"/>
            <a:ext cx="8283903" cy="1081951"/>
          </a:xfrm>
          <a:custGeom>
            <a:avLst/>
            <a:gdLst/>
            <a:ahLst/>
            <a:cxnLst/>
            <a:rect l="l" t="t" r="r" b="b"/>
            <a:pathLst>
              <a:path w="7818120" h="1632585">
                <a:moveTo>
                  <a:pt x="7818120" y="0"/>
                </a:moveTo>
                <a:lnTo>
                  <a:pt x="0" y="0"/>
                </a:lnTo>
                <a:lnTo>
                  <a:pt x="0" y="1632203"/>
                </a:lnTo>
                <a:lnTo>
                  <a:pt x="7818120" y="1632203"/>
                </a:lnTo>
                <a:lnTo>
                  <a:pt x="7818120" y="0"/>
                </a:lnTo>
                <a:close/>
              </a:path>
            </a:pathLst>
          </a:custGeom>
          <a:solidFill>
            <a:srgbClr val="F2F2F2"/>
          </a:solidFill>
        </p:spPr>
        <p:txBody>
          <a:bodyPr wrap="square" lIns="0" tIns="0" rIns="0" bIns="0" rtlCol="0"/>
          <a:lstStyle/>
          <a:p>
            <a:endParaRPr sz="1588"/>
          </a:p>
        </p:txBody>
      </p:sp>
      <p:sp>
        <p:nvSpPr>
          <p:cNvPr id="22" name="object 22"/>
          <p:cNvSpPr txBox="1"/>
          <p:nvPr/>
        </p:nvSpPr>
        <p:spPr>
          <a:xfrm>
            <a:off x="2271341" y="3557089"/>
            <a:ext cx="6408353" cy="805583"/>
          </a:xfrm>
          <a:prstGeom prst="rect">
            <a:avLst/>
          </a:prstGeom>
        </p:spPr>
        <p:txBody>
          <a:bodyPr vert="horz" wrap="square" lIns="0" tIns="10646" rIns="0" bIns="0" rtlCol="0" anchor="t">
            <a:spAutoFit/>
          </a:bodyPr>
          <a:lstStyle/>
          <a:p>
            <a:pPr marL="182245" marR="66040" indent="-171450">
              <a:lnSpc>
                <a:spcPct val="106200"/>
              </a:lnSpc>
              <a:spcBef>
                <a:spcPts val="84"/>
              </a:spcBef>
              <a:buClr>
                <a:srgbClr val="003366"/>
              </a:buClr>
              <a:buSzPct val="65384"/>
              <a:buFont typeface="Arial"/>
              <a:buChar char="•"/>
              <a:tabLst>
                <a:tab pos="188269" algn="l"/>
              </a:tabLst>
            </a:pPr>
            <a:r>
              <a:rPr lang="en-US" sz="1200">
                <a:ea typeface="+mn-lt"/>
                <a:cs typeface="+mn-lt"/>
              </a:rPr>
              <a:t>Strong domain knowledge in AI, social platforms, and subscription-based models.</a:t>
            </a:r>
            <a:endParaRPr lang="en-US" sz="1200">
              <a:ea typeface="+mn-lt"/>
              <a:cs typeface="Arial"/>
            </a:endParaRPr>
          </a:p>
          <a:p>
            <a:pPr marL="182245" marR="66040" indent="-171450">
              <a:lnSpc>
                <a:spcPct val="106200"/>
              </a:lnSpc>
              <a:spcBef>
                <a:spcPts val="84"/>
              </a:spcBef>
              <a:buClr>
                <a:srgbClr val="003366"/>
              </a:buClr>
              <a:buSzPct val="65384"/>
              <a:buFont typeface="Arial"/>
              <a:buChar char="•"/>
              <a:tabLst>
                <a:tab pos="188269" algn="l"/>
              </a:tabLst>
            </a:pPr>
            <a:r>
              <a:rPr lang="en-US" sz="1200">
                <a:ea typeface="+mn-lt"/>
                <a:cs typeface="+mn-lt"/>
              </a:rPr>
              <a:t>Demonstrated expertise in applying advanced financial technologies and AI-driven analytics to enhance transaction efficiency and deliver strategic insights.</a:t>
            </a:r>
            <a:endParaRPr lang="en-US" sz="1200"/>
          </a:p>
          <a:p>
            <a:pPr marL="187960" marR="66040" indent="-177165">
              <a:lnSpc>
                <a:spcPct val="106200"/>
              </a:lnSpc>
              <a:spcBef>
                <a:spcPts val="84"/>
              </a:spcBef>
              <a:buClr>
                <a:srgbClr val="003366"/>
              </a:buClr>
              <a:buSzPct val="65384"/>
              <a:buFont typeface="Arial"/>
              <a:buChar char="•"/>
              <a:tabLst>
                <a:tab pos="188269" algn="l"/>
              </a:tabLst>
            </a:pPr>
            <a:endParaRPr lang="en-US" sz="1200">
              <a:latin typeface="Helvetica"/>
              <a:cs typeface="Helvetica"/>
            </a:endParaRPr>
          </a:p>
        </p:txBody>
      </p:sp>
      <p:sp>
        <p:nvSpPr>
          <p:cNvPr id="23" name="object 23"/>
          <p:cNvSpPr/>
          <p:nvPr/>
        </p:nvSpPr>
        <p:spPr>
          <a:xfrm>
            <a:off x="154893" y="3344406"/>
            <a:ext cx="1531870" cy="1081952"/>
          </a:xfrm>
          <a:custGeom>
            <a:avLst/>
            <a:gdLst/>
            <a:ahLst/>
            <a:cxnLst/>
            <a:rect l="l" t="t" r="r" b="b"/>
            <a:pathLst>
              <a:path w="2405380" h="1630679">
                <a:moveTo>
                  <a:pt x="1830324" y="0"/>
                </a:moveTo>
                <a:lnTo>
                  <a:pt x="0" y="0"/>
                </a:lnTo>
                <a:lnTo>
                  <a:pt x="0" y="1630679"/>
                </a:lnTo>
                <a:lnTo>
                  <a:pt x="1830324" y="1630679"/>
                </a:lnTo>
                <a:lnTo>
                  <a:pt x="2404872" y="815339"/>
                </a:lnTo>
                <a:lnTo>
                  <a:pt x="1830324" y="0"/>
                </a:lnTo>
                <a:close/>
              </a:path>
            </a:pathLst>
          </a:custGeom>
          <a:solidFill>
            <a:srgbClr val="FADF73"/>
          </a:solidFill>
        </p:spPr>
        <p:txBody>
          <a:bodyPr wrap="square" lIns="0" tIns="0" rIns="0" bIns="0" rtlCol="0"/>
          <a:lstStyle/>
          <a:p>
            <a:endParaRPr sz="1588"/>
          </a:p>
        </p:txBody>
      </p:sp>
      <p:sp>
        <p:nvSpPr>
          <p:cNvPr id="24" name="object 24"/>
          <p:cNvSpPr txBox="1"/>
          <p:nvPr/>
        </p:nvSpPr>
        <p:spPr>
          <a:xfrm>
            <a:off x="258029" y="3753552"/>
            <a:ext cx="1541531" cy="442768"/>
          </a:xfrm>
          <a:prstGeom prst="rect">
            <a:avLst/>
          </a:prstGeom>
        </p:spPr>
        <p:txBody>
          <a:bodyPr vert="horz" wrap="square" lIns="0" tIns="11766" rIns="0" bIns="0" rtlCol="0" anchor="t">
            <a:spAutoFit/>
          </a:bodyPr>
          <a:lstStyle/>
          <a:p>
            <a:pPr marL="10795">
              <a:spcBef>
                <a:spcPts val="93"/>
              </a:spcBef>
            </a:pPr>
            <a:r>
              <a:rPr lang="en-US" sz="1400" b="1" spc="-9">
                <a:solidFill>
                  <a:schemeClr val="tx2"/>
                </a:solidFill>
                <a:latin typeface="Helvetica "/>
                <a:cs typeface="Franklin Gothic Medium"/>
              </a:rPr>
              <a:t>Technology Focused</a:t>
            </a:r>
          </a:p>
        </p:txBody>
      </p:sp>
      <p:sp>
        <p:nvSpPr>
          <p:cNvPr id="2" name="Rectangle 1">
            <a:extLst>
              <a:ext uri="{FF2B5EF4-FFF2-40B4-BE49-F238E27FC236}">
                <a16:creationId xmlns:a16="http://schemas.microsoft.com/office/drawing/2014/main" id="{DE735137-BF9C-FAF1-DA6A-CD86834AC678}"/>
              </a:ext>
            </a:extLst>
          </p:cNvPr>
          <p:cNvSpPr/>
          <p:nvPr/>
        </p:nvSpPr>
        <p:spPr bwMode="auto">
          <a:xfrm>
            <a:off x="-4763" y="6592149"/>
            <a:ext cx="9147570" cy="26453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0" name="Rectangle 29">
            <a:extLst>
              <a:ext uri="{FF2B5EF4-FFF2-40B4-BE49-F238E27FC236}">
                <a16:creationId xmlns:a16="http://schemas.microsoft.com/office/drawing/2014/main" id="{BBD5B33D-56FB-4C17-5D49-9C8E02EDBC60}"/>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1" name="object 6">
            <a:extLst>
              <a:ext uri="{FF2B5EF4-FFF2-40B4-BE49-F238E27FC236}">
                <a16:creationId xmlns:a16="http://schemas.microsoft.com/office/drawing/2014/main" id="{71CB8D5C-053C-1133-EE25-32299544E81B}"/>
              </a:ext>
            </a:extLst>
          </p:cNvPr>
          <p:cNvSpPr txBox="1">
            <a:spLocks/>
          </p:cNvSpPr>
          <p:nvPr/>
        </p:nvSpPr>
        <p:spPr bwMode="auto">
          <a:xfrm>
            <a:off x="111552" y="100560"/>
            <a:ext cx="7400365" cy="454461"/>
          </a:xfrm>
          <a:prstGeom prst="rect">
            <a:avLst/>
          </a:prstGeom>
          <a:noFill/>
          <a:ln w="9525">
            <a:noFill/>
            <a:miter lim="800000"/>
            <a:headEnd/>
            <a:tailEnd/>
          </a:ln>
        </p:spPr>
        <p:txBody>
          <a:bodyPr spcFirstLastPara="1" vert="horz" wrap="square" lIns="0" tIns="10646" rIns="0" bIns="0" numCol="1" rtlCol="0" anchor="ctr" anchorCtr="0" compatLnSpc="1">
            <a:prstTxWarp prst="textNoShape">
              <a:avLst/>
            </a:prstTxWarp>
            <a:spAutoFit/>
          </a:bodyPr>
          <a:lstStyle>
            <a:lvl1pPr lvl="0" algn="l" rtl="0" eaLnBrk="0" fontAlgn="base" hangingPunct="0">
              <a:spcBef>
                <a:spcPts val="0"/>
              </a:spcBef>
              <a:spcAft>
                <a:spcPts val="0"/>
              </a:spcAft>
              <a:buSzPts val="1400"/>
              <a:buNone/>
              <a:defRPr sz="2800">
                <a:solidFill>
                  <a:schemeClr val="bg1"/>
                </a:solidFill>
                <a:latin typeface="+mj-lt"/>
                <a:ea typeface="+mj-ea"/>
                <a:cs typeface="+mj-cs"/>
              </a:defRPr>
            </a:lvl1pPr>
            <a:lvl2pPr lvl="1"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2pPr>
            <a:lvl3pPr lvl="2"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3pPr>
            <a:lvl4pPr lvl="3"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4pPr>
            <a:lvl5pPr lvl="4"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5pPr>
            <a:lvl6pPr marL="457200" lvl="5" algn="r" rtl="0" fontAlgn="base">
              <a:spcBef>
                <a:spcPts val="0"/>
              </a:spcBef>
              <a:spcAft>
                <a:spcPts val="0"/>
              </a:spcAft>
              <a:buSzPts val="1400"/>
              <a:buNone/>
              <a:defRPr sz="2800">
                <a:solidFill>
                  <a:schemeClr val="bg1"/>
                </a:solidFill>
                <a:latin typeface="HelveticaNeue LT 45 Lt" pitchFamily="34" charset="0"/>
                <a:cs typeface="Arial" charset="0"/>
              </a:defRPr>
            </a:lvl6pPr>
            <a:lvl7pPr marL="914400" lvl="6" algn="r" rtl="0" fontAlgn="base">
              <a:spcBef>
                <a:spcPts val="0"/>
              </a:spcBef>
              <a:spcAft>
                <a:spcPts val="0"/>
              </a:spcAft>
              <a:buSzPts val="1400"/>
              <a:buNone/>
              <a:defRPr sz="2800">
                <a:solidFill>
                  <a:schemeClr val="bg1"/>
                </a:solidFill>
                <a:latin typeface="HelveticaNeue LT 45 Lt" pitchFamily="34" charset="0"/>
                <a:cs typeface="Arial" charset="0"/>
              </a:defRPr>
            </a:lvl7pPr>
            <a:lvl8pPr marL="1371600" lvl="7" algn="r" rtl="0" fontAlgn="base">
              <a:spcBef>
                <a:spcPts val="0"/>
              </a:spcBef>
              <a:spcAft>
                <a:spcPts val="0"/>
              </a:spcAft>
              <a:buSzPts val="1400"/>
              <a:buNone/>
              <a:defRPr sz="2800">
                <a:solidFill>
                  <a:schemeClr val="bg1"/>
                </a:solidFill>
                <a:latin typeface="HelveticaNeue LT 45 Lt" pitchFamily="34" charset="0"/>
                <a:cs typeface="Arial" charset="0"/>
              </a:defRPr>
            </a:lvl8pPr>
            <a:lvl9pPr marL="1828800" lvl="8" algn="r" rtl="0" fontAlgn="base">
              <a:spcBef>
                <a:spcPts val="0"/>
              </a:spcBef>
              <a:spcAft>
                <a:spcPts val="0"/>
              </a:spcAft>
              <a:buSzPts val="1400"/>
              <a:buNone/>
              <a:defRPr sz="2800">
                <a:solidFill>
                  <a:schemeClr val="bg1"/>
                </a:solidFill>
                <a:latin typeface="HelveticaNeue LT 45 Lt" pitchFamily="34" charset="0"/>
                <a:cs typeface="Arial" charset="0"/>
              </a:defRPr>
            </a:lvl9pPr>
          </a:lstStyle>
          <a:p>
            <a:pPr marL="10795" defTabSz="914400">
              <a:spcBef>
                <a:spcPts val="84"/>
              </a:spcBef>
            </a:pPr>
            <a:r>
              <a:rPr lang="en-IN" b="1" kern="0" spc="-9">
                <a:solidFill>
                  <a:schemeClr val="tx2"/>
                </a:solidFill>
                <a:latin typeface="Helvetica "/>
              </a:rPr>
              <a:t>Conclusion</a:t>
            </a:r>
          </a:p>
        </p:txBody>
      </p:sp>
      <p:sp>
        <p:nvSpPr>
          <p:cNvPr id="32" name="object 15">
            <a:extLst>
              <a:ext uri="{FF2B5EF4-FFF2-40B4-BE49-F238E27FC236}">
                <a16:creationId xmlns:a16="http://schemas.microsoft.com/office/drawing/2014/main" id="{36824227-0EDA-9C3D-4859-943BAE3558AE}"/>
              </a:ext>
            </a:extLst>
          </p:cNvPr>
          <p:cNvSpPr txBox="1"/>
          <p:nvPr/>
        </p:nvSpPr>
        <p:spPr>
          <a:xfrm>
            <a:off x="129411" y="575270"/>
            <a:ext cx="8757904" cy="948865"/>
          </a:xfrm>
          <a:prstGeom prst="rect">
            <a:avLst/>
          </a:prstGeom>
        </p:spPr>
        <p:txBody>
          <a:bodyPr vert="horz" wrap="square" lIns="0" tIns="15128" rIns="0" bIns="0" rtlCol="0" anchor="t">
            <a:spAutoFit/>
          </a:bodyPr>
          <a:lstStyle/>
          <a:p>
            <a:r>
              <a:rPr lang="en-US">
                <a:solidFill>
                  <a:schemeClr val="tx2"/>
                </a:solidFill>
                <a:ea typeface="+mn-lt"/>
                <a:cs typeface="+mn-lt"/>
              </a:rPr>
              <a:t>Recommendation to Sell Bumble to Meta and Engage Team FAC, IITK as Advisors</a:t>
            </a:r>
            <a:endParaRPr lang="en-US">
              <a:solidFill>
                <a:schemeClr val="tx2"/>
              </a:solidFill>
            </a:endParaRPr>
          </a:p>
          <a:p>
            <a:endParaRPr lang="en-US">
              <a:solidFill>
                <a:schemeClr val="tx2"/>
              </a:solidFill>
            </a:endParaRPr>
          </a:p>
          <a:p>
            <a:pPr>
              <a:spcBef>
                <a:spcPts val="847"/>
              </a:spcBef>
            </a:pPr>
            <a:endParaRPr lang="en-US">
              <a:solidFill>
                <a:schemeClr val="tx2"/>
              </a:solidFill>
              <a:latin typeface="Franklin Gothic Medium"/>
              <a:cs typeface="Franklin Gothic Medium"/>
            </a:endParaRPr>
          </a:p>
        </p:txBody>
      </p:sp>
      <p:pic>
        <p:nvPicPr>
          <p:cNvPr id="6" name="Picture 5" descr="A black background with white text&#10;&#10;Description automatically generated">
            <a:extLst>
              <a:ext uri="{FF2B5EF4-FFF2-40B4-BE49-F238E27FC236}">
                <a16:creationId xmlns:a16="http://schemas.microsoft.com/office/drawing/2014/main" id="{8A7BCF64-50EE-842E-0CD7-697F3D726D1A}"/>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E54B73EA-D73D-FD99-DC7B-E9F786C44AB6}"/>
              </a:ext>
            </a:extLst>
          </p:cNvPr>
          <p:cNvPicPr>
            <a:picLocks noChangeAspect="1"/>
          </p:cNvPicPr>
          <p:nvPr/>
        </p:nvPicPr>
        <p:blipFill>
          <a:blip r:embed="rId3"/>
          <a:stretch>
            <a:fillRect/>
          </a:stretch>
        </p:blipFill>
        <p:spPr>
          <a:xfrm>
            <a:off x="7779489" y="6451667"/>
            <a:ext cx="1577744" cy="494318"/>
          </a:xfrm>
          <a:prstGeom prst="rect">
            <a:avLst/>
          </a:prstGeom>
        </p:spPr>
      </p:pic>
      <p:cxnSp>
        <p:nvCxnSpPr>
          <p:cNvPr id="25" name="Straight Arrow Connector 24">
            <a:extLst>
              <a:ext uri="{FF2B5EF4-FFF2-40B4-BE49-F238E27FC236}">
                <a16:creationId xmlns:a16="http://schemas.microsoft.com/office/drawing/2014/main" id="{7DC873AE-FCB1-2318-33A1-157CEBA7B832}"/>
              </a:ext>
            </a:extLst>
          </p:cNvPr>
          <p:cNvCxnSpPr/>
          <p:nvPr/>
        </p:nvCxnSpPr>
        <p:spPr bwMode="auto">
          <a:xfrm>
            <a:off x="4045701" y="3599443"/>
            <a:ext cx="914400" cy="914400"/>
          </a:xfrm>
          <a:prstGeom prst="straightConnector1">
            <a:avLst/>
          </a:prstGeom>
          <a:noFill/>
          <a:ln w="9525" cap="flat" cmpd="sng" algn="ctr">
            <a:noFill/>
            <a:prstDash val="solid"/>
            <a:round/>
            <a:headEnd type="none" w="med" len="med"/>
            <a:tailEnd type="none" w="med" len="med"/>
          </a:ln>
          <a:effectLst/>
        </p:spPr>
      </p:cxnSp>
      <p:sp>
        <p:nvSpPr>
          <p:cNvPr id="15" name="object 4">
            <a:extLst>
              <a:ext uri="{FF2B5EF4-FFF2-40B4-BE49-F238E27FC236}">
                <a16:creationId xmlns:a16="http://schemas.microsoft.com/office/drawing/2014/main" id="{04FC38FB-131E-F7B8-FFCE-8D14C7405048}"/>
              </a:ext>
            </a:extLst>
          </p:cNvPr>
          <p:cNvSpPr txBox="1"/>
          <p:nvPr/>
        </p:nvSpPr>
        <p:spPr>
          <a:xfrm>
            <a:off x="557764" y="1798401"/>
            <a:ext cx="7311794" cy="203257"/>
          </a:xfrm>
          <a:prstGeom prst="rect">
            <a:avLst/>
          </a:prstGeom>
          <a:solidFill>
            <a:srgbClr val="D6A206"/>
          </a:solidFill>
        </p:spPr>
        <p:txBody>
          <a:bodyPr vert="horz" wrap="square" lIns="0" tIns="12886"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70860" marR="131445" indent="-2934335" algn="ctr" defTabSz="806867">
              <a:lnSpc>
                <a:spcPct val="111500"/>
              </a:lnSpc>
              <a:spcBef>
                <a:spcPts val="101"/>
              </a:spcBef>
            </a:pPr>
            <a:r>
              <a:rPr lang="en-US" sz="1200" b="1">
                <a:solidFill>
                  <a:schemeClr val="tx2"/>
                </a:solidFill>
                <a:latin typeface="Helvetica "/>
              </a:rPr>
              <a:t>WHY HIRE FAC IITK</a:t>
            </a:r>
          </a:p>
        </p:txBody>
      </p:sp>
      <p:sp>
        <p:nvSpPr>
          <p:cNvPr id="33" name="TextBox 32">
            <a:extLst>
              <a:ext uri="{FF2B5EF4-FFF2-40B4-BE49-F238E27FC236}">
                <a16:creationId xmlns:a16="http://schemas.microsoft.com/office/drawing/2014/main" id="{5F020BD7-3216-B8FA-BCF7-7E9E006387EE}"/>
              </a:ext>
            </a:extLst>
          </p:cNvPr>
          <p:cNvSpPr txBox="1"/>
          <p:nvPr/>
        </p:nvSpPr>
        <p:spPr>
          <a:xfrm>
            <a:off x="2273332" y="4611814"/>
            <a:ext cx="640097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a:t>Objective, conflict-free advisory to maximize shareholder value through a 100% cash deal at $11/share. </a:t>
            </a:r>
            <a:endParaRPr lang="en-US"/>
          </a:p>
          <a:p>
            <a:pPr marL="171450" indent="-171450">
              <a:buFont typeface="Arial"/>
              <a:buChar char="•"/>
            </a:pPr>
            <a:r>
              <a:rPr lang="en-US" sz="1200">
                <a:cs typeface="Helvetica"/>
              </a:rPr>
              <a:t>Robust valuation approach with a focus on DCF, market </a:t>
            </a:r>
            <a:r>
              <a:rPr lang="en-US" sz="1200" err="1">
                <a:cs typeface="Helvetica"/>
              </a:rPr>
              <a:t>comparables</a:t>
            </a:r>
            <a:r>
              <a:rPr lang="en-US" sz="1200">
                <a:cs typeface="Helvetica"/>
              </a:rPr>
              <a:t>, and precedent transactions.  </a:t>
            </a:r>
          </a:p>
          <a:p>
            <a:endParaRPr lang="en-US" sz="1200"/>
          </a:p>
        </p:txBody>
      </p:sp>
      <p:pic>
        <p:nvPicPr>
          <p:cNvPr id="34" name="Picture 33" descr="A close-up of a logo&#10;&#10;Description automatically generated">
            <a:extLst>
              <a:ext uri="{FF2B5EF4-FFF2-40B4-BE49-F238E27FC236}">
                <a16:creationId xmlns:a16="http://schemas.microsoft.com/office/drawing/2014/main" id="{BAC46E77-D957-338B-FD6C-FD16556F036D}"/>
              </a:ext>
            </a:extLst>
          </p:cNvPr>
          <p:cNvPicPr>
            <a:picLocks noChangeAspect="1"/>
          </p:cNvPicPr>
          <p:nvPr/>
        </p:nvPicPr>
        <p:blipFill>
          <a:blip r:embed="rId4"/>
          <a:stretch>
            <a:fillRect/>
          </a:stretch>
        </p:blipFill>
        <p:spPr>
          <a:xfrm>
            <a:off x="3818759" y="1163986"/>
            <a:ext cx="790983" cy="554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96919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DB61"/>
        </a:solidFill>
        <a:effectLst/>
      </p:bgPr>
    </p:bg>
    <p:spTree>
      <p:nvGrpSpPr>
        <p:cNvPr id="1" name="">
          <a:extLst>
            <a:ext uri="{FF2B5EF4-FFF2-40B4-BE49-F238E27FC236}">
              <a16:creationId xmlns:a16="http://schemas.microsoft.com/office/drawing/2014/main" id="{0D12FB21-B3B2-4A71-D8F7-C9E2AA794C6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42CDEE-0007-BCD6-14BD-0E19941B0068}"/>
              </a:ext>
            </a:extLst>
          </p:cNvPr>
          <p:cNvSpPr>
            <a:spLocks noGrp="1"/>
          </p:cNvSpPr>
          <p:nvPr>
            <p:ph type="sldNum" sz="quarter" idx="10"/>
          </p:nvPr>
        </p:nvSpPr>
        <p:spPr/>
        <p:txBody>
          <a:bodyPr/>
          <a:lstStyle/>
          <a:p>
            <a:pPr>
              <a:defRPr/>
            </a:pPr>
            <a:fld id="{B44EB3E9-572A-4C79-9EE6-0B98A504B731}" type="slidenum">
              <a:rPr lang="en-AU" smtClean="0">
                <a:solidFill>
                  <a:srgbClr val="FFFFFF"/>
                </a:solidFill>
              </a:rPr>
              <a:pPr>
                <a:defRPr/>
              </a:pPr>
              <a:t>16</a:t>
            </a:fld>
            <a:endParaRPr lang="en-AU">
              <a:solidFill>
                <a:srgbClr val="FFFFFF"/>
              </a:solidFill>
            </a:endParaRPr>
          </a:p>
        </p:txBody>
      </p:sp>
      <p:sp>
        <p:nvSpPr>
          <p:cNvPr id="3" name="Title 1">
            <a:extLst>
              <a:ext uri="{FF2B5EF4-FFF2-40B4-BE49-F238E27FC236}">
                <a16:creationId xmlns:a16="http://schemas.microsoft.com/office/drawing/2014/main" id="{2F7A6CEE-5DA6-14BB-AF7B-E9396EFD1F6C}"/>
              </a:ext>
            </a:extLst>
          </p:cNvPr>
          <p:cNvSpPr>
            <a:spLocks noGrp="1"/>
          </p:cNvSpPr>
          <p:nvPr/>
        </p:nvSpPr>
        <p:spPr bwMode="auto">
          <a:xfrm>
            <a:off x="0" y="1320799"/>
            <a:ext cx="9144000" cy="144549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rmAutofit/>
          </a:bodyPr>
          <a:lstStyle>
            <a:lvl1pPr algn="ctr" rtl="0" eaLnBrk="1" fontAlgn="base" hangingPunct="1">
              <a:spcBef>
                <a:spcPct val="0"/>
              </a:spcBef>
              <a:spcAft>
                <a:spcPct val="0"/>
              </a:spcAft>
              <a:defRPr sz="6000">
                <a:solidFill>
                  <a:schemeClr val="bg1"/>
                </a:solidFill>
                <a:latin typeface="+mj-lt"/>
                <a:ea typeface="+mj-ea"/>
                <a:cs typeface="+mj-cs"/>
              </a:defRPr>
            </a:lvl1pPr>
            <a:lvl2pPr algn="r" rtl="0" eaLnBrk="1" fontAlgn="base" hangingPunct="1">
              <a:spcBef>
                <a:spcPct val="0"/>
              </a:spcBef>
              <a:spcAft>
                <a:spcPct val="0"/>
              </a:spcAft>
              <a:defRPr sz="2800">
                <a:solidFill>
                  <a:schemeClr val="bg1"/>
                </a:solidFill>
                <a:latin typeface="HelveticaNeue LT 45 Lt" pitchFamily="34" charset="0"/>
                <a:cs typeface="Arial" charset="0"/>
              </a:defRPr>
            </a:lvl2pPr>
            <a:lvl3pPr algn="r" rtl="0" eaLnBrk="1" fontAlgn="base" hangingPunct="1">
              <a:spcBef>
                <a:spcPct val="0"/>
              </a:spcBef>
              <a:spcAft>
                <a:spcPct val="0"/>
              </a:spcAft>
              <a:defRPr sz="2800">
                <a:solidFill>
                  <a:schemeClr val="bg1"/>
                </a:solidFill>
                <a:latin typeface="HelveticaNeue LT 45 Lt" pitchFamily="34" charset="0"/>
                <a:cs typeface="Arial" charset="0"/>
              </a:defRPr>
            </a:lvl3pPr>
            <a:lvl4pPr algn="r" rtl="0" eaLnBrk="1" fontAlgn="base" hangingPunct="1">
              <a:spcBef>
                <a:spcPct val="0"/>
              </a:spcBef>
              <a:spcAft>
                <a:spcPct val="0"/>
              </a:spcAft>
              <a:defRPr sz="2800">
                <a:solidFill>
                  <a:schemeClr val="bg1"/>
                </a:solidFill>
                <a:latin typeface="HelveticaNeue LT 45 Lt" pitchFamily="34" charset="0"/>
                <a:cs typeface="Arial" charset="0"/>
              </a:defRPr>
            </a:lvl4pPr>
            <a:lvl5pPr algn="r" rtl="0" eaLnBrk="1" fontAlgn="base" hangingPunct="1">
              <a:spcBef>
                <a:spcPct val="0"/>
              </a:spcBef>
              <a:spcAft>
                <a:spcPct val="0"/>
              </a:spcAft>
              <a:defRPr sz="2800">
                <a:solidFill>
                  <a:schemeClr val="bg1"/>
                </a:solidFill>
                <a:latin typeface="HelveticaNeue LT 45 Lt" pitchFamily="34" charset="0"/>
                <a:cs typeface="Arial" charset="0"/>
              </a:defRPr>
            </a:lvl5pPr>
            <a:lvl6pPr marL="457200" algn="r" rtl="0" eaLnBrk="1" fontAlgn="base" hangingPunct="1">
              <a:spcBef>
                <a:spcPct val="0"/>
              </a:spcBef>
              <a:spcAft>
                <a:spcPct val="0"/>
              </a:spcAft>
              <a:defRPr sz="2800">
                <a:solidFill>
                  <a:schemeClr val="bg1"/>
                </a:solidFill>
                <a:latin typeface="HelveticaNeue LT 45 Lt" pitchFamily="34" charset="0"/>
                <a:cs typeface="Arial" charset="0"/>
              </a:defRPr>
            </a:lvl6pPr>
            <a:lvl7pPr marL="914400" algn="r" rtl="0" eaLnBrk="1" fontAlgn="base" hangingPunct="1">
              <a:spcBef>
                <a:spcPct val="0"/>
              </a:spcBef>
              <a:spcAft>
                <a:spcPct val="0"/>
              </a:spcAft>
              <a:defRPr sz="2800">
                <a:solidFill>
                  <a:schemeClr val="bg1"/>
                </a:solidFill>
                <a:latin typeface="HelveticaNeue LT 45 Lt" pitchFamily="34" charset="0"/>
                <a:cs typeface="Arial" charset="0"/>
              </a:defRPr>
            </a:lvl7pPr>
            <a:lvl8pPr marL="1371600" algn="r" rtl="0" eaLnBrk="1" fontAlgn="base" hangingPunct="1">
              <a:spcBef>
                <a:spcPct val="0"/>
              </a:spcBef>
              <a:spcAft>
                <a:spcPct val="0"/>
              </a:spcAft>
              <a:defRPr sz="2800">
                <a:solidFill>
                  <a:schemeClr val="bg1"/>
                </a:solidFill>
                <a:latin typeface="HelveticaNeue LT 45 Lt" pitchFamily="34" charset="0"/>
                <a:cs typeface="Arial" charset="0"/>
              </a:defRPr>
            </a:lvl8pPr>
            <a:lvl9pPr marL="1828800" algn="r" rtl="0" eaLnBrk="1" fontAlgn="base" hangingPunct="1">
              <a:spcBef>
                <a:spcPct val="0"/>
              </a:spcBef>
              <a:spcAft>
                <a:spcPct val="0"/>
              </a:spcAft>
              <a:defRPr sz="2800">
                <a:solidFill>
                  <a:schemeClr val="bg1"/>
                </a:solidFill>
                <a:latin typeface="HelveticaNeue LT 45 Lt" pitchFamily="34" charset="0"/>
                <a:cs typeface="Arial" charset="0"/>
              </a:defRPr>
            </a:lvl9pPr>
          </a:lstStyle>
          <a:p>
            <a:pPr fontAlgn="base"/>
            <a:endParaRPr lang="en-US" b="1">
              <a:solidFill>
                <a:srgbClr val="384A6B"/>
              </a:solidFill>
              <a:latin typeface="arial"/>
            </a:endParaRPr>
          </a:p>
        </p:txBody>
      </p:sp>
      <p:sp>
        <p:nvSpPr>
          <p:cNvPr id="4" name="Title 1">
            <a:extLst>
              <a:ext uri="{FF2B5EF4-FFF2-40B4-BE49-F238E27FC236}">
                <a16:creationId xmlns:a16="http://schemas.microsoft.com/office/drawing/2014/main" id="{0084B888-6E48-8BE0-176D-ADC9F7091F79}"/>
              </a:ext>
            </a:extLst>
          </p:cNvPr>
          <p:cNvSpPr>
            <a:spLocks noGrp="1"/>
          </p:cNvSpPr>
          <p:nvPr/>
        </p:nvSpPr>
        <p:spPr bwMode="auto">
          <a:xfrm>
            <a:off x="-121344" y="2859527"/>
            <a:ext cx="9144000" cy="144549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rmAutofit/>
          </a:bodyPr>
          <a:lstStyle>
            <a:lvl1pPr algn="ctr" rtl="0" eaLnBrk="1" fontAlgn="base" hangingPunct="1">
              <a:spcBef>
                <a:spcPct val="0"/>
              </a:spcBef>
              <a:spcAft>
                <a:spcPct val="0"/>
              </a:spcAft>
              <a:defRPr sz="6000">
                <a:solidFill>
                  <a:schemeClr val="bg1"/>
                </a:solidFill>
                <a:latin typeface="+mj-lt"/>
                <a:ea typeface="+mj-ea"/>
                <a:cs typeface="+mj-cs"/>
              </a:defRPr>
            </a:lvl1pPr>
            <a:lvl2pPr algn="r" rtl="0" eaLnBrk="1" fontAlgn="base" hangingPunct="1">
              <a:spcBef>
                <a:spcPct val="0"/>
              </a:spcBef>
              <a:spcAft>
                <a:spcPct val="0"/>
              </a:spcAft>
              <a:defRPr sz="2800">
                <a:solidFill>
                  <a:schemeClr val="bg1"/>
                </a:solidFill>
                <a:latin typeface="HelveticaNeue LT 45 Lt" pitchFamily="34" charset="0"/>
                <a:cs typeface="Arial" charset="0"/>
              </a:defRPr>
            </a:lvl2pPr>
            <a:lvl3pPr algn="r" rtl="0" eaLnBrk="1" fontAlgn="base" hangingPunct="1">
              <a:spcBef>
                <a:spcPct val="0"/>
              </a:spcBef>
              <a:spcAft>
                <a:spcPct val="0"/>
              </a:spcAft>
              <a:defRPr sz="2800">
                <a:solidFill>
                  <a:schemeClr val="bg1"/>
                </a:solidFill>
                <a:latin typeface="HelveticaNeue LT 45 Lt" pitchFamily="34" charset="0"/>
                <a:cs typeface="Arial" charset="0"/>
              </a:defRPr>
            </a:lvl3pPr>
            <a:lvl4pPr algn="r" rtl="0" eaLnBrk="1" fontAlgn="base" hangingPunct="1">
              <a:spcBef>
                <a:spcPct val="0"/>
              </a:spcBef>
              <a:spcAft>
                <a:spcPct val="0"/>
              </a:spcAft>
              <a:defRPr sz="2800">
                <a:solidFill>
                  <a:schemeClr val="bg1"/>
                </a:solidFill>
                <a:latin typeface="HelveticaNeue LT 45 Lt" pitchFamily="34" charset="0"/>
                <a:cs typeface="Arial" charset="0"/>
              </a:defRPr>
            </a:lvl4pPr>
            <a:lvl5pPr algn="r" rtl="0" eaLnBrk="1" fontAlgn="base" hangingPunct="1">
              <a:spcBef>
                <a:spcPct val="0"/>
              </a:spcBef>
              <a:spcAft>
                <a:spcPct val="0"/>
              </a:spcAft>
              <a:defRPr sz="2800">
                <a:solidFill>
                  <a:schemeClr val="bg1"/>
                </a:solidFill>
                <a:latin typeface="HelveticaNeue LT 45 Lt" pitchFamily="34" charset="0"/>
                <a:cs typeface="Arial" charset="0"/>
              </a:defRPr>
            </a:lvl5pPr>
            <a:lvl6pPr marL="457200" algn="r" rtl="0" eaLnBrk="1" fontAlgn="base" hangingPunct="1">
              <a:spcBef>
                <a:spcPct val="0"/>
              </a:spcBef>
              <a:spcAft>
                <a:spcPct val="0"/>
              </a:spcAft>
              <a:defRPr sz="2800">
                <a:solidFill>
                  <a:schemeClr val="bg1"/>
                </a:solidFill>
                <a:latin typeface="HelveticaNeue LT 45 Lt" pitchFamily="34" charset="0"/>
                <a:cs typeface="Arial" charset="0"/>
              </a:defRPr>
            </a:lvl6pPr>
            <a:lvl7pPr marL="914400" algn="r" rtl="0" eaLnBrk="1" fontAlgn="base" hangingPunct="1">
              <a:spcBef>
                <a:spcPct val="0"/>
              </a:spcBef>
              <a:spcAft>
                <a:spcPct val="0"/>
              </a:spcAft>
              <a:defRPr sz="2800">
                <a:solidFill>
                  <a:schemeClr val="bg1"/>
                </a:solidFill>
                <a:latin typeface="HelveticaNeue LT 45 Lt" pitchFamily="34" charset="0"/>
                <a:cs typeface="Arial" charset="0"/>
              </a:defRPr>
            </a:lvl7pPr>
            <a:lvl8pPr marL="1371600" algn="r" rtl="0" eaLnBrk="1" fontAlgn="base" hangingPunct="1">
              <a:spcBef>
                <a:spcPct val="0"/>
              </a:spcBef>
              <a:spcAft>
                <a:spcPct val="0"/>
              </a:spcAft>
              <a:defRPr sz="2800">
                <a:solidFill>
                  <a:schemeClr val="bg1"/>
                </a:solidFill>
                <a:latin typeface="HelveticaNeue LT 45 Lt" pitchFamily="34" charset="0"/>
                <a:cs typeface="Arial" charset="0"/>
              </a:defRPr>
            </a:lvl8pPr>
            <a:lvl9pPr marL="1828800" algn="r" rtl="0" eaLnBrk="1" fontAlgn="base" hangingPunct="1">
              <a:spcBef>
                <a:spcPct val="0"/>
              </a:spcBef>
              <a:spcAft>
                <a:spcPct val="0"/>
              </a:spcAft>
              <a:defRPr sz="2800">
                <a:solidFill>
                  <a:schemeClr val="bg1"/>
                </a:solidFill>
                <a:latin typeface="HelveticaNeue LT 45 Lt" pitchFamily="34" charset="0"/>
                <a:cs typeface="Arial" charset="0"/>
              </a:defRPr>
            </a:lvl9pPr>
          </a:lstStyle>
          <a:p>
            <a:r>
              <a:rPr lang="en-US" b="1">
                <a:solidFill>
                  <a:srgbClr val="384A6B"/>
                </a:solidFill>
                <a:latin typeface="arial"/>
              </a:rPr>
              <a:t>APPENDIX</a:t>
            </a:r>
          </a:p>
        </p:txBody>
      </p:sp>
      <p:sp>
        <p:nvSpPr>
          <p:cNvPr id="5" name="Rectangle 4">
            <a:extLst>
              <a:ext uri="{FF2B5EF4-FFF2-40B4-BE49-F238E27FC236}">
                <a16:creationId xmlns:a16="http://schemas.microsoft.com/office/drawing/2014/main" id="{5EEF2842-8500-F7E7-787F-5383F2D0E52C}"/>
              </a:ext>
            </a:extLst>
          </p:cNvPr>
          <p:cNvSpPr/>
          <p:nvPr/>
        </p:nvSpPr>
        <p:spPr bwMode="auto">
          <a:xfrm>
            <a:off x="4114799" y="2971799"/>
            <a:ext cx="914399" cy="91439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7" name="Rectangle 6">
            <a:extLst>
              <a:ext uri="{FF2B5EF4-FFF2-40B4-BE49-F238E27FC236}">
                <a16:creationId xmlns:a16="http://schemas.microsoft.com/office/drawing/2014/main" id="{C5EA27F0-9FC8-5F68-5ED4-23B5270788C0}"/>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8" name="Rectangle 7">
            <a:extLst>
              <a:ext uri="{FF2B5EF4-FFF2-40B4-BE49-F238E27FC236}">
                <a16:creationId xmlns:a16="http://schemas.microsoft.com/office/drawing/2014/main" id="{1BF03C4B-F544-2AF5-3620-14DC5B17BCDB}"/>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9" name="Picture 8" descr="A black background with white text&#10;&#10;Description automatically generated">
            <a:extLst>
              <a:ext uri="{FF2B5EF4-FFF2-40B4-BE49-F238E27FC236}">
                <a16:creationId xmlns:a16="http://schemas.microsoft.com/office/drawing/2014/main" id="{879D3792-40D2-46E2-059E-882ABC5AB9FA}"/>
              </a:ext>
            </a:extLst>
          </p:cNvPr>
          <p:cNvPicPr>
            <a:picLocks noChangeAspect="1"/>
          </p:cNvPicPr>
          <p:nvPr/>
        </p:nvPicPr>
        <p:blipFill>
          <a:blip r:embed="rId2"/>
          <a:stretch>
            <a:fillRect/>
          </a:stretch>
        </p:blipFill>
        <p:spPr>
          <a:xfrm>
            <a:off x="-34549" y="6604899"/>
            <a:ext cx="2383890" cy="252842"/>
          </a:xfrm>
          <a:prstGeom prst="rect">
            <a:avLst/>
          </a:prstGeom>
        </p:spPr>
      </p:pic>
    </p:spTree>
    <p:extLst>
      <p:ext uri="{BB962C8B-B14F-4D97-AF65-F5344CB8AC3E}">
        <p14:creationId xmlns:p14="http://schemas.microsoft.com/office/powerpoint/2010/main" val="83661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4B1333-5581-C927-5D04-17D6FDEC7F61}"/>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cxnSp>
        <p:nvCxnSpPr>
          <p:cNvPr id="70" name="Straight Connector 98"/>
          <p:cNvCxnSpPr>
            <a:cxnSpLocks noChangeShapeType="1"/>
          </p:cNvCxnSpPr>
          <p:nvPr/>
        </p:nvCxnSpPr>
        <p:spPr bwMode="auto">
          <a:xfrm flipH="1">
            <a:off x="3934474" y="3713592"/>
            <a:ext cx="3614" cy="1302270"/>
          </a:xfrm>
          <a:prstGeom prst="line">
            <a:avLst/>
          </a:prstGeom>
          <a:noFill/>
          <a:ln w="19050" algn="ctr">
            <a:solidFill>
              <a:schemeClr val="accent1"/>
            </a:solidFill>
            <a:round/>
            <a:headEnd/>
            <a:tailEnd/>
          </a:ln>
        </p:spPr>
      </p:cxnSp>
      <p:cxnSp>
        <p:nvCxnSpPr>
          <p:cNvPr id="72" name="Straight Connector 65"/>
          <p:cNvCxnSpPr>
            <a:cxnSpLocks noChangeShapeType="1"/>
          </p:cNvCxnSpPr>
          <p:nvPr/>
        </p:nvCxnSpPr>
        <p:spPr bwMode="auto">
          <a:xfrm>
            <a:off x="581058" y="3616658"/>
            <a:ext cx="0" cy="2726127"/>
          </a:xfrm>
          <a:prstGeom prst="line">
            <a:avLst/>
          </a:prstGeom>
          <a:noFill/>
          <a:ln w="19050" algn="ctr">
            <a:solidFill>
              <a:schemeClr val="accent1"/>
            </a:solidFill>
            <a:round/>
            <a:headEnd/>
            <a:tailEnd/>
          </a:ln>
        </p:spPr>
      </p:cxnSp>
      <p:cxnSp>
        <p:nvCxnSpPr>
          <p:cNvPr id="64" name="Straight Connector 98"/>
          <p:cNvCxnSpPr>
            <a:cxnSpLocks noChangeShapeType="1"/>
          </p:cNvCxnSpPr>
          <p:nvPr/>
        </p:nvCxnSpPr>
        <p:spPr bwMode="auto">
          <a:xfrm>
            <a:off x="7150188" y="3772974"/>
            <a:ext cx="0" cy="107702"/>
          </a:xfrm>
          <a:prstGeom prst="line">
            <a:avLst/>
          </a:prstGeom>
          <a:noFill/>
          <a:ln w="19050" algn="ctr">
            <a:solidFill>
              <a:schemeClr val="accent1"/>
            </a:solidFill>
            <a:round/>
            <a:headEnd/>
            <a:tailEnd/>
          </a:ln>
        </p:spPr>
      </p:cxnSp>
      <p:cxnSp>
        <p:nvCxnSpPr>
          <p:cNvPr id="106" name="Straight Connector 98"/>
          <p:cNvCxnSpPr>
            <a:cxnSpLocks noChangeShapeType="1"/>
          </p:cNvCxnSpPr>
          <p:nvPr/>
        </p:nvCxnSpPr>
        <p:spPr bwMode="auto">
          <a:xfrm>
            <a:off x="7145587" y="3632609"/>
            <a:ext cx="0" cy="625355"/>
          </a:xfrm>
          <a:prstGeom prst="line">
            <a:avLst/>
          </a:prstGeom>
          <a:noFill/>
          <a:ln w="19050" algn="ctr">
            <a:solidFill>
              <a:schemeClr val="accent1"/>
            </a:solidFill>
            <a:round/>
            <a:headEnd/>
            <a:tailEnd/>
          </a:ln>
        </p:spPr>
      </p:cxnSp>
      <p:cxnSp>
        <p:nvCxnSpPr>
          <p:cNvPr id="96" name="Straight Connector 98"/>
          <p:cNvCxnSpPr>
            <a:cxnSpLocks noChangeShapeType="1"/>
          </p:cNvCxnSpPr>
          <p:nvPr/>
        </p:nvCxnSpPr>
        <p:spPr bwMode="auto">
          <a:xfrm>
            <a:off x="5881891" y="3690849"/>
            <a:ext cx="0" cy="814376"/>
          </a:xfrm>
          <a:prstGeom prst="line">
            <a:avLst/>
          </a:prstGeom>
          <a:noFill/>
          <a:ln w="19050" algn="ctr">
            <a:solidFill>
              <a:schemeClr val="accent1"/>
            </a:solidFill>
            <a:round/>
            <a:headEnd/>
            <a:tailEnd/>
          </a:ln>
        </p:spPr>
      </p:cxnSp>
      <p:cxnSp>
        <p:nvCxnSpPr>
          <p:cNvPr id="69" name="Straight Connector 98"/>
          <p:cNvCxnSpPr>
            <a:cxnSpLocks noChangeShapeType="1"/>
          </p:cNvCxnSpPr>
          <p:nvPr/>
        </p:nvCxnSpPr>
        <p:spPr bwMode="auto">
          <a:xfrm>
            <a:off x="4826969" y="3611497"/>
            <a:ext cx="0" cy="1121150"/>
          </a:xfrm>
          <a:prstGeom prst="line">
            <a:avLst/>
          </a:prstGeom>
          <a:noFill/>
          <a:ln w="19050" algn="ctr">
            <a:solidFill>
              <a:schemeClr val="accent1"/>
            </a:solidFill>
            <a:round/>
            <a:headEnd/>
            <a:tailEnd/>
          </a:ln>
        </p:spPr>
      </p:cxnSp>
      <p:cxnSp>
        <p:nvCxnSpPr>
          <p:cNvPr id="71" name="Straight Connector 74"/>
          <p:cNvCxnSpPr>
            <a:cxnSpLocks noChangeShapeType="1"/>
          </p:cNvCxnSpPr>
          <p:nvPr/>
        </p:nvCxnSpPr>
        <p:spPr bwMode="auto">
          <a:xfrm>
            <a:off x="1615856" y="3497140"/>
            <a:ext cx="0" cy="2583606"/>
          </a:xfrm>
          <a:prstGeom prst="line">
            <a:avLst/>
          </a:prstGeom>
          <a:noFill/>
          <a:ln w="19050" algn="ctr">
            <a:solidFill>
              <a:schemeClr val="accent1"/>
            </a:solidFill>
            <a:round/>
            <a:headEnd/>
            <a:tailEnd/>
          </a:ln>
        </p:spPr>
      </p:cxnSp>
      <p:cxnSp>
        <p:nvCxnSpPr>
          <p:cNvPr id="91" name="Straight Connector 74"/>
          <p:cNvCxnSpPr>
            <a:cxnSpLocks noChangeShapeType="1"/>
          </p:cNvCxnSpPr>
          <p:nvPr/>
        </p:nvCxnSpPr>
        <p:spPr bwMode="auto">
          <a:xfrm>
            <a:off x="2824393" y="3765088"/>
            <a:ext cx="0" cy="1767494"/>
          </a:xfrm>
          <a:prstGeom prst="line">
            <a:avLst/>
          </a:prstGeom>
          <a:noFill/>
          <a:ln w="19050" algn="ctr">
            <a:solidFill>
              <a:schemeClr val="accent1"/>
            </a:solidFill>
            <a:round/>
            <a:headEnd/>
            <a:tailEnd/>
          </a:ln>
        </p:spPr>
      </p:cxnSp>
      <p:cxnSp>
        <p:nvCxnSpPr>
          <p:cNvPr id="88" name="Straight Connector 74"/>
          <p:cNvCxnSpPr>
            <a:cxnSpLocks noChangeShapeType="1"/>
          </p:cNvCxnSpPr>
          <p:nvPr/>
        </p:nvCxnSpPr>
        <p:spPr bwMode="auto">
          <a:xfrm>
            <a:off x="2271923" y="3616658"/>
            <a:ext cx="0" cy="2179181"/>
          </a:xfrm>
          <a:prstGeom prst="line">
            <a:avLst/>
          </a:prstGeom>
          <a:noFill/>
          <a:ln w="19050" algn="ctr">
            <a:solidFill>
              <a:schemeClr val="accent1"/>
            </a:solidFill>
            <a:round/>
            <a:headEnd/>
            <a:tailEnd/>
          </a:ln>
        </p:spPr>
      </p:cxnSp>
      <p:cxnSp>
        <p:nvCxnSpPr>
          <p:cNvPr id="21" name="Straight Connector 98"/>
          <p:cNvCxnSpPr>
            <a:cxnSpLocks noChangeShapeType="1"/>
          </p:cNvCxnSpPr>
          <p:nvPr/>
        </p:nvCxnSpPr>
        <p:spPr bwMode="auto">
          <a:xfrm>
            <a:off x="5020948" y="2242315"/>
            <a:ext cx="0" cy="1254825"/>
          </a:xfrm>
          <a:prstGeom prst="line">
            <a:avLst/>
          </a:prstGeom>
          <a:noFill/>
          <a:ln w="19050" algn="ctr">
            <a:solidFill>
              <a:schemeClr val="accent1"/>
            </a:solidFill>
            <a:round/>
            <a:headEnd/>
            <a:tailEnd/>
          </a:ln>
        </p:spPr>
      </p:cxnSp>
      <p:cxnSp>
        <p:nvCxnSpPr>
          <p:cNvPr id="31" name="Straight Connector 98"/>
          <p:cNvCxnSpPr>
            <a:cxnSpLocks noChangeShapeType="1"/>
          </p:cNvCxnSpPr>
          <p:nvPr/>
        </p:nvCxnSpPr>
        <p:spPr bwMode="auto">
          <a:xfrm>
            <a:off x="6450843" y="2336431"/>
            <a:ext cx="0" cy="1136292"/>
          </a:xfrm>
          <a:prstGeom prst="line">
            <a:avLst/>
          </a:prstGeom>
          <a:noFill/>
          <a:ln w="19050" algn="ctr">
            <a:solidFill>
              <a:schemeClr val="accent1"/>
            </a:solidFill>
            <a:round/>
            <a:headEnd/>
            <a:tailEnd/>
          </a:ln>
        </p:spPr>
      </p:cxnSp>
      <p:cxnSp>
        <p:nvCxnSpPr>
          <p:cNvPr id="32" name="Straight Connector 98"/>
          <p:cNvCxnSpPr>
            <a:cxnSpLocks noChangeShapeType="1"/>
          </p:cNvCxnSpPr>
          <p:nvPr/>
        </p:nvCxnSpPr>
        <p:spPr bwMode="auto">
          <a:xfrm flipH="1">
            <a:off x="6629402" y="2660430"/>
            <a:ext cx="16179" cy="795359"/>
          </a:xfrm>
          <a:prstGeom prst="line">
            <a:avLst/>
          </a:prstGeom>
          <a:noFill/>
          <a:ln w="19050" algn="ctr">
            <a:solidFill>
              <a:schemeClr val="accent1"/>
            </a:solidFill>
            <a:round/>
            <a:headEnd/>
            <a:tailEnd/>
          </a:ln>
        </p:spPr>
      </p:cxnSp>
      <p:cxnSp>
        <p:nvCxnSpPr>
          <p:cNvPr id="34" name="Straight Connector 98"/>
          <p:cNvCxnSpPr>
            <a:cxnSpLocks noChangeShapeType="1"/>
          </p:cNvCxnSpPr>
          <p:nvPr/>
        </p:nvCxnSpPr>
        <p:spPr bwMode="auto">
          <a:xfrm>
            <a:off x="7052823" y="2898312"/>
            <a:ext cx="0" cy="613328"/>
          </a:xfrm>
          <a:prstGeom prst="line">
            <a:avLst/>
          </a:prstGeom>
          <a:noFill/>
          <a:ln w="19050" algn="ctr">
            <a:solidFill>
              <a:schemeClr val="accent1"/>
            </a:solidFill>
            <a:round/>
            <a:headEnd/>
            <a:tailEnd/>
          </a:ln>
        </p:spPr>
      </p:cxnSp>
      <p:cxnSp>
        <p:nvCxnSpPr>
          <p:cNvPr id="27" name="Straight Connector 98"/>
          <p:cNvCxnSpPr>
            <a:cxnSpLocks noChangeShapeType="1"/>
          </p:cNvCxnSpPr>
          <p:nvPr/>
        </p:nvCxnSpPr>
        <p:spPr bwMode="auto">
          <a:xfrm>
            <a:off x="3797698" y="1988263"/>
            <a:ext cx="0" cy="1557085"/>
          </a:xfrm>
          <a:prstGeom prst="line">
            <a:avLst/>
          </a:prstGeom>
          <a:noFill/>
          <a:ln w="19050" algn="ctr">
            <a:solidFill>
              <a:schemeClr val="accent1"/>
            </a:solidFill>
            <a:round/>
            <a:headEnd/>
            <a:tailEnd/>
          </a:ln>
        </p:spPr>
      </p:cxnSp>
      <p:cxnSp>
        <p:nvCxnSpPr>
          <p:cNvPr id="40" name="Straight Connector 74"/>
          <p:cNvCxnSpPr>
            <a:cxnSpLocks noChangeShapeType="1"/>
          </p:cNvCxnSpPr>
          <p:nvPr/>
        </p:nvCxnSpPr>
        <p:spPr bwMode="auto">
          <a:xfrm>
            <a:off x="1970800" y="1489792"/>
            <a:ext cx="1468" cy="1962500"/>
          </a:xfrm>
          <a:prstGeom prst="line">
            <a:avLst/>
          </a:prstGeom>
          <a:noFill/>
          <a:ln w="19050" algn="ctr">
            <a:solidFill>
              <a:schemeClr val="accent1"/>
            </a:solidFill>
            <a:round/>
            <a:headEnd/>
            <a:tailEnd/>
          </a:ln>
        </p:spPr>
      </p:cxnSp>
      <p:cxnSp>
        <p:nvCxnSpPr>
          <p:cNvPr id="42" name="Straight Connector 65"/>
          <p:cNvCxnSpPr>
            <a:cxnSpLocks noChangeShapeType="1"/>
          </p:cNvCxnSpPr>
          <p:nvPr/>
        </p:nvCxnSpPr>
        <p:spPr bwMode="auto">
          <a:xfrm>
            <a:off x="564157" y="1186725"/>
            <a:ext cx="0" cy="2291049"/>
          </a:xfrm>
          <a:prstGeom prst="line">
            <a:avLst/>
          </a:prstGeom>
          <a:noFill/>
          <a:ln w="19050" algn="ctr">
            <a:solidFill>
              <a:schemeClr val="accent1"/>
            </a:solidFill>
            <a:round/>
            <a:headEnd/>
            <a:tailEnd/>
          </a:ln>
        </p:spPr>
      </p:cxnSp>
      <p:sp>
        <p:nvSpPr>
          <p:cNvPr id="45" name="Rectangle 55"/>
          <p:cNvSpPr>
            <a:spLocks noChangeArrowheads="1"/>
          </p:cNvSpPr>
          <p:nvPr/>
        </p:nvSpPr>
        <p:spPr bwMode="auto">
          <a:xfrm>
            <a:off x="327314" y="1132693"/>
            <a:ext cx="2490662"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a:t>Meta Platforms launches </a:t>
            </a:r>
            <a:r>
              <a:rPr lang="en-US" sz="1000" b="1"/>
              <a:t>Facebook</a:t>
            </a:r>
            <a:endParaRPr lang="en-US" sz="1000" b="1">
              <a:solidFill>
                <a:srgbClr val="000000"/>
              </a:solidFill>
              <a:latin typeface="Arial" charset="0"/>
              <a:ea typeface="MS PGothic"/>
              <a:cs typeface="Arial"/>
            </a:endParaRPr>
          </a:p>
        </p:txBody>
      </p:sp>
      <p:sp>
        <p:nvSpPr>
          <p:cNvPr id="46" name="Rectangle 56"/>
          <p:cNvSpPr>
            <a:spLocks noChangeArrowheads="1"/>
          </p:cNvSpPr>
          <p:nvPr/>
        </p:nvSpPr>
        <p:spPr bwMode="auto">
          <a:xfrm>
            <a:off x="1721934" y="1336450"/>
            <a:ext cx="2693041"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b="1">
                <a:solidFill>
                  <a:srgbClr val="000000"/>
                </a:solidFill>
                <a:latin typeface="Arial" charset="0"/>
                <a:ea typeface="MS PGothic"/>
                <a:cs typeface="Arial"/>
              </a:rPr>
              <a:t>Reddit</a:t>
            </a:r>
            <a:r>
              <a:rPr lang="en-US" sz="1000">
                <a:solidFill>
                  <a:srgbClr val="000000"/>
                </a:solidFill>
                <a:latin typeface="Arial" charset="0"/>
                <a:ea typeface="MS PGothic"/>
                <a:cs typeface="Arial"/>
              </a:rPr>
              <a:t> is founded and </a:t>
            </a:r>
            <a:r>
              <a:rPr lang="en-US" sz="1000" b="1">
                <a:solidFill>
                  <a:srgbClr val="000000"/>
                </a:solidFill>
                <a:latin typeface="Arial" charset="0"/>
                <a:ea typeface="MS PGothic"/>
                <a:cs typeface="Arial"/>
              </a:rPr>
              <a:t>Yelp Inc. </a:t>
            </a:r>
            <a:r>
              <a:rPr lang="en-US" sz="1000">
                <a:solidFill>
                  <a:srgbClr val="000000"/>
                </a:solidFill>
                <a:latin typeface="Arial" charset="0"/>
                <a:ea typeface="MS PGothic"/>
                <a:cs typeface="Arial"/>
              </a:rPr>
              <a:t>is launched</a:t>
            </a:r>
          </a:p>
        </p:txBody>
      </p:sp>
      <p:sp>
        <p:nvSpPr>
          <p:cNvPr id="47" name="Rectangle 57"/>
          <p:cNvSpPr>
            <a:spLocks noChangeArrowheads="1"/>
          </p:cNvSpPr>
          <p:nvPr/>
        </p:nvSpPr>
        <p:spPr bwMode="auto">
          <a:xfrm>
            <a:off x="2620701" y="1521475"/>
            <a:ext cx="3587710" cy="307777"/>
          </a:xfrm>
          <a:prstGeom prst="rect">
            <a:avLst/>
          </a:prstGeom>
          <a:solidFill>
            <a:schemeClr val="bg2"/>
          </a:solidFill>
          <a:ln w="6350" algn="ctr">
            <a:solidFill>
              <a:srgbClr val="808080"/>
            </a:solidFill>
            <a:prstDash val="dash"/>
            <a:miter lim="800000"/>
            <a:headEnd/>
            <a:tailEnd/>
          </a:ln>
        </p:spPr>
        <p:txBody>
          <a:bodyPr wrap="square" lIns="91440" tIns="0" rIns="91440" bIns="0" anchor="ctr" anchorCtr="0">
            <a:spAutoFit/>
          </a:bodyPr>
          <a:lstStyle/>
          <a:p>
            <a:pPr marL="190500" indent="-190500"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Tencent Holdings Ltd. Acquires majority stake in </a:t>
            </a:r>
            <a:r>
              <a:rPr lang="en-US" sz="1000" b="1">
                <a:solidFill>
                  <a:srgbClr val="000000"/>
                </a:solidFill>
                <a:latin typeface="Arial" charset="0"/>
                <a:ea typeface="MS PGothic"/>
                <a:cs typeface="Arial"/>
              </a:rPr>
              <a:t>Riot Games</a:t>
            </a:r>
            <a:endParaRPr lang="en-US"/>
          </a:p>
        </p:txBody>
      </p:sp>
      <p:sp>
        <p:nvSpPr>
          <p:cNvPr id="48" name="Rectangle 59"/>
          <p:cNvSpPr>
            <a:spLocks noChangeArrowheads="1"/>
          </p:cNvSpPr>
          <p:nvPr/>
        </p:nvSpPr>
        <p:spPr bwMode="auto">
          <a:xfrm>
            <a:off x="3394581" y="1843869"/>
            <a:ext cx="1423203"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b="1">
                <a:solidFill>
                  <a:srgbClr val="000000"/>
                </a:solidFill>
                <a:latin typeface="Arial" charset="0"/>
                <a:ea typeface="MS PGothic"/>
                <a:cs typeface="Arial"/>
              </a:rPr>
              <a:t>Pinterest</a:t>
            </a:r>
            <a:r>
              <a:rPr lang="en-US" sz="1000">
                <a:solidFill>
                  <a:srgbClr val="000000"/>
                </a:solidFill>
                <a:latin typeface="Arial" charset="0"/>
                <a:ea typeface="MS PGothic"/>
                <a:cs typeface="Arial"/>
              </a:rPr>
              <a:t> is founded</a:t>
            </a:r>
          </a:p>
        </p:txBody>
      </p:sp>
      <p:sp>
        <p:nvSpPr>
          <p:cNvPr id="49" name="Rectangle 60"/>
          <p:cNvSpPr>
            <a:spLocks noChangeArrowheads="1"/>
          </p:cNvSpPr>
          <p:nvPr/>
        </p:nvSpPr>
        <p:spPr bwMode="auto">
          <a:xfrm>
            <a:off x="4707452" y="2106870"/>
            <a:ext cx="2465748" cy="158541"/>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defTabSz="457200" eaLnBrk="0" fontAlgn="base" hangingPunct="0">
              <a:spcBef>
                <a:spcPct val="0"/>
              </a:spcBef>
              <a:spcAft>
                <a:spcPts val="200"/>
              </a:spcAft>
              <a:buClr>
                <a:srgbClr val="003399"/>
              </a:buClr>
            </a:pPr>
            <a:r>
              <a:rPr lang="en-US" sz="1000" b="1">
                <a:solidFill>
                  <a:srgbClr val="000000"/>
                </a:solidFill>
                <a:latin typeface="Arial" charset="0"/>
                <a:ea typeface="MS PGothic"/>
                <a:cs typeface="Arial"/>
              </a:rPr>
              <a:t>Weibo Corp. </a:t>
            </a:r>
            <a:r>
              <a:rPr lang="en-US" sz="1000">
                <a:solidFill>
                  <a:srgbClr val="000000"/>
                </a:solidFill>
                <a:latin typeface="Arial" charset="0"/>
                <a:ea typeface="MS PGothic"/>
                <a:cs typeface="Arial"/>
              </a:rPr>
              <a:t>is launched by Sina Corp.</a:t>
            </a:r>
          </a:p>
        </p:txBody>
      </p:sp>
      <p:sp>
        <p:nvSpPr>
          <p:cNvPr id="55" name="Rectangle 60"/>
          <p:cNvSpPr>
            <a:spLocks noChangeArrowheads="1"/>
          </p:cNvSpPr>
          <p:nvPr/>
        </p:nvSpPr>
        <p:spPr bwMode="auto">
          <a:xfrm>
            <a:off x="5953871" y="2308119"/>
            <a:ext cx="2625957" cy="153888"/>
          </a:xfrm>
          <a:prstGeom prst="rect">
            <a:avLst/>
          </a:prstGeom>
          <a:solidFill>
            <a:schemeClr val="bg2"/>
          </a:solidFill>
          <a:ln w="6350" algn="ctr">
            <a:solidFill>
              <a:srgbClr val="808080"/>
            </a:solidFill>
            <a:prstDash val="dash"/>
            <a:miter lim="800000"/>
            <a:headEnd/>
            <a:tailEnd/>
          </a:ln>
        </p:spPr>
        <p:txBody>
          <a:bodyPr wrap="square" tIns="0" rIns="0" bIns="0" anchor="ctr" anchorCtr="0">
            <a:spAutoFit/>
          </a:bodyPr>
          <a:lstStyle/>
          <a:p>
            <a:pPr marL="190500" indent="-190500"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Meta Platforms acquires </a:t>
            </a:r>
            <a:r>
              <a:rPr lang="en-US" sz="1000" b="1">
                <a:solidFill>
                  <a:srgbClr val="000000"/>
                </a:solidFill>
                <a:latin typeface="Arial" charset="0"/>
                <a:ea typeface="MS PGothic"/>
                <a:cs typeface="Arial"/>
              </a:rPr>
              <a:t>Instagram </a:t>
            </a:r>
            <a:r>
              <a:rPr lang="en-US" sz="1000">
                <a:solidFill>
                  <a:srgbClr val="000000"/>
                </a:solidFill>
                <a:latin typeface="Arial" charset="0"/>
                <a:ea typeface="MS PGothic"/>
                <a:cs typeface="Arial"/>
              </a:rPr>
              <a:t>($1bn)</a:t>
            </a:r>
            <a:endParaRPr lang="en-US" sz="1000" b="1">
              <a:solidFill>
                <a:srgbClr val="000000"/>
              </a:solidFill>
              <a:latin typeface="Arial" charset="0"/>
              <a:ea typeface="MS PGothic"/>
              <a:cs typeface="Arial"/>
            </a:endParaRPr>
          </a:p>
        </p:txBody>
      </p:sp>
      <p:sp>
        <p:nvSpPr>
          <p:cNvPr id="22" name="Rectangle 60"/>
          <p:cNvSpPr>
            <a:spLocks noChangeArrowheads="1"/>
          </p:cNvSpPr>
          <p:nvPr/>
        </p:nvSpPr>
        <p:spPr bwMode="auto">
          <a:xfrm>
            <a:off x="6530595" y="2556492"/>
            <a:ext cx="2377314" cy="153888"/>
          </a:xfrm>
          <a:prstGeom prst="rect">
            <a:avLst/>
          </a:prstGeom>
          <a:solidFill>
            <a:schemeClr val="bg2"/>
          </a:solidFill>
          <a:ln w="6350" algn="ctr">
            <a:solidFill>
              <a:srgbClr val="808080"/>
            </a:solidFill>
            <a:prstDash val="dash"/>
            <a:miter lim="800000"/>
            <a:headEnd/>
            <a:tailEnd/>
          </a:ln>
        </p:spPr>
        <p:txBody>
          <a:bodyPr wrap="square" tIns="0" rIns="0" bIns="0" anchor="ctr" anchorCtr="0">
            <a:spAutoFit/>
          </a:bodyPr>
          <a:lstStyle/>
          <a:p>
            <a:pPr marL="190500" indent="-190500"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Match Group acquires </a:t>
            </a:r>
            <a:r>
              <a:rPr lang="en-US" sz="1000" b="1" err="1">
                <a:solidFill>
                  <a:srgbClr val="000000"/>
                </a:solidFill>
                <a:latin typeface="Arial" charset="0"/>
                <a:ea typeface="MS PGothic"/>
                <a:cs typeface="Arial"/>
              </a:rPr>
              <a:t>OkCupid</a:t>
            </a:r>
            <a:endParaRPr lang="en-US" sz="1000" b="1">
              <a:solidFill>
                <a:srgbClr val="000000"/>
              </a:solidFill>
              <a:latin typeface="Arial" charset="0"/>
              <a:ea typeface="MS PGothic"/>
              <a:cs typeface="Arial"/>
            </a:endParaRPr>
          </a:p>
        </p:txBody>
      </p:sp>
      <p:sp>
        <p:nvSpPr>
          <p:cNvPr id="23" name="Rectangle 60"/>
          <p:cNvSpPr>
            <a:spLocks noChangeArrowheads="1"/>
          </p:cNvSpPr>
          <p:nvPr/>
        </p:nvSpPr>
        <p:spPr bwMode="auto">
          <a:xfrm>
            <a:off x="6824139" y="2780052"/>
            <a:ext cx="2215616"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Hello Group launches </a:t>
            </a:r>
            <a:r>
              <a:rPr lang="en-US" sz="1000" b="1">
                <a:solidFill>
                  <a:srgbClr val="000000"/>
                </a:solidFill>
                <a:latin typeface="Arial" charset="0"/>
                <a:ea typeface="MS PGothic"/>
                <a:cs typeface="Arial"/>
              </a:rPr>
              <a:t>Momo</a:t>
            </a:r>
          </a:p>
        </p:txBody>
      </p:sp>
      <p:sp>
        <p:nvSpPr>
          <p:cNvPr id="73" name="Rectangle 55"/>
          <p:cNvSpPr>
            <a:spLocks noChangeArrowheads="1"/>
          </p:cNvSpPr>
          <p:nvPr/>
        </p:nvSpPr>
        <p:spPr bwMode="auto">
          <a:xfrm>
            <a:off x="329353" y="6342785"/>
            <a:ext cx="1739592"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Match Group launches </a:t>
            </a:r>
            <a:r>
              <a:rPr lang="en-US" sz="1000" b="1">
                <a:solidFill>
                  <a:srgbClr val="000000"/>
                </a:solidFill>
                <a:latin typeface="Arial" charset="0"/>
                <a:ea typeface="MS PGothic"/>
                <a:cs typeface="Arial"/>
              </a:rPr>
              <a:t>IPO</a:t>
            </a:r>
            <a:endParaRPr lang="en-US" sz="1000">
              <a:solidFill>
                <a:srgbClr val="000000"/>
              </a:solidFill>
              <a:latin typeface="Arial" charset="0"/>
              <a:ea typeface="MS PGothic"/>
              <a:cs typeface="Arial"/>
            </a:endParaRPr>
          </a:p>
        </p:txBody>
      </p:sp>
      <p:sp>
        <p:nvSpPr>
          <p:cNvPr id="74" name="Rectangle 56"/>
          <p:cNvSpPr>
            <a:spLocks noChangeArrowheads="1"/>
          </p:cNvSpPr>
          <p:nvPr/>
        </p:nvSpPr>
        <p:spPr bwMode="auto">
          <a:xfrm>
            <a:off x="1070522" y="6080746"/>
            <a:ext cx="2724096"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Meta Platforms acquires </a:t>
            </a:r>
            <a:r>
              <a:rPr lang="en-US" sz="1000" b="1">
                <a:solidFill>
                  <a:srgbClr val="000000"/>
                </a:solidFill>
                <a:latin typeface="Arial" charset="0"/>
                <a:ea typeface="MS PGothic"/>
                <a:cs typeface="Arial"/>
              </a:rPr>
              <a:t>WhatsApp</a:t>
            </a:r>
            <a:r>
              <a:rPr lang="en-US" sz="1000">
                <a:solidFill>
                  <a:srgbClr val="000000"/>
                </a:solidFill>
                <a:latin typeface="Arial" charset="0"/>
                <a:ea typeface="MS PGothic"/>
                <a:cs typeface="Arial"/>
              </a:rPr>
              <a:t> ($19bn)</a:t>
            </a:r>
          </a:p>
        </p:txBody>
      </p:sp>
      <p:sp>
        <p:nvSpPr>
          <p:cNvPr id="76" name="Rectangle 59"/>
          <p:cNvSpPr>
            <a:spLocks noChangeArrowheads="1"/>
          </p:cNvSpPr>
          <p:nvPr/>
        </p:nvSpPr>
        <p:spPr bwMode="auto">
          <a:xfrm>
            <a:off x="1970800" y="5795839"/>
            <a:ext cx="1649852"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b="1">
                <a:solidFill>
                  <a:srgbClr val="000000"/>
                </a:solidFill>
                <a:latin typeface="Arial" charset="0"/>
                <a:ea typeface="MS PGothic"/>
                <a:cs typeface="Arial"/>
              </a:rPr>
              <a:t>Bumble BFF </a:t>
            </a:r>
            <a:r>
              <a:rPr lang="en-US" sz="1000">
                <a:solidFill>
                  <a:srgbClr val="000000"/>
                </a:solidFill>
                <a:latin typeface="Arial" charset="0"/>
                <a:ea typeface="MS PGothic"/>
                <a:cs typeface="Arial"/>
              </a:rPr>
              <a:t>is launched</a:t>
            </a:r>
          </a:p>
        </p:txBody>
      </p:sp>
      <p:sp>
        <p:nvSpPr>
          <p:cNvPr id="77" name="Rectangle 60"/>
          <p:cNvSpPr>
            <a:spLocks noChangeArrowheads="1"/>
          </p:cNvSpPr>
          <p:nvPr/>
        </p:nvSpPr>
        <p:spPr bwMode="auto">
          <a:xfrm>
            <a:off x="6050711" y="4190648"/>
            <a:ext cx="3039638" cy="153888"/>
          </a:xfrm>
          <a:prstGeom prst="rect">
            <a:avLst/>
          </a:prstGeom>
          <a:solidFill>
            <a:schemeClr val="bg2"/>
          </a:solidFill>
          <a:ln w="6350" algn="ctr">
            <a:solidFill>
              <a:srgbClr val="808080"/>
            </a:solidFill>
            <a:prstDash val="dash"/>
            <a:miter lim="800000"/>
            <a:headEnd/>
            <a:tailEnd/>
          </a:ln>
        </p:spPr>
        <p:txBody>
          <a:bodyPr wrap="square" lIns="91440" tIns="0" rIns="91440" bIns="0" anchor="ctr" anchorCtr="0">
            <a:spAutoFit/>
          </a:bodyPr>
          <a:lstStyle/>
          <a:p>
            <a:pPr marL="190500" indent="-190500" eaLnBrk="0" fontAlgn="base" hangingPunct="0">
              <a:spcBef>
                <a:spcPct val="0"/>
              </a:spcBef>
              <a:spcAft>
                <a:spcPts val="200"/>
              </a:spcAft>
              <a:buClr>
                <a:srgbClr val="003399"/>
              </a:buClr>
            </a:pPr>
            <a:r>
              <a:rPr lang="en-US" sz="1000" b="1">
                <a:solidFill>
                  <a:srgbClr val="000000"/>
                </a:solidFill>
                <a:latin typeface="Arial"/>
                <a:ea typeface="MS PGothic"/>
                <a:cs typeface="Arial"/>
              </a:rPr>
              <a:t>Bumble</a:t>
            </a:r>
            <a:r>
              <a:rPr lang="en-US" sz="1000">
                <a:solidFill>
                  <a:srgbClr val="000000"/>
                </a:solidFill>
                <a:latin typeface="Arial"/>
                <a:ea typeface="MS PGothic"/>
                <a:cs typeface="Arial"/>
              </a:rPr>
              <a:t> expands into new markets in </a:t>
            </a:r>
            <a:r>
              <a:rPr lang="en-US" sz="1000" err="1">
                <a:solidFill>
                  <a:srgbClr val="000000"/>
                </a:solidFill>
                <a:latin typeface="Arial"/>
                <a:ea typeface="MS PGothic"/>
                <a:cs typeface="Arial"/>
              </a:rPr>
              <a:t>Asia,Europe</a:t>
            </a:r>
          </a:p>
        </p:txBody>
      </p:sp>
      <p:sp>
        <p:nvSpPr>
          <p:cNvPr id="81" name="Rectangle 60"/>
          <p:cNvSpPr>
            <a:spLocks noChangeArrowheads="1"/>
          </p:cNvSpPr>
          <p:nvPr/>
        </p:nvSpPr>
        <p:spPr bwMode="auto">
          <a:xfrm>
            <a:off x="7826055" y="3948505"/>
            <a:ext cx="1264294" cy="153888"/>
          </a:xfrm>
          <a:prstGeom prst="rect">
            <a:avLst/>
          </a:prstGeom>
          <a:solidFill>
            <a:schemeClr val="bg2"/>
          </a:solidFill>
          <a:ln w="6350" algn="ctr">
            <a:solidFill>
              <a:srgbClr val="808080"/>
            </a:solidFill>
            <a:prstDash val="dash"/>
            <a:miter lim="800000"/>
            <a:headEnd/>
            <a:tailEnd/>
          </a:ln>
        </p:spPr>
        <p:txBody>
          <a:bodyPr wrap="square" tIns="0" rIns="0" bIns="0" anchor="ctr" anchorCtr="0">
            <a:spAutoFit/>
          </a:bodyPr>
          <a:lstStyle/>
          <a:p>
            <a:pPr marL="190500" indent="-190500"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Reddit launches </a:t>
            </a:r>
            <a:r>
              <a:rPr lang="en-US" sz="1000" b="1">
                <a:solidFill>
                  <a:srgbClr val="000000"/>
                </a:solidFill>
                <a:latin typeface="Arial" charset="0"/>
                <a:ea typeface="MS PGothic"/>
                <a:cs typeface="Arial"/>
              </a:rPr>
              <a:t>IPO</a:t>
            </a:r>
          </a:p>
        </p:txBody>
      </p:sp>
      <p:sp>
        <p:nvSpPr>
          <p:cNvPr id="82" name="Rectangle 60"/>
          <p:cNvSpPr>
            <a:spLocks noChangeArrowheads="1"/>
          </p:cNvSpPr>
          <p:nvPr/>
        </p:nvSpPr>
        <p:spPr bwMode="auto">
          <a:xfrm>
            <a:off x="5715849" y="4505225"/>
            <a:ext cx="2742353"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Bumble launches </a:t>
            </a:r>
            <a:r>
              <a:rPr lang="en-US" sz="1000" b="1">
                <a:solidFill>
                  <a:srgbClr val="000000"/>
                </a:solidFill>
                <a:latin typeface="Arial" charset="0"/>
                <a:ea typeface="MS PGothic"/>
                <a:cs typeface="Arial"/>
              </a:rPr>
              <a:t>IPO</a:t>
            </a:r>
          </a:p>
        </p:txBody>
      </p:sp>
      <p:sp>
        <p:nvSpPr>
          <p:cNvPr id="84" name="Rectangle 59"/>
          <p:cNvSpPr>
            <a:spLocks noChangeArrowheads="1"/>
          </p:cNvSpPr>
          <p:nvPr/>
        </p:nvSpPr>
        <p:spPr bwMode="auto">
          <a:xfrm>
            <a:off x="3188758" y="5264727"/>
            <a:ext cx="2625740"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b="1">
                <a:solidFill>
                  <a:srgbClr val="000000"/>
                </a:solidFill>
                <a:latin typeface="Arial" charset="0"/>
                <a:ea typeface="MS PGothic"/>
                <a:cs typeface="Arial"/>
              </a:rPr>
              <a:t>Bumble Bizz</a:t>
            </a:r>
            <a:r>
              <a:rPr lang="en-US" sz="1000">
                <a:solidFill>
                  <a:srgbClr val="000000"/>
                </a:solidFill>
                <a:latin typeface="Arial" charset="0"/>
                <a:ea typeface="MS PGothic"/>
                <a:cs typeface="Arial"/>
              </a:rPr>
              <a:t> is launched</a:t>
            </a:r>
          </a:p>
        </p:txBody>
      </p:sp>
      <p:sp>
        <p:nvSpPr>
          <p:cNvPr id="85" name="Rectangle 57"/>
          <p:cNvSpPr>
            <a:spLocks noChangeArrowheads="1"/>
          </p:cNvSpPr>
          <p:nvPr/>
        </p:nvSpPr>
        <p:spPr bwMode="auto">
          <a:xfrm>
            <a:off x="2620701" y="5508945"/>
            <a:ext cx="2577842"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Snap Inc. launches </a:t>
            </a:r>
            <a:r>
              <a:rPr lang="en-US" sz="1000" b="1">
                <a:solidFill>
                  <a:srgbClr val="000000"/>
                </a:solidFill>
                <a:latin typeface="Arial" charset="0"/>
                <a:ea typeface="MS PGothic"/>
                <a:cs typeface="Arial"/>
              </a:rPr>
              <a:t>IPO</a:t>
            </a:r>
          </a:p>
        </p:txBody>
      </p:sp>
      <p:sp>
        <p:nvSpPr>
          <p:cNvPr id="86" name="Rectangle 57"/>
          <p:cNvSpPr>
            <a:spLocks noChangeArrowheads="1"/>
          </p:cNvSpPr>
          <p:nvPr/>
        </p:nvSpPr>
        <p:spPr bwMode="auto">
          <a:xfrm>
            <a:off x="3794618" y="4992897"/>
            <a:ext cx="2402803"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Match Group acquires </a:t>
            </a:r>
            <a:r>
              <a:rPr lang="en-US" sz="1000" b="1">
                <a:solidFill>
                  <a:srgbClr val="000000"/>
                </a:solidFill>
                <a:latin typeface="Arial" charset="0"/>
                <a:ea typeface="MS PGothic"/>
                <a:cs typeface="Arial"/>
              </a:rPr>
              <a:t>Hinge</a:t>
            </a:r>
          </a:p>
        </p:txBody>
      </p:sp>
      <p:sp>
        <p:nvSpPr>
          <p:cNvPr id="87" name="Rectangle 57"/>
          <p:cNvSpPr>
            <a:spLocks noChangeArrowheads="1"/>
          </p:cNvSpPr>
          <p:nvPr/>
        </p:nvSpPr>
        <p:spPr bwMode="auto">
          <a:xfrm>
            <a:off x="4572000" y="4742697"/>
            <a:ext cx="1495646"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a:solidFill>
                  <a:srgbClr val="000000"/>
                </a:solidFill>
                <a:latin typeface="Arial" charset="0"/>
                <a:ea typeface="MS PGothic"/>
                <a:cs typeface="Arial"/>
              </a:rPr>
              <a:t>Pinterest launches </a:t>
            </a:r>
            <a:r>
              <a:rPr lang="en-US" sz="1000" b="1">
                <a:solidFill>
                  <a:srgbClr val="000000"/>
                </a:solidFill>
                <a:latin typeface="Arial" charset="0"/>
                <a:ea typeface="MS PGothic"/>
                <a:cs typeface="Arial"/>
              </a:rPr>
              <a:t>IPO</a:t>
            </a:r>
          </a:p>
        </p:txBody>
      </p:sp>
      <p:sp>
        <p:nvSpPr>
          <p:cNvPr id="56" name="Title 1">
            <a:extLst>
              <a:ext uri="{FF2B5EF4-FFF2-40B4-BE49-F238E27FC236}">
                <a16:creationId xmlns:a16="http://schemas.microsoft.com/office/drawing/2014/main" id="{58436598-2A90-4B3B-B4C7-DEF60351BBE0}"/>
              </a:ext>
            </a:extLst>
          </p:cNvPr>
          <p:cNvSpPr txBox="1">
            <a:spLocks/>
          </p:cNvSpPr>
          <p:nvPr/>
        </p:nvSpPr>
        <p:spPr bwMode="auto">
          <a:xfrm>
            <a:off x="178866" y="169939"/>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b="1" kern="0">
                <a:solidFill>
                  <a:schemeClr val="tx2"/>
                </a:solidFill>
                <a:latin typeface="HelveticaNeue LT 45 Lt"/>
                <a:cs typeface="Arial"/>
              </a:rPr>
              <a:t>Industry – Timeline </a:t>
            </a:r>
          </a:p>
          <a:p>
            <a:r>
              <a:rPr lang="en-CA" b="1" kern="0">
                <a:solidFill>
                  <a:schemeClr val="tx2"/>
                </a:solidFill>
                <a:latin typeface="HelveticaNeue LT 45 Lt"/>
                <a:cs typeface="Arial"/>
              </a:rPr>
              <a:t>(Online Dating and Social Media Industry)</a:t>
            </a:r>
          </a:p>
        </p:txBody>
      </p:sp>
      <p:sp>
        <p:nvSpPr>
          <p:cNvPr id="57" name="Slide Number Placeholder 4">
            <a:extLst>
              <a:ext uri="{FF2B5EF4-FFF2-40B4-BE49-F238E27FC236}">
                <a16:creationId xmlns:a16="http://schemas.microsoft.com/office/drawing/2014/main" id="{A9964AFE-248E-4C3F-8E45-5D23BB1C0D11}"/>
              </a:ext>
            </a:extLst>
          </p:cNvPr>
          <p:cNvSpPr>
            <a:spLocks noGrp="1"/>
          </p:cNvSpPr>
          <p:nvPr>
            <p:ph type="sldNum" sz="quarter" idx="10"/>
          </p:nvPr>
        </p:nvSpPr>
        <p:spPr>
          <a:xfrm>
            <a:off x="7115175" y="6666742"/>
            <a:ext cx="1905000" cy="136525"/>
          </a:xfrm>
          <a:prstGeom prst="rect">
            <a:avLst/>
          </a:prstGeo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spcBef>
                <a:spcPct val="50000"/>
              </a:spcBef>
              <a:spcAft>
                <a:spcPct val="50000"/>
              </a:spcAft>
              <a:defRPr/>
            </a:pPr>
            <a:fld id="{B44EB3E9-572A-4C79-9EE6-0B98A504B731}" type="slidenum">
              <a:rPr lang="en-AU" smtClean="0">
                <a:solidFill>
                  <a:srgbClr val="FFFFFF"/>
                </a:solidFill>
              </a:rPr>
              <a:pPr algn="r" eaLnBrk="0" hangingPunct="0">
                <a:spcBef>
                  <a:spcPct val="50000"/>
                </a:spcBef>
                <a:spcAft>
                  <a:spcPct val="50000"/>
                </a:spcAft>
                <a:defRPr/>
              </a:pPr>
              <a:t>17</a:t>
            </a:fld>
            <a:endParaRPr lang="en-AU" sz="800">
              <a:solidFill>
                <a:srgbClr val="FFFFFF"/>
              </a:solidFill>
              <a:latin typeface="Helvetica"/>
              <a:ea typeface="ＭＳ Ｐゴシック" pitchFamily="34" charset="-128"/>
              <a:cs typeface="Arial"/>
            </a:endParaRPr>
          </a:p>
        </p:txBody>
      </p:sp>
      <p:graphicFrame>
        <p:nvGraphicFramePr>
          <p:cNvPr id="60" name="Table 59">
            <a:extLst>
              <a:ext uri="{FF2B5EF4-FFF2-40B4-BE49-F238E27FC236}">
                <a16:creationId xmlns:a16="http://schemas.microsoft.com/office/drawing/2014/main" id="{07B5C21C-B0B2-47D8-800A-E6063CA91262}"/>
              </a:ext>
            </a:extLst>
          </p:cNvPr>
          <p:cNvGraphicFramePr>
            <a:graphicFrameLocks noGrp="1"/>
          </p:cNvGraphicFramePr>
          <p:nvPr>
            <p:extLst>
              <p:ext uri="{D42A27DB-BD31-4B8C-83A1-F6EECF244321}">
                <p14:modId xmlns:p14="http://schemas.microsoft.com/office/powerpoint/2010/main" val="104718527"/>
              </p:ext>
            </p:extLst>
          </p:nvPr>
        </p:nvGraphicFramePr>
        <p:xfrm>
          <a:off x="327314" y="3372599"/>
          <a:ext cx="7594846" cy="204216"/>
        </p:xfrm>
        <a:graphic>
          <a:graphicData uri="http://schemas.openxmlformats.org/drawingml/2006/table">
            <a:tbl>
              <a:tblPr firstRow="1" bandRow="1">
                <a:tableStyleId>{5C22544A-7EE6-4342-B048-85BDC9FD1C3A}</a:tableStyleId>
              </a:tblPr>
              <a:tblGrid>
                <a:gridCol w="1084978">
                  <a:extLst>
                    <a:ext uri="{9D8B030D-6E8A-4147-A177-3AD203B41FA5}">
                      <a16:colId xmlns:a16="http://schemas.microsoft.com/office/drawing/2014/main" val="20000"/>
                    </a:ext>
                  </a:extLst>
                </a:gridCol>
                <a:gridCol w="1084978">
                  <a:extLst>
                    <a:ext uri="{9D8B030D-6E8A-4147-A177-3AD203B41FA5}">
                      <a16:colId xmlns:a16="http://schemas.microsoft.com/office/drawing/2014/main" val="20001"/>
                    </a:ext>
                  </a:extLst>
                </a:gridCol>
                <a:gridCol w="1084978">
                  <a:extLst>
                    <a:ext uri="{9D8B030D-6E8A-4147-A177-3AD203B41FA5}">
                      <a16:colId xmlns:a16="http://schemas.microsoft.com/office/drawing/2014/main" val="20002"/>
                    </a:ext>
                  </a:extLst>
                </a:gridCol>
                <a:gridCol w="1084978">
                  <a:extLst>
                    <a:ext uri="{9D8B030D-6E8A-4147-A177-3AD203B41FA5}">
                      <a16:colId xmlns:a16="http://schemas.microsoft.com/office/drawing/2014/main" val="20003"/>
                    </a:ext>
                  </a:extLst>
                </a:gridCol>
                <a:gridCol w="1084978">
                  <a:extLst>
                    <a:ext uri="{9D8B030D-6E8A-4147-A177-3AD203B41FA5}">
                      <a16:colId xmlns:a16="http://schemas.microsoft.com/office/drawing/2014/main" val="20004"/>
                    </a:ext>
                  </a:extLst>
                </a:gridCol>
                <a:gridCol w="1084978">
                  <a:extLst>
                    <a:ext uri="{9D8B030D-6E8A-4147-A177-3AD203B41FA5}">
                      <a16:colId xmlns:a16="http://schemas.microsoft.com/office/drawing/2014/main" val="20005"/>
                    </a:ext>
                  </a:extLst>
                </a:gridCol>
                <a:gridCol w="1084978">
                  <a:extLst>
                    <a:ext uri="{9D8B030D-6E8A-4147-A177-3AD203B41FA5}">
                      <a16:colId xmlns:a16="http://schemas.microsoft.com/office/drawing/2014/main" val="20006"/>
                    </a:ext>
                  </a:extLst>
                </a:gridCol>
              </a:tblGrid>
              <a:tr h="154622">
                <a:tc>
                  <a:txBody>
                    <a:bodyPr/>
                    <a:lstStyle/>
                    <a:p>
                      <a:pPr algn="ctr"/>
                      <a:r>
                        <a:rPr lang="en-CA" sz="1100" b="1">
                          <a:solidFill>
                            <a:schemeClr val="tx2"/>
                          </a:solidFill>
                        </a:rPr>
                        <a:t>2004</a:t>
                      </a:r>
                    </a:p>
                  </a:txBody>
                  <a:tcPr marT="18288" marB="18288">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2005</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2008</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2010</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2011</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2012</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2013</a:t>
                      </a:r>
                    </a:p>
                  </a:txBody>
                  <a:tcPr marT="18288" marB="18288">
                    <a:lnL w="76200" cap="flat" cmpd="sng" algn="ctr">
                      <a:solidFill>
                        <a:schemeClr val="bg1"/>
                      </a:solidFill>
                      <a:prstDash val="solid"/>
                      <a:round/>
                      <a:headEnd type="none" w="med" len="med"/>
                      <a:tailEnd type="none" w="med" len="med"/>
                    </a:lnL>
                    <a:solidFill>
                      <a:srgbClr val="D6A206"/>
                    </a:solidFill>
                  </a:tcPr>
                </a:tc>
                <a:extLst>
                  <a:ext uri="{0D108BD9-81ED-4DB2-BD59-A6C34878D82A}">
                    <a16:rowId xmlns:a16="http://schemas.microsoft.com/office/drawing/2014/main" val="10000"/>
                  </a:ext>
                </a:extLst>
              </a:tr>
            </a:tbl>
          </a:graphicData>
        </a:graphic>
      </p:graphicFrame>
      <p:cxnSp>
        <p:nvCxnSpPr>
          <p:cNvPr id="2" name="Straight Connector 74">
            <a:extLst>
              <a:ext uri="{FF2B5EF4-FFF2-40B4-BE49-F238E27FC236}">
                <a16:creationId xmlns:a16="http://schemas.microsoft.com/office/drawing/2014/main" id="{169A45DC-61C1-D076-35A1-68EA77DCA64B}"/>
              </a:ext>
            </a:extLst>
          </p:cNvPr>
          <p:cNvCxnSpPr>
            <a:cxnSpLocks noChangeShapeType="1"/>
          </p:cNvCxnSpPr>
          <p:nvPr/>
        </p:nvCxnSpPr>
        <p:spPr bwMode="auto">
          <a:xfrm flipH="1">
            <a:off x="2817976" y="1780767"/>
            <a:ext cx="6417" cy="1579449"/>
          </a:xfrm>
          <a:prstGeom prst="line">
            <a:avLst/>
          </a:prstGeom>
          <a:noFill/>
          <a:ln w="19050" algn="ctr">
            <a:solidFill>
              <a:schemeClr val="accent1"/>
            </a:solidFill>
            <a:round/>
            <a:headEnd/>
            <a:tailEnd/>
          </a:ln>
        </p:spPr>
      </p:cxnSp>
      <p:graphicFrame>
        <p:nvGraphicFramePr>
          <p:cNvPr id="11" name="Table 10">
            <a:extLst>
              <a:ext uri="{FF2B5EF4-FFF2-40B4-BE49-F238E27FC236}">
                <a16:creationId xmlns:a16="http://schemas.microsoft.com/office/drawing/2014/main" id="{0949636C-D959-775E-B651-0AC00068E86E}"/>
              </a:ext>
            </a:extLst>
          </p:cNvPr>
          <p:cNvGraphicFramePr>
            <a:graphicFrameLocks noGrp="1"/>
          </p:cNvGraphicFramePr>
          <p:nvPr>
            <p:extLst>
              <p:ext uri="{D42A27DB-BD31-4B8C-83A1-F6EECF244321}">
                <p14:modId xmlns:p14="http://schemas.microsoft.com/office/powerpoint/2010/main" val="3784369322"/>
              </p:ext>
            </p:extLst>
          </p:nvPr>
        </p:nvGraphicFramePr>
        <p:xfrm>
          <a:off x="327314" y="3576813"/>
          <a:ext cx="7594846" cy="204216"/>
        </p:xfrm>
        <a:graphic>
          <a:graphicData uri="http://schemas.openxmlformats.org/drawingml/2006/table">
            <a:tbl>
              <a:tblPr firstRow="1" bandRow="1">
                <a:tableStyleId>{5C22544A-7EE6-4342-B048-85BDC9FD1C3A}</a:tableStyleId>
              </a:tblPr>
              <a:tblGrid>
                <a:gridCol w="1084978">
                  <a:extLst>
                    <a:ext uri="{9D8B030D-6E8A-4147-A177-3AD203B41FA5}">
                      <a16:colId xmlns:a16="http://schemas.microsoft.com/office/drawing/2014/main" val="20000"/>
                    </a:ext>
                  </a:extLst>
                </a:gridCol>
                <a:gridCol w="1084978">
                  <a:extLst>
                    <a:ext uri="{9D8B030D-6E8A-4147-A177-3AD203B41FA5}">
                      <a16:colId xmlns:a16="http://schemas.microsoft.com/office/drawing/2014/main" val="20001"/>
                    </a:ext>
                  </a:extLst>
                </a:gridCol>
                <a:gridCol w="1084978">
                  <a:extLst>
                    <a:ext uri="{9D8B030D-6E8A-4147-A177-3AD203B41FA5}">
                      <a16:colId xmlns:a16="http://schemas.microsoft.com/office/drawing/2014/main" val="20002"/>
                    </a:ext>
                  </a:extLst>
                </a:gridCol>
                <a:gridCol w="1084978">
                  <a:extLst>
                    <a:ext uri="{9D8B030D-6E8A-4147-A177-3AD203B41FA5}">
                      <a16:colId xmlns:a16="http://schemas.microsoft.com/office/drawing/2014/main" val="20003"/>
                    </a:ext>
                  </a:extLst>
                </a:gridCol>
                <a:gridCol w="1084978">
                  <a:extLst>
                    <a:ext uri="{9D8B030D-6E8A-4147-A177-3AD203B41FA5}">
                      <a16:colId xmlns:a16="http://schemas.microsoft.com/office/drawing/2014/main" val="20004"/>
                    </a:ext>
                  </a:extLst>
                </a:gridCol>
                <a:gridCol w="1084978">
                  <a:extLst>
                    <a:ext uri="{9D8B030D-6E8A-4147-A177-3AD203B41FA5}">
                      <a16:colId xmlns:a16="http://schemas.microsoft.com/office/drawing/2014/main" val="20005"/>
                    </a:ext>
                  </a:extLst>
                </a:gridCol>
                <a:gridCol w="1084978">
                  <a:extLst>
                    <a:ext uri="{9D8B030D-6E8A-4147-A177-3AD203B41FA5}">
                      <a16:colId xmlns:a16="http://schemas.microsoft.com/office/drawing/2014/main" val="20006"/>
                    </a:ext>
                  </a:extLst>
                </a:gridCol>
              </a:tblGrid>
              <a:tr h="154622">
                <a:tc>
                  <a:txBody>
                    <a:bodyPr/>
                    <a:lstStyle/>
                    <a:p>
                      <a:pPr algn="ctr"/>
                      <a:r>
                        <a:rPr lang="en-CA" sz="1100" b="1">
                          <a:solidFill>
                            <a:schemeClr val="tx2"/>
                          </a:solidFill>
                        </a:rPr>
                        <a:t>2015</a:t>
                      </a:r>
                    </a:p>
                  </a:txBody>
                  <a:tcPr marT="18288" marB="18288">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2016</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2017</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2018</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2019</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2021</a:t>
                      </a:r>
                    </a:p>
                  </a:txBody>
                  <a:tcPr marT="18288" marB="18288">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rgbClr val="D6A206"/>
                    </a:solidFill>
                  </a:tcPr>
                </a:tc>
                <a:tc>
                  <a:txBody>
                    <a:bodyPr/>
                    <a:lstStyle/>
                    <a:p>
                      <a:pPr algn="ctr"/>
                      <a:r>
                        <a:rPr lang="en-CA" sz="1100" b="1">
                          <a:solidFill>
                            <a:schemeClr val="tx2"/>
                          </a:solidFill>
                        </a:rPr>
                        <a:t>2022</a:t>
                      </a:r>
                    </a:p>
                  </a:txBody>
                  <a:tcPr marT="18288" marB="18288">
                    <a:lnL w="76200" cap="flat" cmpd="sng" algn="ctr">
                      <a:solidFill>
                        <a:schemeClr val="bg1"/>
                      </a:solidFill>
                      <a:prstDash val="solid"/>
                      <a:round/>
                      <a:headEnd type="none" w="med" len="med"/>
                      <a:tailEnd type="none" w="med" len="med"/>
                    </a:lnL>
                    <a:solidFill>
                      <a:srgbClr val="D6A206"/>
                    </a:solidFill>
                  </a:tcPr>
                </a:tc>
                <a:extLst>
                  <a:ext uri="{0D108BD9-81ED-4DB2-BD59-A6C34878D82A}">
                    <a16:rowId xmlns:a16="http://schemas.microsoft.com/office/drawing/2014/main" val="10000"/>
                  </a:ext>
                </a:extLst>
              </a:tr>
            </a:tbl>
          </a:graphicData>
        </a:graphic>
      </p:graphicFrame>
      <p:sp>
        <p:nvSpPr>
          <p:cNvPr id="14" name="Rectangle 13">
            <a:extLst>
              <a:ext uri="{FF2B5EF4-FFF2-40B4-BE49-F238E27FC236}">
                <a16:creationId xmlns:a16="http://schemas.microsoft.com/office/drawing/2014/main" id="{3DD019A1-E2D9-1E5E-8678-CEDCF6049204}"/>
              </a:ext>
            </a:extLst>
          </p:cNvPr>
          <p:cNvSpPr/>
          <p:nvPr/>
        </p:nvSpPr>
        <p:spPr bwMode="auto">
          <a:xfrm>
            <a:off x="8051801" y="3333841"/>
            <a:ext cx="224271" cy="4571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a:ln>
                <a:noFill/>
              </a:ln>
              <a:solidFill>
                <a:schemeClr val="tx1"/>
              </a:solidFill>
              <a:effectLst/>
              <a:latin typeface="Arial" charset="0"/>
              <a:ea typeface="ＭＳ Ｐゴシック" pitchFamily="34" charset="-128"/>
            </a:endParaRPr>
          </a:p>
        </p:txBody>
      </p:sp>
      <p:sp>
        <p:nvSpPr>
          <p:cNvPr id="16" name="Rectangle 15">
            <a:extLst>
              <a:ext uri="{FF2B5EF4-FFF2-40B4-BE49-F238E27FC236}">
                <a16:creationId xmlns:a16="http://schemas.microsoft.com/office/drawing/2014/main" id="{7998BFE0-5472-E5C0-E2DD-8F1FA87AD9F6}"/>
              </a:ext>
            </a:extLst>
          </p:cNvPr>
          <p:cNvSpPr/>
          <p:nvPr/>
        </p:nvSpPr>
        <p:spPr bwMode="auto">
          <a:xfrm>
            <a:off x="7985567" y="3582768"/>
            <a:ext cx="922342" cy="18827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IN" sz="1100" b="1">
                <a:solidFill>
                  <a:schemeClr val="tx2"/>
                </a:solidFill>
                <a:latin typeface="Arial"/>
                <a:ea typeface="ＭＳ Ｐゴシック"/>
              </a:rPr>
              <a:t>2024</a:t>
            </a:r>
          </a:p>
        </p:txBody>
      </p:sp>
      <p:sp>
        <p:nvSpPr>
          <p:cNvPr id="18" name="Rectangle 17">
            <a:extLst>
              <a:ext uri="{FF2B5EF4-FFF2-40B4-BE49-F238E27FC236}">
                <a16:creationId xmlns:a16="http://schemas.microsoft.com/office/drawing/2014/main" id="{D797BD25-0858-01FA-DFD1-94EEC1A4B336}"/>
              </a:ext>
            </a:extLst>
          </p:cNvPr>
          <p:cNvSpPr/>
          <p:nvPr/>
        </p:nvSpPr>
        <p:spPr bwMode="auto">
          <a:xfrm>
            <a:off x="7990459" y="3360909"/>
            <a:ext cx="904997" cy="184439"/>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IN" sz="1100" b="1">
                <a:solidFill>
                  <a:schemeClr val="tx2"/>
                </a:solidFill>
                <a:latin typeface="Arial"/>
                <a:ea typeface="ＭＳ Ｐゴシック"/>
              </a:rPr>
              <a:t>2014</a:t>
            </a:r>
          </a:p>
        </p:txBody>
      </p:sp>
      <p:sp>
        <p:nvSpPr>
          <p:cNvPr id="25" name="Rectangle 60">
            <a:extLst>
              <a:ext uri="{FF2B5EF4-FFF2-40B4-BE49-F238E27FC236}">
                <a16:creationId xmlns:a16="http://schemas.microsoft.com/office/drawing/2014/main" id="{59A2BC3F-596E-4374-FD66-CA93871772F7}"/>
              </a:ext>
            </a:extLst>
          </p:cNvPr>
          <p:cNvSpPr>
            <a:spLocks noChangeArrowheads="1"/>
          </p:cNvSpPr>
          <p:nvPr/>
        </p:nvSpPr>
        <p:spPr bwMode="auto">
          <a:xfrm>
            <a:off x="7778583" y="3025599"/>
            <a:ext cx="1328747" cy="153888"/>
          </a:xfrm>
          <a:prstGeom prst="rect">
            <a:avLst/>
          </a:prstGeom>
          <a:solidFill>
            <a:schemeClr val="bg2"/>
          </a:solidFill>
          <a:ln w="6350" algn="ctr">
            <a:solidFill>
              <a:srgbClr val="808080"/>
            </a:solidFill>
            <a:prstDash val="dash"/>
            <a:miter lim="800000"/>
            <a:headEnd/>
            <a:tailEnd/>
          </a:ln>
        </p:spPr>
        <p:txBody>
          <a:bodyPr wrap="square" tIns="0" bIns="0" anchor="ctr" anchorCtr="0">
            <a:spAutoFit/>
          </a:bodyPr>
          <a:lstStyle/>
          <a:p>
            <a:pPr marL="190500" indent="-190500" defTabSz="457200" eaLnBrk="0" fontAlgn="base" hangingPunct="0">
              <a:spcBef>
                <a:spcPct val="0"/>
              </a:spcBef>
              <a:spcAft>
                <a:spcPts val="200"/>
              </a:spcAft>
              <a:buClr>
                <a:srgbClr val="003399"/>
              </a:buClr>
            </a:pPr>
            <a:r>
              <a:rPr lang="en-US" sz="1000" b="1">
                <a:solidFill>
                  <a:srgbClr val="000000"/>
                </a:solidFill>
                <a:latin typeface="Arial" charset="0"/>
                <a:ea typeface="MS PGothic"/>
                <a:cs typeface="Arial"/>
              </a:rPr>
              <a:t>Bumble </a:t>
            </a:r>
            <a:r>
              <a:rPr lang="en-US" sz="1000">
                <a:solidFill>
                  <a:srgbClr val="000000"/>
                </a:solidFill>
                <a:latin typeface="Arial" charset="0"/>
                <a:ea typeface="MS PGothic"/>
                <a:cs typeface="Arial"/>
              </a:rPr>
              <a:t>is founded</a:t>
            </a:r>
          </a:p>
        </p:txBody>
      </p:sp>
      <p:cxnSp>
        <p:nvCxnSpPr>
          <p:cNvPr id="26" name="Straight Connector 98">
            <a:extLst>
              <a:ext uri="{FF2B5EF4-FFF2-40B4-BE49-F238E27FC236}">
                <a16:creationId xmlns:a16="http://schemas.microsoft.com/office/drawing/2014/main" id="{B1FD3D3B-4C50-51D4-7D51-ED8D6AA70B55}"/>
              </a:ext>
            </a:extLst>
          </p:cNvPr>
          <p:cNvCxnSpPr>
            <a:cxnSpLocks noChangeShapeType="1"/>
          </p:cNvCxnSpPr>
          <p:nvPr/>
        </p:nvCxnSpPr>
        <p:spPr bwMode="auto">
          <a:xfrm>
            <a:off x="8134843" y="3184234"/>
            <a:ext cx="0" cy="180382"/>
          </a:xfrm>
          <a:prstGeom prst="line">
            <a:avLst/>
          </a:prstGeom>
          <a:noFill/>
          <a:ln w="19050" algn="ctr">
            <a:solidFill>
              <a:schemeClr val="accent1"/>
            </a:solidFill>
            <a:round/>
            <a:headEnd/>
            <a:tailEnd/>
          </a:ln>
        </p:spPr>
      </p:cxnSp>
      <p:cxnSp>
        <p:nvCxnSpPr>
          <p:cNvPr id="39" name="Straight Connector 74">
            <a:extLst>
              <a:ext uri="{FF2B5EF4-FFF2-40B4-BE49-F238E27FC236}">
                <a16:creationId xmlns:a16="http://schemas.microsoft.com/office/drawing/2014/main" id="{C6BA5B6A-B6E3-42A6-A61F-6F8DE500AB5D}"/>
              </a:ext>
            </a:extLst>
          </p:cNvPr>
          <p:cNvCxnSpPr>
            <a:cxnSpLocks noChangeShapeType="1"/>
          </p:cNvCxnSpPr>
          <p:nvPr/>
        </p:nvCxnSpPr>
        <p:spPr bwMode="auto">
          <a:xfrm>
            <a:off x="3394581" y="3826825"/>
            <a:ext cx="0" cy="1437902"/>
          </a:xfrm>
          <a:prstGeom prst="line">
            <a:avLst/>
          </a:prstGeom>
          <a:noFill/>
          <a:ln w="19050" algn="ctr">
            <a:solidFill>
              <a:schemeClr val="accent1"/>
            </a:solidFill>
            <a:round/>
            <a:headEnd/>
            <a:tailEnd/>
          </a:ln>
        </p:spPr>
      </p:cxnSp>
      <p:cxnSp>
        <p:nvCxnSpPr>
          <p:cNvPr id="43" name="Straight Connector 98">
            <a:extLst>
              <a:ext uri="{FF2B5EF4-FFF2-40B4-BE49-F238E27FC236}">
                <a16:creationId xmlns:a16="http://schemas.microsoft.com/office/drawing/2014/main" id="{EA7C9B40-0B1C-3071-E746-06A322FB19D8}"/>
              </a:ext>
            </a:extLst>
          </p:cNvPr>
          <p:cNvCxnSpPr>
            <a:cxnSpLocks noChangeShapeType="1"/>
          </p:cNvCxnSpPr>
          <p:nvPr/>
        </p:nvCxnSpPr>
        <p:spPr bwMode="auto">
          <a:xfrm>
            <a:off x="8163936" y="3782210"/>
            <a:ext cx="0" cy="165822"/>
          </a:xfrm>
          <a:prstGeom prst="line">
            <a:avLst/>
          </a:prstGeom>
          <a:noFill/>
          <a:ln w="19050" algn="ctr">
            <a:solidFill>
              <a:schemeClr val="accent1"/>
            </a:solidFill>
            <a:round/>
            <a:headEnd/>
            <a:tailEnd/>
          </a:ln>
        </p:spPr>
      </p:cxnSp>
      <p:sp>
        <p:nvSpPr>
          <p:cNvPr id="4" name="Rectangle 3">
            <a:extLst>
              <a:ext uri="{FF2B5EF4-FFF2-40B4-BE49-F238E27FC236}">
                <a16:creationId xmlns:a16="http://schemas.microsoft.com/office/drawing/2014/main" id="{B151663F-DFA6-B163-0698-CCE0E2D91D66}"/>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5" name="Picture 4" descr="A black background with white text&#10;&#10;Description automatically generated">
            <a:extLst>
              <a:ext uri="{FF2B5EF4-FFF2-40B4-BE49-F238E27FC236}">
                <a16:creationId xmlns:a16="http://schemas.microsoft.com/office/drawing/2014/main" id="{29E234D4-6EED-C943-693B-FD067BD8F601}"/>
              </a:ext>
            </a:extLst>
          </p:cNvPr>
          <p:cNvPicPr>
            <a:picLocks noChangeAspect="1"/>
          </p:cNvPicPr>
          <p:nvPr/>
        </p:nvPicPr>
        <p:blipFill>
          <a:blip r:embed="rId3"/>
          <a:stretch>
            <a:fillRect/>
          </a:stretch>
        </p:blipFill>
        <p:spPr>
          <a:xfrm>
            <a:off x="-34549" y="6604899"/>
            <a:ext cx="2383890" cy="252842"/>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9A374C15-CDD9-CD60-BA23-11927F7229C7}"/>
              </a:ext>
            </a:extLst>
          </p:cNvPr>
          <p:cNvPicPr>
            <a:picLocks noChangeAspect="1"/>
          </p:cNvPicPr>
          <p:nvPr/>
        </p:nvPicPr>
        <p:blipFill>
          <a:blip r:embed="rId4"/>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304314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4ACD16-CF30-C9FC-8630-F6233A578DC1}"/>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5" name="Title 1"/>
          <p:cNvSpPr>
            <a:spLocks noGrp="1"/>
          </p:cNvSpPr>
          <p:nvPr>
            <p:ph type="title"/>
          </p:nvPr>
        </p:nvSpPr>
        <p:spPr>
          <a:xfrm>
            <a:off x="179697" y="1383231"/>
            <a:ext cx="8594490" cy="592243"/>
          </a:xfrm>
        </p:spPr>
        <p:txBody>
          <a:bodyPr/>
          <a:lstStyle/>
          <a:p>
            <a:pPr algn="l" eaLnBrk="1" hangingPunct="1"/>
            <a:r>
              <a:rPr lang="en-AU" altLang="zh-CN">
                <a:ea typeface="SimSun" pitchFamily="2" charset="-122"/>
              </a:rPr>
              <a:t>Business Models</a:t>
            </a:r>
            <a:endParaRPr lang="en-US" altLang="zh-CN" sz="2400">
              <a:ea typeface="SimSun" pitchFamily="2" charset="-122"/>
            </a:endParaRPr>
          </a:p>
        </p:txBody>
      </p:sp>
      <p:graphicFrame>
        <p:nvGraphicFramePr>
          <p:cNvPr id="7" name="Table 6"/>
          <p:cNvGraphicFramePr>
            <a:graphicFrameLocks noGrp="1"/>
          </p:cNvGraphicFramePr>
          <p:nvPr>
            <p:extLst>
              <p:ext uri="{D42A27DB-BD31-4B8C-83A1-F6EECF244321}">
                <p14:modId xmlns:p14="http://schemas.microsoft.com/office/powerpoint/2010/main" val="1095577389"/>
              </p:ext>
            </p:extLst>
          </p:nvPr>
        </p:nvGraphicFramePr>
        <p:xfrm>
          <a:off x="121919" y="1386680"/>
          <a:ext cx="8877097" cy="5100682"/>
        </p:xfrm>
        <a:graphic>
          <a:graphicData uri="http://schemas.openxmlformats.org/drawingml/2006/table">
            <a:tbl>
              <a:tblPr/>
              <a:tblGrid>
                <a:gridCol w="792100">
                  <a:extLst>
                    <a:ext uri="{9D8B030D-6E8A-4147-A177-3AD203B41FA5}">
                      <a16:colId xmlns:a16="http://schemas.microsoft.com/office/drawing/2014/main" val="20000"/>
                    </a:ext>
                  </a:extLst>
                </a:gridCol>
                <a:gridCol w="875582">
                  <a:extLst>
                    <a:ext uri="{9D8B030D-6E8A-4147-A177-3AD203B41FA5}">
                      <a16:colId xmlns:a16="http://schemas.microsoft.com/office/drawing/2014/main" val="20001"/>
                    </a:ext>
                  </a:extLst>
                </a:gridCol>
                <a:gridCol w="4987745">
                  <a:extLst>
                    <a:ext uri="{9D8B030D-6E8A-4147-A177-3AD203B41FA5}">
                      <a16:colId xmlns:a16="http://schemas.microsoft.com/office/drawing/2014/main" val="20002"/>
                    </a:ext>
                  </a:extLst>
                </a:gridCol>
                <a:gridCol w="1025089">
                  <a:extLst>
                    <a:ext uri="{9D8B030D-6E8A-4147-A177-3AD203B41FA5}">
                      <a16:colId xmlns:a16="http://schemas.microsoft.com/office/drawing/2014/main" val="20003"/>
                    </a:ext>
                  </a:extLst>
                </a:gridCol>
                <a:gridCol w="1196581">
                  <a:extLst>
                    <a:ext uri="{9D8B030D-6E8A-4147-A177-3AD203B41FA5}">
                      <a16:colId xmlns:a16="http://schemas.microsoft.com/office/drawing/2014/main" val="20004"/>
                    </a:ext>
                  </a:extLst>
                </a:gridCol>
              </a:tblGrid>
              <a:tr h="187166">
                <a:tc gridSpan="2">
                  <a:txBody>
                    <a:bodyPr/>
                    <a:lstStyle/>
                    <a:p>
                      <a:pPr algn="l" fontAlgn="b"/>
                      <a:r>
                        <a:rPr lang="en-US" sz="1050" b="1" i="0" u="none" strike="noStrike">
                          <a:solidFill>
                            <a:srgbClr val="000000"/>
                          </a:solidFill>
                          <a:latin typeface="+mn-lt"/>
                        </a:rPr>
                        <a:t>Business Model</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A206"/>
                    </a:solidFill>
                  </a:tcPr>
                </a:tc>
                <a:tc hMerge="1">
                  <a:txBody>
                    <a:bodyPr/>
                    <a:lstStyle/>
                    <a:p>
                      <a:endParaRPr lang="en-US"/>
                    </a:p>
                  </a:txBody>
                  <a:tcPr/>
                </a:tc>
                <a:tc>
                  <a:txBody>
                    <a:bodyPr/>
                    <a:lstStyle/>
                    <a:p>
                      <a:pPr algn="l" fontAlgn="b"/>
                      <a:endParaRPr lang="en-US" sz="900" b="1" i="0" u="none" strike="noStrike">
                        <a:solidFill>
                          <a:srgbClr val="00000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A206"/>
                    </a:solidFill>
                  </a:tcPr>
                </a:tc>
                <a:tc>
                  <a:txBody>
                    <a:bodyPr/>
                    <a:lstStyle/>
                    <a:p>
                      <a:pPr algn="l" fontAlgn="b"/>
                      <a:endParaRPr lang="en-US" sz="900" b="1" i="0" u="none" strike="noStrike">
                        <a:solidFill>
                          <a:srgbClr val="00000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A206"/>
                    </a:solidFill>
                  </a:tcPr>
                </a:tc>
                <a:tc>
                  <a:txBody>
                    <a:bodyPr/>
                    <a:lstStyle/>
                    <a:p>
                      <a:pPr algn="l" fontAlgn="b"/>
                      <a:endParaRPr lang="en-US" sz="900" b="1" i="0" u="none" strike="noStrike">
                        <a:solidFill>
                          <a:srgbClr val="00000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A206"/>
                    </a:solidFill>
                  </a:tcPr>
                </a:tc>
                <a:extLst>
                  <a:ext uri="{0D108BD9-81ED-4DB2-BD59-A6C34878D82A}">
                    <a16:rowId xmlns:a16="http://schemas.microsoft.com/office/drawing/2014/main" val="10000"/>
                  </a:ext>
                </a:extLst>
              </a:tr>
              <a:tr h="281475">
                <a:tc>
                  <a:txBody>
                    <a:bodyPr/>
                    <a:lstStyle/>
                    <a:p>
                      <a:pPr algn="l" fontAlgn="b"/>
                      <a:r>
                        <a:rPr lang="en-US" sz="900" b="1" i="0" u="none" strike="noStrike">
                          <a:solidFill>
                            <a:srgbClr val="000000"/>
                          </a:solidFill>
                          <a:latin typeface="+mn-lt"/>
                        </a:rPr>
                        <a:t>Company</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900" b="1" i="0" u="none" strike="noStrike">
                          <a:solidFill>
                            <a:srgbClr val="000000"/>
                          </a:solidFill>
                          <a:latin typeface="+mn-lt"/>
                        </a:rPr>
                        <a:t>LTM Revenues</a:t>
                      </a:r>
                      <a:r>
                        <a:rPr lang="en-US" sz="900" b="1" i="0" u="none" strike="noStrike" baseline="0">
                          <a:solidFill>
                            <a:srgbClr val="000000"/>
                          </a:solidFill>
                          <a:latin typeface="+mn-lt"/>
                        </a:rPr>
                        <a:t> / </a:t>
                      </a:r>
                      <a:r>
                        <a:rPr lang="en-US" sz="900" b="1" i="0" u="none" strike="noStrike">
                          <a:solidFill>
                            <a:srgbClr val="000000"/>
                          </a:solidFill>
                          <a:latin typeface="+mn-lt"/>
                        </a:rPr>
                        <a:t>EBITDA</a:t>
                      </a:r>
                    </a:p>
                  </a:txBody>
                  <a:tcPr marL="0" marR="0" marT="18288" marB="18288"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900" b="1" i="0" u="none" strike="noStrike">
                          <a:solidFill>
                            <a:srgbClr val="000000"/>
                          </a:solidFill>
                          <a:latin typeface="+mn-lt"/>
                        </a:rPr>
                        <a:t>Strategy</a:t>
                      </a:r>
                    </a:p>
                  </a:txBody>
                  <a:tcPr marL="0" marR="0" marT="18288" marB="18288"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1" i="0" u="none" strike="noStrike">
                          <a:solidFill>
                            <a:srgbClr val="000000"/>
                          </a:solidFill>
                          <a:latin typeface="+mn-lt"/>
                        </a:rPr>
                        <a:t>Main Areas</a:t>
                      </a:r>
                    </a:p>
                  </a:txBody>
                  <a:tcPr marL="0" marR="0" marT="18288" marB="18288"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1" i="0" u="none" strike="noStrike">
                          <a:solidFill>
                            <a:srgbClr val="000000"/>
                          </a:solidFill>
                          <a:latin typeface="+mn-lt"/>
                        </a:rPr>
                        <a:t>Geography (Revenue)</a:t>
                      </a:r>
                    </a:p>
                  </a:txBody>
                  <a:tcPr marL="0" marR="0" marT="18288" marB="18288"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extLst>
                  <a:ext uri="{0D108BD9-81ED-4DB2-BD59-A6C34878D82A}">
                    <a16:rowId xmlns:a16="http://schemas.microsoft.com/office/drawing/2014/main" val="10001"/>
                  </a:ext>
                </a:extLst>
              </a:tr>
              <a:tr h="825562">
                <a:tc>
                  <a:txBody>
                    <a:bodyPr/>
                    <a:lstStyle/>
                    <a:p>
                      <a:pPr algn="l" fontAlgn="b"/>
                      <a:endParaRPr lang="en-US" sz="850" b="1" i="0" u="none" strike="noStrike">
                        <a:solidFill>
                          <a:srgbClr val="44496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$156.5bn / $79.1bn (61%)</a:t>
                      </a:r>
                    </a:p>
                  </a:txBody>
                  <a:tcPr marL="27432"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Strategy</a:t>
                      </a:r>
                      <a:r>
                        <a:rPr lang="en-US" sz="850" b="1" kern="1200" baseline="0">
                          <a:solidFill>
                            <a:schemeClr val="tx1"/>
                          </a:solidFill>
                          <a:latin typeface="+mn-lt"/>
                          <a:ea typeface="+mn-ea"/>
                          <a:cs typeface="+mn-cs"/>
                        </a:rPr>
                        <a:t>: </a:t>
                      </a:r>
                      <a:r>
                        <a:rPr lang="en-IN" sz="800"/>
                        <a:t>Meta is diversifying from social media dominance into emerging technologies like the metaverse, AI-driven advertising, and VR/AR devices .</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Strength</a:t>
                      </a:r>
                      <a:r>
                        <a:rPr lang="en-US" sz="800" b="1" kern="1200" baseline="0">
                          <a:solidFill>
                            <a:schemeClr val="tx1"/>
                          </a:solidFill>
                          <a:latin typeface="+mn-lt"/>
                          <a:ea typeface="+mn-ea"/>
                          <a:cs typeface="+mn-cs"/>
                        </a:rPr>
                        <a:t>: </a:t>
                      </a:r>
                      <a:r>
                        <a:rPr lang="en-US" sz="800"/>
                        <a:t>Global scale with a massive daily active user base (over 3 billion).Advanced advertising tools and AI personalization drive high ROI for advertisers.</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Weakness</a:t>
                      </a:r>
                      <a:r>
                        <a:rPr lang="en-US" sz="800" b="1" u="sng" kern="1200" baseline="0">
                          <a:solidFill>
                            <a:schemeClr val="tx1"/>
                          </a:solidFill>
                          <a:latin typeface="+mn-lt"/>
                          <a:ea typeface="+mn-ea"/>
                          <a:cs typeface="+mn-cs"/>
                        </a:rPr>
                        <a:t>: </a:t>
                      </a:r>
                      <a:r>
                        <a:rPr lang="en-US" sz="800"/>
                        <a:t>Heavy dependence on ad revenue (97% of total).Rising costs in developing the metaverse and regulatory pressures related to data privacy and monopolistic behavior .</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a:t>Social networking, virtual reality .</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IN" sz="800" b="0"/>
                        <a:t>Instagram , WhatsApp , Oculus VR .</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anose="05000000000000000000" pitchFamily="2" charset="2"/>
                        <a:buChar char="n"/>
                        <a:tabLst/>
                        <a:defRPr/>
                      </a:pPr>
                      <a:r>
                        <a:rPr lang="en-US" sz="800" b="0" kern="1200" baseline="0">
                          <a:solidFill>
                            <a:schemeClr val="tx1"/>
                          </a:solidFill>
                          <a:latin typeface="+mn-lt"/>
                          <a:ea typeface="+mn-ea"/>
                          <a:cs typeface="+mn-cs"/>
                        </a:rPr>
                        <a:t>North America (43%)</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anose="05000000000000000000" pitchFamily="2" charset="2"/>
                        <a:buChar char="n"/>
                        <a:tabLst/>
                        <a:defRPr/>
                      </a:pPr>
                      <a:r>
                        <a:rPr lang="en-US" sz="800" b="0" kern="1200" baseline="0">
                          <a:solidFill>
                            <a:schemeClr val="tx1"/>
                          </a:solidFill>
                          <a:latin typeface="+mn-lt"/>
                          <a:ea typeface="+mn-ea"/>
                          <a:cs typeface="+mn-cs"/>
                        </a:rPr>
                        <a:t>Europe (23%)</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anose="05000000000000000000" pitchFamily="2" charset="2"/>
                        <a:buChar char="n"/>
                        <a:tabLst/>
                        <a:defRPr/>
                      </a:pPr>
                      <a:r>
                        <a:rPr lang="en-US" sz="800" b="0" kern="1200" baseline="0">
                          <a:solidFill>
                            <a:schemeClr val="tx1"/>
                          </a:solidFill>
                          <a:latin typeface="+mn-lt"/>
                          <a:ea typeface="+mn-ea"/>
                          <a:cs typeface="+mn-cs"/>
                        </a:rPr>
                        <a:t>Asia Pacific (21%)</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anose="05000000000000000000" pitchFamily="2" charset="2"/>
                        <a:buChar char="n"/>
                        <a:tabLst/>
                        <a:defRPr/>
                      </a:pPr>
                      <a:r>
                        <a:rPr lang="en-US" sz="800" b="0" kern="1200" baseline="0">
                          <a:solidFill>
                            <a:schemeClr val="tx1"/>
                          </a:solidFill>
                          <a:latin typeface="+mn-lt"/>
                          <a:ea typeface="+mn-ea"/>
                          <a:cs typeface="+mn-cs"/>
                        </a:rPr>
                        <a:t>Other (13%) </a:t>
                      </a: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825562">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850" b="1" i="0" u="none" strike="noStrike">
                        <a:solidFill>
                          <a:srgbClr val="44496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$3.5bn / </a:t>
                      </a:r>
                    </a:p>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$990m (37%)</a:t>
                      </a:r>
                    </a:p>
                  </a:txBody>
                  <a:tcPr marL="27432"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Strategy</a:t>
                      </a:r>
                      <a:r>
                        <a:rPr lang="en-US" sz="850" b="1" kern="1200" baseline="0">
                          <a:solidFill>
                            <a:schemeClr val="tx1"/>
                          </a:solidFill>
                          <a:latin typeface="+mn-lt"/>
                          <a:ea typeface="+mn-ea"/>
                          <a:cs typeface="+mn-cs"/>
                        </a:rPr>
                        <a:t>: </a:t>
                      </a:r>
                      <a:r>
                        <a:rPr lang="en-US" sz="800"/>
                        <a:t>Operates a portfolio of dating apps (Tinder, Hinge, Ok Cupid) to target diverse demographics globally, leveraging subscription models and premium features for monetization.</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Strength</a:t>
                      </a:r>
                      <a:r>
                        <a:rPr lang="en-US" sz="850" b="1" kern="1200" baseline="0">
                          <a:solidFill>
                            <a:schemeClr val="tx1"/>
                          </a:solidFill>
                          <a:latin typeface="+mn-lt"/>
                          <a:ea typeface="+mn-ea"/>
                          <a:cs typeface="+mn-cs"/>
                        </a:rPr>
                        <a:t>: </a:t>
                      </a:r>
                      <a:r>
                        <a:rPr lang="en-US" sz="800"/>
                        <a:t>Leadership in online dating, with Tinder being the most downloaded dating app globally . High user engagement and willingness to pay for premium features.</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Weakness</a:t>
                      </a:r>
                      <a:r>
                        <a:rPr lang="en-US" sz="850" b="1" kern="1200" baseline="0">
                          <a:solidFill>
                            <a:schemeClr val="tx1"/>
                          </a:solidFill>
                          <a:latin typeface="+mn-lt"/>
                          <a:ea typeface="+mn-ea"/>
                          <a:cs typeface="+mn-cs"/>
                        </a:rPr>
                        <a:t>: </a:t>
                      </a:r>
                      <a:r>
                        <a:rPr lang="en-US" sz="800"/>
                        <a:t>Dependence on North American markets and challenges in entering highly regulated or culturally resistant markets like China​ .</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a:t>Online dating and AI-based interactions .</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a:t>Tinder , Hinge , Plenty of Fish , Hyper connect</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North America (50%)</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International (50%)</a:t>
                      </a:r>
                    </a:p>
                    <a:p>
                      <a:pPr marL="0" marR="0" lvl="0" indent="0" algn="l" defTabSz="914400" rtl="0" eaLnBrk="0" fontAlgn="base" latinLnBrk="0" hangingPunct="0">
                        <a:lnSpc>
                          <a:spcPct val="50000"/>
                        </a:lnSpc>
                        <a:spcBef>
                          <a:spcPct val="0"/>
                        </a:spcBef>
                        <a:spcAft>
                          <a:spcPts val="300"/>
                        </a:spcAft>
                        <a:buClr>
                          <a:srgbClr val="003399"/>
                        </a:buClr>
                        <a:buSzPct val="70000"/>
                        <a:buFont typeface="Wingdings" pitchFamily="2" charset="2"/>
                        <a:buNone/>
                        <a:tabLst/>
                        <a:defRPr/>
                      </a:pPr>
                      <a:endParaRPr lang="en-US" sz="82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36945">
                <a:tc>
                  <a:txBody>
                    <a:bodyPr/>
                    <a:lstStyle/>
                    <a:p>
                      <a:pPr algn="l" fontAlgn="b"/>
                      <a:endParaRPr lang="en-US" sz="850" b="1" i="0" u="none" strike="noStrike">
                        <a:solidFill>
                          <a:srgbClr val="44496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$5.23bn / </a:t>
                      </a:r>
                    </a:p>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$-768m (11%)</a:t>
                      </a:r>
                    </a:p>
                  </a:txBody>
                  <a:tcPr marL="27432"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Strategy</a:t>
                      </a:r>
                      <a:r>
                        <a:rPr lang="en-US" sz="850" b="1" kern="1200" baseline="0">
                          <a:solidFill>
                            <a:schemeClr val="tx1"/>
                          </a:solidFill>
                          <a:latin typeface="+mn-lt"/>
                          <a:ea typeface="+mn-ea"/>
                          <a:cs typeface="+mn-cs"/>
                        </a:rPr>
                        <a:t>: </a:t>
                      </a:r>
                      <a:r>
                        <a:rPr lang="en-US" sz="800"/>
                        <a:t>Aims to enhance user engagement through AR/VR innovation, Snap Map, and ephemeral content while monetizing via ads and partnerships.</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Strength</a:t>
                      </a:r>
                      <a:r>
                        <a:rPr lang="en-US" sz="850" b="1" kern="1200" baseline="0">
                          <a:solidFill>
                            <a:schemeClr val="tx1"/>
                          </a:solidFill>
                          <a:latin typeface="+mn-lt"/>
                          <a:ea typeface="+mn-ea"/>
                          <a:cs typeface="+mn-cs"/>
                        </a:rPr>
                        <a:t>: </a:t>
                      </a:r>
                      <a:r>
                        <a:rPr lang="en-US" sz="800"/>
                        <a:t>Pioneering AR capabilities and a loyal Gen Z user base.</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Weakness</a:t>
                      </a:r>
                      <a:r>
                        <a:rPr lang="en-US" sz="850" b="1" kern="1200" baseline="0">
                          <a:solidFill>
                            <a:schemeClr val="tx1"/>
                          </a:solidFill>
                          <a:latin typeface="+mn-lt"/>
                          <a:ea typeface="+mn-ea"/>
                          <a:cs typeface="+mn-cs"/>
                        </a:rPr>
                        <a:t>: </a:t>
                      </a:r>
                      <a:r>
                        <a:rPr lang="en-US" sz="800"/>
                        <a:t>Struggles to achieve profitability due to intense competition from larger platforms .</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a:t>Social media, and content creation.</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IN" sz="800" b="0"/>
                        <a:t>Bitmoji , Wave Optics</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North America (69%)</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Europe (19%)</a:t>
                      </a:r>
                      <a:endParaRPr lang="uk-UA"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Other (12%) </a:t>
                      </a:r>
                    </a:p>
                    <a:p>
                      <a:pPr marL="171450" marR="0" lvl="0" indent="-171450" algn="l" defTabSz="914400" rtl="0" eaLnBrk="0" fontAlgn="base" latinLnBrk="0" hangingPunct="0">
                        <a:lnSpc>
                          <a:spcPct val="100000"/>
                        </a:lnSpc>
                        <a:spcBef>
                          <a:spcPct val="0"/>
                        </a:spcBef>
                        <a:spcAft>
                          <a:spcPts val="300"/>
                        </a:spcAft>
                        <a:buClr>
                          <a:srgbClr val="003399"/>
                        </a:buClr>
                        <a:buSzPct val="125000"/>
                        <a:buFont typeface="Wingdings" charset="2"/>
                        <a:buChar char="§"/>
                        <a:tabLst/>
                        <a:defRPr/>
                      </a:pPr>
                      <a:endParaRPr lang="en-US" sz="82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767526">
                <a:tc>
                  <a:txBody>
                    <a:bodyPr/>
                    <a:lstStyle/>
                    <a:p>
                      <a:pPr algn="l" fontAlgn="b"/>
                      <a:endParaRPr lang="en-US" sz="850" b="1" i="0" u="none" strike="noStrike">
                        <a:solidFill>
                          <a:srgbClr val="44496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$3.5bn / </a:t>
                      </a:r>
                    </a:p>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$177m (28%)</a:t>
                      </a:r>
                    </a:p>
                  </a:txBody>
                  <a:tcPr marL="27432"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Strategy</a:t>
                      </a:r>
                      <a:r>
                        <a:rPr lang="en-US" sz="850" b="1" kern="1200" baseline="0">
                          <a:solidFill>
                            <a:schemeClr val="tx1"/>
                          </a:solidFill>
                          <a:latin typeface="+mn-lt"/>
                          <a:ea typeface="+mn-ea"/>
                          <a:cs typeface="+mn-cs"/>
                        </a:rPr>
                        <a:t>: </a:t>
                      </a:r>
                      <a:r>
                        <a:rPr lang="en-US" sz="800"/>
                        <a:t>A visual discovery engine for inspiration, Pinterest monetizes through e-commerce partnerships, shoppable pins, and targeted ads.</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Strength</a:t>
                      </a:r>
                      <a:r>
                        <a:rPr lang="en-US" sz="850" b="1" kern="1200" baseline="0">
                          <a:solidFill>
                            <a:schemeClr val="tx1"/>
                          </a:solidFill>
                          <a:latin typeface="+mn-lt"/>
                          <a:ea typeface="+mn-ea"/>
                          <a:cs typeface="+mn-cs"/>
                        </a:rPr>
                        <a:t>:</a:t>
                      </a:r>
                      <a:r>
                        <a:rPr lang="en-US" sz="800" b="1" kern="1200" baseline="0">
                          <a:solidFill>
                            <a:schemeClr val="tx1"/>
                          </a:solidFill>
                          <a:latin typeface="+mn-lt"/>
                          <a:ea typeface="+mn-ea"/>
                          <a:cs typeface="+mn-cs"/>
                        </a:rPr>
                        <a:t> </a:t>
                      </a:r>
                      <a:r>
                        <a:rPr lang="en-US" sz="800"/>
                        <a:t>Highly engaged female user base and strong alignment with e-commerce trends.</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Weakness</a:t>
                      </a:r>
                      <a:r>
                        <a:rPr lang="en-US" sz="850" b="1" kern="1200" baseline="0">
                          <a:solidFill>
                            <a:schemeClr val="tx1"/>
                          </a:solidFill>
                          <a:latin typeface="+mn-lt"/>
                          <a:ea typeface="+mn-ea"/>
                          <a:cs typeface="+mn-cs"/>
                        </a:rPr>
                        <a:t>: </a:t>
                      </a:r>
                      <a:r>
                        <a:rPr lang="en-US" sz="800"/>
                        <a:t>User growth slowing and struggles to compete against platforms with more robust video and social features like TikTok .</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IN" sz="800"/>
                        <a:t>Visual content curation, e-commerce .</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a:t>Instapaper , VSCO’s Team , The Yes</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North America (82%)</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Europe (10%)</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Other (8%) </a:t>
                      </a: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651454">
                <a:tc>
                  <a:txBody>
                    <a:bodyPr/>
                    <a:lstStyle/>
                    <a:p>
                      <a:pPr algn="l" fontAlgn="b"/>
                      <a:endParaRPr lang="en-US" sz="850" b="1" i="0" u="none" strike="noStrike">
                        <a:solidFill>
                          <a:srgbClr val="44496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$1.12bn /</a:t>
                      </a:r>
                    </a:p>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 -$596m (26%)</a:t>
                      </a:r>
                    </a:p>
                  </a:txBody>
                  <a:tcPr marL="27432"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Strategy</a:t>
                      </a:r>
                      <a:r>
                        <a:rPr lang="en-US" sz="850" b="1" kern="1200" baseline="0">
                          <a:solidFill>
                            <a:schemeClr val="tx1"/>
                          </a:solidFill>
                          <a:latin typeface="+mn-lt"/>
                          <a:ea typeface="+mn-ea"/>
                          <a:cs typeface="+mn-cs"/>
                        </a:rPr>
                        <a:t>: </a:t>
                      </a:r>
                      <a:r>
                        <a:rPr lang="en-US" sz="800"/>
                        <a:t>Focuses on niche, highly engaged communities (“subreddits”) .</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Strength</a:t>
                      </a:r>
                      <a:r>
                        <a:rPr lang="en-US" sz="850" b="1" kern="1200" baseline="0">
                          <a:solidFill>
                            <a:schemeClr val="tx1"/>
                          </a:solidFill>
                          <a:latin typeface="+mn-lt"/>
                          <a:ea typeface="+mn-ea"/>
                          <a:cs typeface="+mn-cs"/>
                        </a:rPr>
                        <a:t>: </a:t>
                      </a:r>
                      <a:r>
                        <a:rPr lang="en-US" sz="800"/>
                        <a:t>Deeply engaged user base driven by user-generated content.</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Weakness</a:t>
                      </a:r>
                      <a:r>
                        <a:rPr lang="en-US" sz="850" b="1" kern="1200" baseline="0">
                          <a:solidFill>
                            <a:schemeClr val="tx1"/>
                          </a:solidFill>
                          <a:latin typeface="+mn-lt"/>
                          <a:ea typeface="+mn-ea"/>
                          <a:cs typeface="+mn-cs"/>
                        </a:rPr>
                        <a:t>: </a:t>
                      </a:r>
                      <a:r>
                        <a:rPr lang="en-US" sz="800"/>
                        <a:t>Content moderation remains a significant challenge, impacting brand safety.</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a:t>Social news aggregation, community forums </a:t>
                      </a:r>
                      <a:endParaRPr lang="en-US" sz="800" b="0" kern="1200" baseline="0">
                        <a:solidFill>
                          <a:schemeClr val="tx1"/>
                        </a:solidFill>
                        <a:latin typeface="+mn-lt"/>
                        <a:ea typeface="+mn-ea"/>
                        <a:cs typeface="+mn-cs"/>
                      </a:endParaRP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a:t>Dubsmash , Alien Blue , Spell </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North America (83%)</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International (17%) </a:t>
                      </a: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726802">
                <a:tc>
                  <a:txBody>
                    <a:bodyPr/>
                    <a:lstStyle/>
                    <a:p>
                      <a:pPr algn="l" fontAlgn="b"/>
                      <a:endParaRPr lang="en-US" sz="850" b="1" i="0" u="none" strike="noStrike">
                        <a:solidFill>
                          <a:srgbClr val="44496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$1.1bn / </a:t>
                      </a:r>
                    </a:p>
                    <a:p>
                      <a:pPr marL="115570" marR="0" lvl="0" indent="-115570" algn="ctr" defTabSz="914400" rtl="0" eaLnBrk="0" fontAlgn="base" latinLnBrk="0" hangingPunct="0">
                        <a:lnSpc>
                          <a:spcPct val="100000"/>
                        </a:lnSpc>
                        <a:spcBef>
                          <a:spcPct val="0"/>
                        </a:spcBef>
                        <a:spcAft>
                          <a:spcPts val="300"/>
                        </a:spcAft>
                        <a:buClr>
                          <a:srgbClr val="003399"/>
                        </a:buClr>
                        <a:buSzPct val="70000"/>
                        <a:buFont typeface="Wingdings" pitchFamily="2" charset="2"/>
                        <a:buNone/>
                        <a:tabLst/>
                        <a:defRPr/>
                      </a:pPr>
                      <a:r>
                        <a:rPr lang="en-US" sz="850" b="0" kern="1200" baseline="0">
                          <a:solidFill>
                            <a:schemeClr val="tx1"/>
                          </a:solidFill>
                          <a:latin typeface="+mn-lt"/>
                          <a:ea typeface="+mn-ea"/>
                          <a:cs typeface="+mn-cs"/>
                        </a:rPr>
                        <a:t>$190m (0.3%) </a:t>
                      </a:r>
                    </a:p>
                  </a:txBody>
                  <a:tcPr marL="27432"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Strategy</a:t>
                      </a:r>
                      <a:r>
                        <a:rPr lang="en-US" sz="850" b="1" kern="1200" baseline="0">
                          <a:solidFill>
                            <a:schemeClr val="tx1"/>
                          </a:solidFill>
                          <a:latin typeface="+mn-lt"/>
                          <a:ea typeface="+mn-ea"/>
                          <a:cs typeface="+mn-cs"/>
                        </a:rPr>
                        <a:t>: </a:t>
                      </a:r>
                      <a:r>
                        <a:rPr lang="en-US" sz="800"/>
                        <a:t>Differentiates by positioning itself as a women-first platform in online dating, while expanding into adjacent areas like friendship (Bumble BFF) and professional networking (Bumble Bizz).</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1" u="sng" kern="1200" baseline="0">
                          <a:solidFill>
                            <a:schemeClr val="tx1"/>
                          </a:solidFill>
                          <a:latin typeface="+mn-lt"/>
                          <a:ea typeface="+mn-ea"/>
                          <a:cs typeface="+mn-cs"/>
                        </a:rPr>
                        <a:t>Strength</a:t>
                      </a:r>
                      <a:r>
                        <a:rPr lang="en-US" sz="800" b="1" kern="1200" baseline="0">
                          <a:solidFill>
                            <a:schemeClr val="tx1"/>
                          </a:solidFill>
                          <a:latin typeface="+mn-lt"/>
                          <a:ea typeface="+mn-ea"/>
                          <a:cs typeface="+mn-cs"/>
                        </a:rPr>
                        <a:t>: </a:t>
                      </a:r>
                      <a:r>
                        <a:rPr lang="en-US" sz="800"/>
                        <a:t>Unique approach empowers women, creating brand loyalty.</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50" b="1" u="sng" kern="1200" baseline="0">
                          <a:solidFill>
                            <a:schemeClr val="tx1"/>
                          </a:solidFill>
                          <a:latin typeface="+mn-lt"/>
                          <a:ea typeface="+mn-ea"/>
                          <a:cs typeface="+mn-cs"/>
                        </a:rPr>
                        <a:t>Weakness</a:t>
                      </a:r>
                      <a:r>
                        <a:rPr lang="en-US" sz="850" b="1" kern="1200" baseline="0">
                          <a:solidFill>
                            <a:schemeClr val="tx1"/>
                          </a:solidFill>
                          <a:latin typeface="+mn-lt"/>
                          <a:ea typeface="+mn-ea"/>
                          <a:cs typeface="+mn-cs"/>
                        </a:rPr>
                        <a:t>: </a:t>
                      </a:r>
                      <a:r>
                        <a:rPr lang="en-US" sz="800"/>
                        <a:t>Faces competition from established players like Tinder and new entrants globally .</a:t>
                      </a:r>
                      <a:endParaRPr lang="en-US" sz="800" b="0" kern="1200" baseline="0">
                        <a:solidFill>
                          <a:schemeClr val="tx1"/>
                        </a:solidFill>
                        <a:latin typeface="+mn-lt"/>
                        <a:ea typeface="+mn-ea"/>
                        <a:cs typeface="+mn-cs"/>
                      </a:endParaRP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a:t>Online dating, women-focused networking</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Badoo , Chappy , Fruitz</a:t>
                      </a: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North America (70%)</a:t>
                      </a:r>
                    </a:p>
                    <a:p>
                      <a:pPr marL="115570" marR="0" lvl="0" indent="-115570" algn="l" defTabSz="914400" rtl="0" eaLnBrk="0" fontAlgn="base" latinLnBrk="0" hangingPunct="0">
                        <a:lnSpc>
                          <a:spcPct val="100000"/>
                        </a:lnSpc>
                        <a:spcBef>
                          <a:spcPct val="0"/>
                        </a:spcBef>
                        <a:spcAft>
                          <a:spcPts val="300"/>
                        </a:spcAft>
                        <a:buClr>
                          <a:srgbClr val="1E3448"/>
                        </a:buClr>
                        <a:buSzPct val="70000"/>
                        <a:buFont typeface="Wingdings" pitchFamily="2" charset="2"/>
                        <a:buChar char="n"/>
                        <a:tabLst/>
                        <a:defRPr/>
                      </a:pPr>
                      <a:r>
                        <a:rPr lang="en-US" sz="800" b="0" kern="1200" baseline="0">
                          <a:solidFill>
                            <a:schemeClr val="tx1"/>
                          </a:solidFill>
                          <a:latin typeface="+mn-lt"/>
                          <a:ea typeface="+mn-ea"/>
                          <a:cs typeface="+mn-cs"/>
                        </a:rPr>
                        <a:t>International (30%)</a:t>
                      </a:r>
                    </a:p>
                  </a:txBody>
                  <a:tcPr marL="27432" marR="0" marT="18288" marB="18288">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7"/>
                  </a:ext>
                </a:extLst>
              </a:tr>
            </a:tbl>
          </a:graphicData>
        </a:graphic>
      </p:graphicFrame>
      <p:sp>
        <p:nvSpPr>
          <p:cNvPr id="15" name="Title 1">
            <a:extLst>
              <a:ext uri="{FF2B5EF4-FFF2-40B4-BE49-F238E27FC236}">
                <a16:creationId xmlns:a16="http://schemas.microsoft.com/office/drawing/2014/main" id="{B1D5CA43-0259-4894-980C-539D77120617}"/>
              </a:ext>
            </a:extLst>
          </p:cNvPr>
          <p:cNvSpPr txBox="1">
            <a:spLocks/>
          </p:cNvSpPr>
          <p:nvPr/>
        </p:nvSpPr>
        <p:spPr bwMode="auto">
          <a:xfrm>
            <a:off x="121919" y="185416"/>
            <a:ext cx="8645525" cy="603887"/>
          </a:xfrm>
          <a:prstGeom prst="rect">
            <a:avLst/>
          </a:prstGeom>
          <a:solidFill>
            <a:srgbClr val="D6A206"/>
          </a:solid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pPr defTabSz="914400"/>
            <a:r>
              <a:rPr lang="en-CA" sz="3200" b="1" kern="0">
                <a:solidFill>
                  <a:schemeClr val="tx2"/>
                </a:solidFill>
              </a:rPr>
              <a:t>Business Models</a:t>
            </a:r>
          </a:p>
        </p:txBody>
      </p:sp>
      <p:sp>
        <p:nvSpPr>
          <p:cNvPr id="16" name="TextBox 15">
            <a:extLst>
              <a:ext uri="{FF2B5EF4-FFF2-40B4-BE49-F238E27FC236}">
                <a16:creationId xmlns:a16="http://schemas.microsoft.com/office/drawing/2014/main" id="{EB6C55D0-0C51-4667-9871-ECA4817EC4D7}"/>
              </a:ext>
            </a:extLst>
          </p:cNvPr>
          <p:cNvSpPr txBox="1"/>
          <p:nvPr/>
        </p:nvSpPr>
        <p:spPr>
          <a:xfrm>
            <a:off x="132716" y="1008644"/>
            <a:ext cx="9001578" cy="385170"/>
          </a:xfrm>
          <a:prstGeom prst="rect">
            <a:avLst/>
          </a:prstGeom>
          <a:noFill/>
          <a:ln>
            <a:noFill/>
            <a:prstDash val="dash"/>
          </a:ln>
        </p:spPr>
        <p:txBody>
          <a:bodyPr wrap="square" lIns="90000" tIns="45720" rIns="91440" bIns="45720" rtlCol="0" anchor="ctr" anchorCtr="0">
            <a:spAutoFit/>
          </a:bodyPr>
          <a:lstStyle/>
          <a:p>
            <a:pPr defTabSz="663575" eaLnBrk="0" hangingPunct="0">
              <a:lnSpc>
                <a:spcPct val="110000"/>
              </a:lnSpc>
              <a:spcAft>
                <a:spcPts val="100"/>
              </a:spcAft>
              <a:buClr>
                <a:srgbClr val="003399"/>
              </a:buClr>
              <a:defRPr/>
            </a:pPr>
            <a:r>
              <a:rPr lang="en-US" sz="900" b="1">
                <a:solidFill>
                  <a:schemeClr val="accent4">
                    <a:lumMod val="65000"/>
                    <a:lumOff val="35000"/>
                  </a:schemeClr>
                </a:solidFill>
              </a:rPr>
              <a:t>Each major player has focus on particular areas and channels with fairly significant variation in EBITDA margin; Bumble’s cost structure has become more efficient with improvements in operational expenses, but its international revenue growth is challenged by lower monetization rates .</a:t>
            </a:r>
          </a:p>
        </p:txBody>
      </p:sp>
      <p:pic>
        <p:nvPicPr>
          <p:cNvPr id="4" name="Picture 2" descr="Metavisual: How Facebook's 'Meta' logo points to the brand's cyclical nature">
            <a:extLst>
              <a:ext uri="{FF2B5EF4-FFF2-40B4-BE49-F238E27FC236}">
                <a16:creationId xmlns:a16="http://schemas.microsoft.com/office/drawing/2014/main" id="{ADCBF215-0064-D07C-6A70-0C5946937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99" y="2152319"/>
            <a:ext cx="639258" cy="540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tch Group | Logopedia | Fandom">
            <a:extLst>
              <a:ext uri="{FF2B5EF4-FFF2-40B4-BE49-F238E27FC236}">
                <a16:creationId xmlns:a16="http://schemas.microsoft.com/office/drawing/2014/main" id="{72293379-155B-91B6-E614-71E4E42BF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92" y="3026279"/>
            <a:ext cx="631269" cy="3989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nap">
            <a:extLst>
              <a:ext uri="{FF2B5EF4-FFF2-40B4-BE49-F238E27FC236}">
                <a16:creationId xmlns:a16="http://schemas.microsoft.com/office/drawing/2014/main" id="{00932422-2E45-8991-618A-A20D96FCE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004" y="3754241"/>
            <a:ext cx="649883" cy="3655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interest logo - Social media &amp; Logos Icons">
            <a:extLst>
              <a:ext uri="{FF2B5EF4-FFF2-40B4-BE49-F238E27FC236}">
                <a16:creationId xmlns:a16="http://schemas.microsoft.com/office/drawing/2014/main" id="{41492B19-23D9-961B-D336-B0498AA4DF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49" y="4426162"/>
            <a:ext cx="1020625" cy="5103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ddit Logo, symbol, meaning, history, PNG, brand">
            <a:extLst>
              <a:ext uri="{FF2B5EF4-FFF2-40B4-BE49-F238E27FC236}">
                <a16:creationId xmlns:a16="http://schemas.microsoft.com/office/drawing/2014/main" id="{BCC0D1D8-9EB8-F108-AA74-C02B5C076A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055" y="5161517"/>
            <a:ext cx="693832" cy="51031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umble logo">
            <a:extLst>
              <a:ext uri="{FF2B5EF4-FFF2-40B4-BE49-F238E27FC236}">
                <a16:creationId xmlns:a16="http://schemas.microsoft.com/office/drawing/2014/main" id="{250586CF-610A-9254-8FA4-C38C5B27CA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699" y="5822813"/>
            <a:ext cx="546355" cy="5542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5A96BC4-3A50-592E-D350-A5ED0CF4C7A0}"/>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6" name="Picture 5" descr="A black background with white text&#10;&#10;Description automatically generated">
            <a:extLst>
              <a:ext uri="{FF2B5EF4-FFF2-40B4-BE49-F238E27FC236}">
                <a16:creationId xmlns:a16="http://schemas.microsoft.com/office/drawing/2014/main" id="{157377D4-14B2-DECC-A0A4-B88A0B36A8B1}"/>
              </a:ext>
            </a:extLst>
          </p:cNvPr>
          <p:cNvPicPr>
            <a:picLocks noChangeAspect="1"/>
          </p:cNvPicPr>
          <p:nvPr/>
        </p:nvPicPr>
        <p:blipFill>
          <a:blip r:embed="rId8"/>
          <a:stretch>
            <a:fillRect/>
          </a:stretch>
        </p:blipFill>
        <p:spPr>
          <a:xfrm>
            <a:off x="-34549" y="6604899"/>
            <a:ext cx="2383890" cy="252842"/>
          </a:xfrm>
          <a:prstGeom prst="rect">
            <a:avLst/>
          </a:prstGeom>
        </p:spPr>
      </p:pic>
      <p:pic>
        <p:nvPicPr>
          <p:cNvPr id="10" name="Picture 9" descr="A white text on a black background&#10;&#10;Description automatically generated">
            <a:extLst>
              <a:ext uri="{FF2B5EF4-FFF2-40B4-BE49-F238E27FC236}">
                <a16:creationId xmlns:a16="http://schemas.microsoft.com/office/drawing/2014/main" id="{EE63CD59-209B-B832-732C-445D35D05F81}"/>
              </a:ext>
            </a:extLst>
          </p:cNvPr>
          <p:cNvPicPr>
            <a:picLocks noChangeAspect="1"/>
          </p:cNvPicPr>
          <p:nvPr/>
        </p:nvPicPr>
        <p:blipFill>
          <a:blip r:embed="rId9"/>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3022572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5" name="Rectangle 4">
            <a:extLst>
              <a:ext uri="{FF2B5EF4-FFF2-40B4-BE49-F238E27FC236}">
                <a16:creationId xmlns:a16="http://schemas.microsoft.com/office/drawing/2014/main" id="{A503B241-89F2-600B-2E9A-CBCD2C4B8233}"/>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65" name="Google Shape;165;p32"/>
          <p:cNvSpPr txBox="1">
            <a:spLocks noGrp="1"/>
          </p:cNvSpPr>
          <p:nvPr>
            <p:ph type="title"/>
          </p:nvPr>
        </p:nvSpPr>
        <p:spPr>
          <a:xfrm>
            <a:off x="222251" y="193675"/>
            <a:ext cx="8645400" cy="615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solidFill>
                  <a:schemeClr val="tx2"/>
                </a:solidFill>
              </a:rPr>
              <a:t>Industry-Statistics(Online Dating space)</a:t>
            </a:r>
          </a:p>
        </p:txBody>
      </p:sp>
      <p:sp>
        <p:nvSpPr>
          <p:cNvPr id="166" name="Google Shape;166;p32"/>
          <p:cNvSpPr txBox="1">
            <a:spLocks noGrp="1"/>
          </p:cNvSpPr>
          <p:nvPr>
            <p:ph type="body" idx="1"/>
          </p:nvPr>
        </p:nvSpPr>
        <p:spPr>
          <a:xfrm>
            <a:off x="457200" y="1376300"/>
            <a:ext cx="4040100" cy="517500"/>
          </a:xfrm>
          <a:prstGeom prst="rect">
            <a:avLst/>
          </a:prstGeom>
        </p:spPr>
        <p:txBody>
          <a:bodyPr spcFirstLastPara="1" wrap="square" lIns="91425" tIns="45700" rIns="91425" bIns="45700" anchor="b" anchorCtr="0">
            <a:noAutofit/>
          </a:bodyPr>
          <a:lstStyle/>
          <a:p>
            <a:pPr marL="0" lvl="0" indent="0" algn="l" rtl="0">
              <a:spcBef>
                <a:spcPts val="0"/>
              </a:spcBef>
              <a:spcAft>
                <a:spcPts val="600"/>
              </a:spcAft>
              <a:buNone/>
            </a:pPr>
            <a:r>
              <a:rPr lang="en-US" sz="1700"/>
              <a:t>Subscription price comparison</a:t>
            </a:r>
          </a:p>
        </p:txBody>
      </p:sp>
      <p:sp>
        <p:nvSpPr>
          <p:cNvPr id="167" name="Google Shape;167;p32"/>
          <p:cNvSpPr txBox="1">
            <a:spLocks noGrp="1"/>
          </p:cNvSpPr>
          <p:nvPr>
            <p:ph type="body" idx="2"/>
          </p:nvPr>
        </p:nvSpPr>
        <p:spPr>
          <a:xfrm>
            <a:off x="457200" y="2174875"/>
            <a:ext cx="4040100" cy="39513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endParaRPr/>
          </a:p>
        </p:txBody>
      </p:sp>
      <p:sp>
        <p:nvSpPr>
          <p:cNvPr id="168" name="Google Shape;168;p32"/>
          <p:cNvSpPr txBox="1">
            <a:spLocks noGrp="1"/>
          </p:cNvSpPr>
          <p:nvPr>
            <p:ph type="body" idx="3"/>
          </p:nvPr>
        </p:nvSpPr>
        <p:spPr>
          <a:xfrm>
            <a:off x="4645025" y="1253900"/>
            <a:ext cx="4189625" cy="639900"/>
          </a:xfrm>
          <a:prstGeom prst="rect">
            <a:avLst/>
          </a:prstGeom>
        </p:spPr>
        <p:txBody>
          <a:bodyPr spcFirstLastPara="1" wrap="square" lIns="91425" tIns="45700" rIns="91425" bIns="45700" anchor="b" anchorCtr="0">
            <a:noAutofit/>
          </a:bodyPr>
          <a:lstStyle/>
          <a:p>
            <a:pPr marL="0" lvl="0" indent="0" algn="l" rtl="0">
              <a:spcBef>
                <a:spcPts val="0"/>
              </a:spcBef>
              <a:spcAft>
                <a:spcPts val="600"/>
              </a:spcAft>
              <a:buNone/>
            </a:pPr>
            <a:r>
              <a:rPr lang="en-US" sz="1700"/>
              <a:t>Demographic heat-map on dating sites</a:t>
            </a:r>
          </a:p>
        </p:txBody>
      </p:sp>
      <p:sp>
        <p:nvSpPr>
          <p:cNvPr id="169" name="Google Shape;169;p32"/>
          <p:cNvSpPr txBox="1">
            <a:spLocks noGrp="1"/>
          </p:cNvSpPr>
          <p:nvPr>
            <p:ph type="body" idx="4"/>
          </p:nvPr>
        </p:nvSpPr>
        <p:spPr>
          <a:xfrm>
            <a:off x="4645026" y="2174875"/>
            <a:ext cx="4041900" cy="39513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endParaRPr/>
          </a:p>
        </p:txBody>
      </p:sp>
      <p:pic>
        <p:nvPicPr>
          <p:cNvPr id="170" name="Google Shape;170;p32"/>
          <p:cNvPicPr preferRelativeResize="0"/>
          <p:nvPr/>
        </p:nvPicPr>
        <p:blipFill>
          <a:blip r:embed="rId3">
            <a:alphaModFix/>
          </a:blip>
          <a:stretch>
            <a:fillRect/>
          </a:stretch>
        </p:blipFill>
        <p:spPr>
          <a:xfrm>
            <a:off x="4645025" y="2175025"/>
            <a:ext cx="3918649" cy="3951300"/>
          </a:xfrm>
          <a:prstGeom prst="rect">
            <a:avLst/>
          </a:prstGeom>
          <a:noFill/>
          <a:ln>
            <a:noFill/>
          </a:ln>
        </p:spPr>
      </p:pic>
      <p:pic>
        <p:nvPicPr>
          <p:cNvPr id="171" name="Google Shape;171;p32"/>
          <p:cNvPicPr preferRelativeResize="0"/>
          <p:nvPr/>
        </p:nvPicPr>
        <p:blipFill>
          <a:blip r:embed="rId4">
            <a:alphaModFix/>
          </a:blip>
          <a:stretch>
            <a:fillRect/>
          </a:stretch>
        </p:blipFill>
        <p:spPr>
          <a:xfrm>
            <a:off x="430575" y="2174875"/>
            <a:ext cx="4066726" cy="3951299"/>
          </a:xfrm>
          <a:prstGeom prst="rect">
            <a:avLst/>
          </a:prstGeom>
          <a:noFill/>
          <a:ln>
            <a:solidFill>
              <a:schemeClr val="tx1"/>
            </a:solidFill>
          </a:ln>
        </p:spPr>
      </p:pic>
      <p:sp>
        <p:nvSpPr>
          <p:cNvPr id="3" name="Rectangle 2">
            <a:extLst>
              <a:ext uri="{FF2B5EF4-FFF2-40B4-BE49-F238E27FC236}">
                <a16:creationId xmlns:a16="http://schemas.microsoft.com/office/drawing/2014/main" id="{F896FE43-3094-4D67-7278-0803C9DBD000}"/>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4" name="Picture 3" descr="A black background with white text&#10;&#10;Description automatically generated">
            <a:extLst>
              <a:ext uri="{FF2B5EF4-FFF2-40B4-BE49-F238E27FC236}">
                <a16:creationId xmlns:a16="http://schemas.microsoft.com/office/drawing/2014/main" id="{D22E1A02-578F-55D6-B4E6-9F37683AAEEE}"/>
              </a:ext>
            </a:extLst>
          </p:cNvPr>
          <p:cNvPicPr>
            <a:picLocks noChangeAspect="1"/>
          </p:cNvPicPr>
          <p:nvPr/>
        </p:nvPicPr>
        <p:blipFill>
          <a:blip r:embed="rId5"/>
          <a:stretch>
            <a:fillRect/>
          </a:stretch>
        </p:blipFill>
        <p:spPr>
          <a:xfrm>
            <a:off x="-34549" y="6604899"/>
            <a:ext cx="2383890" cy="252842"/>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2FBE5923-6167-3A79-E1C2-A94C4D33B3C6}"/>
              </a:ext>
            </a:extLst>
          </p:cNvPr>
          <p:cNvPicPr>
            <a:picLocks noChangeAspect="1"/>
          </p:cNvPicPr>
          <p:nvPr/>
        </p:nvPicPr>
        <p:blipFill>
          <a:blip r:embed="rId6"/>
          <a:stretch>
            <a:fillRect/>
          </a:stretch>
        </p:blipFill>
        <p:spPr>
          <a:xfrm>
            <a:off x="7779489" y="6451667"/>
            <a:ext cx="1577744" cy="4943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690680" y="3906148"/>
            <a:ext cx="3257192" cy="2132690"/>
          </a:xfrm>
          <a:custGeom>
            <a:avLst/>
            <a:gdLst/>
            <a:ahLst/>
            <a:cxnLst/>
            <a:rect l="l" t="t" r="r" b="b"/>
            <a:pathLst>
              <a:path w="4325620" h="1666239">
                <a:moveTo>
                  <a:pt x="4325112" y="0"/>
                </a:moveTo>
                <a:lnTo>
                  <a:pt x="0" y="0"/>
                </a:lnTo>
                <a:lnTo>
                  <a:pt x="0" y="1665732"/>
                </a:lnTo>
                <a:lnTo>
                  <a:pt x="4325112" y="1665732"/>
                </a:lnTo>
                <a:lnTo>
                  <a:pt x="4325112" y="0"/>
                </a:lnTo>
                <a:close/>
              </a:path>
            </a:pathLst>
          </a:custGeom>
          <a:solidFill>
            <a:srgbClr val="F2F2F2"/>
          </a:solidFill>
        </p:spPr>
        <p:txBody>
          <a:bodyPr wrap="square" lIns="0" tIns="0" rIns="0" bIns="0" rtlCol="0"/>
          <a:lstStyle/>
          <a:p>
            <a:endParaRPr sz="1588"/>
          </a:p>
        </p:txBody>
      </p:sp>
      <p:sp>
        <p:nvSpPr>
          <p:cNvPr id="7" name="object 7"/>
          <p:cNvSpPr txBox="1"/>
          <p:nvPr/>
        </p:nvSpPr>
        <p:spPr>
          <a:xfrm>
            <a:off x="251668" y="6180560"/>
            <a:ext cx="8747749" cy="377279"/>
          </a:xfrm>
          <a:prstGeom prst="rect">
            <a:avLst/>
          </a:prstGeom>
          <a:solidFill>
            <a:srgbClr val="F2CF44"/>
          </a:solidFill>
        </p:spPr>
        <p:txBody>
          <a:bodyPr vert="horz" wrap="square" lIns="0" tIns="12886" rIns="0" bIns="0" rtlCol="0" anchor="ctr">
            <a:spAutoFit/>
          </a:bodyPr>
          <a:lstStyle/>
          <a:p>
            <a:pPr marL="895985" marR="153670" indent="-744855">
              <a:lnSpc>
                <a:spcPct val="111500"/>
              </a:lnSpc>
              <a:spcBef>
                <a:spcPts val="101"/>
              </a:spcBef>
            </a:pPr>
            <a:r>
              <a:rPr lang="en-US" sz="1100">
                <a:latin typeface="Helvetica "/>
                <a:cs typeface="Franklin Gothic Medium"/>
              </a:rPr>
              <a:t>The Acquisition of Bumble by Meta Will Generate Significant Synergies, Positioning the Combined Entity to Solidify Its Leading Position  the online dating and social media industry , and Drive Growth in Emerging Markets .</a:t>
            </a:r>
          </a:p>
        </p:txBody>
      </p:sp>
      <p:sp>
        <p:nvSpPr>
          <p:cNvPr id="8" name="object 8"/>
          <p:cNvSpPr/>
          <p:nvPr/>
        </p:nvSpPr>
        <p:spPr>
          <a:xfrm>
            <a:off x="1832455" y="3917664"/>
            <a:ext cx="3958561" cy="2132690"/>
          </a:xfrm>
          <a:custGeom>
            <a:avLst/>
            <a:gdLst/>
            <a:ahLst/>
            <a:cxnLst/>
            <a:rect l="l" t="t" r="r" b="b"/>
            <a:pathLst>
              <a:path w="4366260" h="1666239">
                <a:moveTo>
                  <a:pt x="4366260" y="0"/>
                </a:moveTo>
                <a:lnTo>
                  <a:pt x="0" y="0"/>
                </a:lnTo>
                <a:lnTo>
                  <a:pt x="0" y="1665732"/>
                </a:lnTo>
                <a:lnTo>
                  <a:pt x="4366260" y="1665732"/>
                </a:lnTo>
                <a:lnTo>
                  <a:pt x="4366260" y="0"/>
                </a:lnTo>
                <a:close/>
              </a:path>
            </a:pathLst>
          </a:custGeom>
          <a:solidFill>
            <a:srgbClr val="F2F2F2"/>
          </a:solidFill>
        </p:spPr>
        <p:txBody>
          <a:bodyPr wrap="square" lIns="0" tIns="0" rIns="0" bIns="0" rtlCol="0"/>
          <a:lstStyle/>
          <a:p>
            <a:endParaRPr sz="1588"/>
          </a:p>
        </p:txBody>
      </p:sp>
      <p:sp>
        <p:nvSpPr>
          <p:cNvPr id="9" name="object 9"/>
          <p:cNvSpPr txBox="1"/>
          <p:nvPr/>
        </p:nvSpPr>
        <p:spPr>
          <a:xfrm>
            <a:off x="2646876" y="3904899"/>
            <a:ext cx="2721419" cy="2091699"/>
          </a:xfrm>
          <a:prstGeom prst="rect">
            <a:avLst/>
          </a:prstGeom>
        </p:spPr>
        <p:txBody>
          <a:bodyPr vert="horz" wrap="square" lIns="0" tIns="45943" rIns="0" bIns="0" rtlCol="0" anchor="t">
            <a:spAutoFit/>
          </a:bodyPr>
          <a:lstStyle/>
          <a:p>
            <a:pPr marL="10795">
              <a:spcBef>
                <a:spcPts val="361"/>
              </a:spcBef>
            </a:pPr>
            <a:r>
              <a:rPr lang="en-US" sz="1200" b="1">
                <a:latin typeface="Helvetica "/>
                <a:cs typeface="Franklin Gothic Medium"/>
              </a:rPr>
              <a:t>Risks</a:t>
            </a:r>
          </a:p>
          <a:p>
            <a:pPr marL="231775" marR="4445" indent="-220345">
              <a:lnSpc>
                <a:spcPct val="106200"/>
              </a:lnSpc>
              <a:spcBef>
                <a:spcPts val="190"/>
              </a:spcBef>
              <a:buClr>
                <a:srgbClr val="003366"/>
              </a:buClr>
              <a:buSzPct val="88461"/>
              <a:buFont typeface="Arial"/>
              <a:buChar char="•"/>
              <a:tabLst>
                <a:tab pos="233095" algn="l"/>
              </a:tabLst>
            </a:pPr>
            <a:r>
              <a:rPr lang="en-IN" sz="1200" b="1" spc="-9">
                <a:solidFill>
                  <a:srgbClr val="3F3F3F"/>
                </a:solidFill>
                <a:latin typeface="Helvetica "/>
                <a:cs typeface="Franklin Gothic Medium"/>
              </a:rPr>
              <a:t>User Retention:</a:t>
            </a:r>
            <a:r>
              <a:rPr lang="en-IN" sz="1200" spc="-9">
                <a:solidFill>
                  <a:srgbClr val="3F3F3F"/>
                </a:solidFill>
                <a:latin typeface="Helvetica "/>
                <a:cs typeface="Franklin Gothic Medium"/>
              </a:rPr>
              <a:t> Potential user backlash due to integration with Meta’s platforms.</a:t>
            </a:r>
          </a:p>
          <a:p>
            <a:pPr marL="231775" marR="4445" indent="-220345">
              <a:lnSpc>
                <a:spcPct val="106200"/>
              </a:lnSpc>
              <a:spcBef>
                <a:spcPts val="190"/>
              </a:spcBef>
              <a:buClr>
                <a:srgbClr val="003366"/>
              </a:buClr>
              <a:buSzPct val="88461"/>
              <a:buFont typeface="Arial"/>
              <a:buChar char="•"/>
              <a:tabLst>
                <a:tab pos="233095" algn="l"/>
              </a:tabLst>
            </a:pPr>
            <a:r>
              <a:rPr lang="en-IN" sz="1200" b="1" spc="-9">
                <a:solidFill>
                  <a:srgbClr val="3F3F3F"/>
                </a:solidFill>
                <a:latin typeface="Helvetica "/>
                <a:cs typeface="Franklin Gothic Medium"/>
              </a:rPr>
              <a:t>Cultural Misalignment:</a:t>
            </a:r>
            <a:r>
              <a:rPr lang="en-IN" sz="1200" spc="-9">
                <a:solidFill>
                  <a:srgbClr val="3F3F3F"/>
                </a:solidFill>
                <a:latin typeface="Helvetica "/>
                <a:cs typeface="Franklin Gothic Medium"/>
              </a:rPr>
              <a:t> Challenges in aligning Bumble’s brand identity with Meta’s ecosystem.</a:t>
            </a:r>
          </a:p>
          <a:p>
            <a:pPr marL="231775" marR="4445" indent="-220345">
              <a:lnSpc>
                <a:spcPct val="106200"/>
              </a:lnSpc>
              <a:spcBef>
                <a:spcPts val="190"/>
              </a:spcBef>
              <a:buClr>
                <a:srgbClr val="003366"/>
              </a:buClr>
              <a:buSzPct val="88461"/>
              <a:buFont typeface="Arial"/>
              <a:buChar char="•"/>
              <a:tabLst>
                <a:tab pos="233095" algn="l"/>
              </a:tabLst>
            </a:pPr>
            <a:r>
              <a:rPr lang="en-IN" sz="1200" b="1" spc="-9">
                <a:solidFill>
                  <a:srgbClr val="3F3F3F"/>
                </a:solidFill>
                <a:latin typeface="Helvetica "/>
                <a:cs typeface="Franklin Gothic Medium"/>
              </a:rPr>
              <a:t>Regulatory Scrutiny: </a:t>
            </a:r>
            <a:r>
              <a:rPr lang="en-IN" sz="1200" spc="-9">
                <a:solidFill>
                  <a:srgbClr val="3F3F3F"/>
                </a:solidFill>
                <a:latin typeface="Helvetica "/>
                <a:cs typeface="Franklin Gothic Medium"/>
              </a:rPr>
              <a:t>Increased oversight due to Meta’s dominant market position in social platforms.</a:t>
            </a:r>
            <a:endParaRPr lang="en-US" sz="1200">
              <a:latin typeface="Helvetica "/>
              <a:cs typeface="Franklin Gothic Medium"/>
            </a:endParaRPr>
          </a:p>
        </p:txBody>
      </p:sp>
      <p:sp>
        <p:nvSpPr>
          <p:cNvPr id="10" name="object 10"/>
          <p:cNvSpPr/>
          <p:nvPr/>
        </p:nvSpPr>
        <p:spPr>
          <a:xfrm>
            <a:off x="229002" y="3909477"/>
            <a:ext cx="2122394" cy="2123408"/>
          </a:xfrm>
          <a:custGeom>
            <a:avLst/>
            <a:gdLst/>
            <a:ahLst/>
            <a:cxnLst/>
            <a:rect l="l" t="t" r="r" b="b"/>
            <a:pathLst>
              <a:path w="2405380" h="1666239">
                <a:moveTo>
                  <a:pt x="1819656" y="0"/>
                </a:moveTo>
                <a:lnTo>
                  <a:pt x="0" y="0"/>
                </a:lnTo>
                <a:lnTo>
                  <a:pt x="0" y="1665732"/>
                </a:lnTo>
                <a:lnTo>
                  <a:pt x="1819656" y="1665732"/>
                </a:lnTo>
                <a:lnTo>
                  <a:pt x="2404872" y="833628"/>
                </a:lnTo>
                <a:lnTo>
                  <a:pt x="1819656" y="0"/>
                </a:lnTo>
                <a:close/>
              </a:path>
            </a:pathLst>
          </a:custGeom>
          <a:solidFill>
            <a:srgbClr val="FADF73"/>
          </a:solidFill>
        </p:spPr>
        <p:txBody>
          <a:bodyPr wrap="square" lIns="0" tIns="0" rIns="0" bIns="0" rtlCol="0"/>
          <a:lstStyle/>
          <a:p>
            <a:endParaRPr sz="1588"/>
          </a:p>
        </p:txBody>
      </p:sp>
      <p:sp>
        <p:nvSpPr>
          <p:cNvPr id="11" name="object 11"/>
          <p:cNvSpPr txBox="1"/>
          <p:nvPr/>
        </p:nvSpPr>
        <p:spPr>
          <a:xfrm>
            <a:off x="315977" y="4516581"/>
            <a:ext cx="2239025" cy="455592"/>
          </a:xfrm>
          <a:prstGeom prst="rect">
            <a:avLst/>
          </a:prstGeom>
        </p:spPr>
        <p:txBody>
          <a:bodyPr vert="horz" wrap="square" lIns="0" tIns="11766" rIns="0" bIns="0" rtlCol="0" anchor="t">
            <a:spAutoFit/>
          </a:bodyPr>
          <a:lstStyle/>
          <a:p>
            <a:pPr marL="10795">
              <a:spcBef>
                <a:spcPts val="93"/>
              </a:spcBef>
            </a:pPr>
            <a:r>
              <a:rPr lang="en-US" sz="1400" b="1" spc="9">
                <a:solidFill>
                  <a:schemeClr val="tx2"/>
                </a:solidFill>
                <a:latin typeface="Helvetica "/>
                <a:cs typeface="Franklin Gothic Medium"/>
              </a:rPr>
              <a:t>Considerations </a:t>
            </a:r>
            <a:endParaRPr lang="en-US" sz="1400" b="1">
              <a:solidFill>
                <a:schemeClr val="tx2"/>
              </a:solidFill>
              <a:latin typeface="Helvetica "/>
              <a:cs typeface="Franklin Gothic Medium"/>
            </a:endParaRPr>
          </a:p>
          <a:p>
            <a:pPr marL="10795">
              <a:spcBef>
                <a:spcPts val="93"/>
              </a:spcBef>
            </a:pPr>
            <a:r>
              <a:rPr lang="en-US" sz="1400" b="1" spc="-9">
                <a:solidFill>
                  <a:schemeClr val="tx2"/>
                </a:solidFill>
                <a:latin typeface="Helvetica "/>
                <a:cs typeface="Franklin Gothic Medium"/>
              </a:rPr>
              <a:t>Summary</a:t>
            </a:r>
            <a:endParaRPr lang="en-US" sz="1400" b="1">
              <a:solidFill>
                <a:schemeClr val="tx2"/>
              </a:solidFill>
              <a:latin typeface="Helvetica "/>
              <a:cs typeface="Franklin Gothic Medium"/>
            </a:endParaRPr>
          </a:p>
        </p:txBody>
      </p:sp>
      <p:sp>
        <p:nvSpPr>
          <p:cNvPr id="13" name="object 13"/>
          <p:cNvSpPr txBox="1"/>
          <p:nvPr/>
        </p:nvSpPr>
        <p:spPr>
          <a:xfrm>
            <a:off x="327494" y="4987951"/>
            <a:ext cx="1690202" cy="334481"/>
          </a:xfrm>
          <a:prstGeom prst="rect">
            <a:avLst/>
          </a:prstGeom>
        </p:spPr>
        <p:txBody>
          <a:bodyPr vert="horz" wrap="square" lIns="0" tIns="11206" rIns="0" bIns="0" rtlCol="0" anchor="t">
            <a:spAutoFit/>
          </a:bodyPr>
          <a:lstStyle/>
          <a:p>
            <a:pPr marL="10795">
              <a:spcBef>
                <a:spcPts val="88"/>
              </a:spcBef>
            </a:pPr>
            <a:r>
              <a:rPr lang="en-IN" sz="1050" spc="-9">
                <a:solidFill>
                  <a:schemeClr val="tx2"/>
                </a:solidFill>
                <a:latin typeface="Helvetica "/>
                <a:cs typeface="Franklin Gothic Medium"/>
              </a:rPr>
              <a:t>Risks</a:t>
            </a:r>
            <a:r>
              <a:rPr lang="en-IN" sz="1050" spc="-26">
                <a:solidFill>
                  <a:schemeClr val="tx2"/>
                </a:solidFill>
                <a:latin typeface="Helvetica "/>
                <a:cs typeface="Franklin Gothic Medium"/>
              </a:rPr>
              <a:t> </a:t>
            </a:r>
            <a:r>
              <a:rPr lang="en-IN" sz="1050">
                <a:solidFill>
                  <a:schemeClr val="tx2"/>
                </a:solidFill>
                <a:latin typeface="Helvetica "/>
                <a:cs typeface="Franklin Gothic Medium"/>
              </a:rPr>
              <a:t>and</a:t>
            </a:r>
            <a:r>
              <a:rPr lang="en-IN" sz="1050" spc="-26">
                <a:solidFill>
                  <a:schemeClr val="tx2"/>
                </a:solidFill>
                <a:latin typeface="Helvetica "/>
                <a:cs typeface="Franklin Gothic Medium"/>
              </a:rPr>
              <a:t> </a:t>
            </a:r>
            <a:r>
              <a:rPr lang="en-IN" sz="1050" spc="-18">
                <a:solidFill>
                  <a:schemeClr val="tx2"/>
                </a:solidFill>
                <a:latin typeface="Helvetica "/>
                <a:cs typeface="Franklin Gothic Medium"/>
              </a:rPr>
              <a:t>mitigants</a:t>
            </a:r>
            <a:r>
              <a:rPr lang="en-IN" sz="1050" spc="-31">
                <a:solidFill>
                  <a:schemeClr val="tx2"/>
                </a:solidFill>
                <a:latin typeface="Helvetica "/>
                <a:cs typeface="Franklin Gothic Medium"/>
              </a:rPr>
              <a:t> </a:t>
            </a:r>
            <a:r>
              <a:rPr lang="en-IN" sz="1050" spc="-22">
                <a:solidFill>
                  <a:schemeClr val="tx2"/>
                </a:solidFill>
                <a:latin typeface="Helvetica "/>
                <a:cs typeface="Franklin Gothic Medium"/>
              </a:rPr>
              <a:t>and</a:t>
            </a:r>
            <a:r>
              <a:rPr lang="en-IN" sz="1050">
                <a:solidFill>
                  <a:schemeClr val="tx2"/>
                </a:solidFill>
                <a:latin typeface="Helvetica "/>
                <a:cs typeface="Franklin Gothic Medium"/>
              </a:rPr>
              <a:t> </a:t>
            </a:r>
            <a:r>
              <a:rPr lang="en-US" sz="1050" spc="-9">
                <a:solidFill>
                  <a:schemeClr val="tx2"/>
                </a:solidFill>
                <a:latin typeface="Helvetica "/>
                <a:cs typeface="Franklin Gothic Medium"/>
              </a:rPr>
              <a:t>strategic</a:t>
            </a:r>
            <a:r>
              <a:rPr lang="en-US" sz="1050" spc="-22">
                <a:solidFill>
                  <a:schemeClr val="tx2"/>
                </a:solidFill>
                <a:latin typeface="Helvetica "/>
                <a:cs typeface="Franklin Gothic Medium"/>
              </a:rPr>
              <a:t> </a:t>
            </a:r>
            <a:r>
              <a:rPr lang="en-US" sz="1050" spc="-9">
                <a:solidFill>
                  <a:schemeClr val="tx2"/>
                </a:solidFill>
                <a:latin typeface="Helvetica "/>
                <a:cs typeface="Franklin Gothic Medium"/>
              </a:rPr>
              <a:t>alternatives</a:t>
            </a:r>
            <a:endParaRPr lang="en-US" sz="1050">
              <a:solidFill>
                <a:schemeClr val="tx2"/>
              </a:solidFill>
              <a:latin typeface="Helvetica "/>
              <a:ea typeface="+mn-lt"/>
              <a:cs typeface="Franklin Gothic Medium"/>
            </a:endParaRPr>
          </a:p>
        </p:txBody>
      </p:sp>
      <p:sp>
        <p:nvSpPr>
          <p:cNvPr id="14" name="object 14"/>
          <p:cNvSpPr/>
          <p:nvPr/>
        </p:nvSpPr>
        <p:spPr>
          <a:xfrm>
            <a:off x="1819685" y="1139917"/>
            <a:ext cx="7085354" cy="1267805"/>
          </a:xfrm>
          <a:custGeom>
            <a:avLst/>
            <a:gdLst/>
            <a:ahLst/>
            <a:cxnLst/>
            <a:rect l="l" t="t" r="r" b="b"/>
            <a:pathLst>
              <a:path w="7818120" h="1666239">
                <a:moveTo>
                  <a:pt x="7818120" y="0"/>
                </a:moveTo>
                <a:lnTo>
                  <a:pt x="0" y="0"/>
                </a:lnTo>
                <a:lnTo>
                  <a:pt x="0" y="1665732"/>
                </a:lnTo>
                <a:lnTo>
                  <a:pt x="7818120" y="1665732"/>
                </a:lnTo>
                <a:lnTo>
                  <a:pt x="7818120" y="0"/>
                </a:lnTo>
                <a:close/>
              </a:path>
            </a:pathLst>
          </a:custGeom>
          <a:solidFill>
            <a:srgbClr val="F2F2F2"/>
          </a:solidFill>
        </p:spPr>
        <p:txBody>
          <a:bodyPr wrap="square" lIns="0" tIns="0" rIns="0" bIns="0" rtlCol="0"/>
          <a:lstStyle/>
          <a:p>
            <a:endParaRPr sz="1588"/>
          </a:p>
        </p:txBody>
      </p:sp>
      <p:sp>
        <p:nvSpPr>
          <p:cNvPr id="16" name="object 16"/>
          <p:cNvSpPr txBox="1"/>
          <p:nvPr/>
        </p:nvSpPr>
        <p:spPr>
          <a:xfrm>
            <a:off x="2647838" y="1168805"/>
            <a:ext cx="4566397" cy="1152955"/>
          </a:xfrm>
          <a:prstGeom prst="rect">
            <a:avLst/>
          </a:prstGeom>
        </p:spPr>
        <p:txBody>
          <a:bodyPr vert="horz" wrap="square" lIns="0" tIns="47065" rIns="0" bIns="0" rtlCol="0" anchor="t">
            <a:spAutoFit/>
          </a:bodyPr>
          <a:lstStyle/>
          <a:p>
            <a:pPr marL="10795">
              <a:spcBef>
                <a:spcPts val="371"/>
              </a:spcBef>
              <a:buClr>
                <a:srgbClr val="003366"/>
              </a:buClr>
              <a:buSzPct val="65384"/>
              <a:tabLst>
                <a:tab pos="232534" algn="l"/>
              </a:tabLst>
            </a:pPr>
            <a:r>
              <a:rPr lang="en-US" sz="1300" b="1">
                <a:solidFill>
                  <a:srgbClr val="3F3F3F"/>
                </a:solidFill>
                <a:latin typeface="Helvetica "/>
                <a:cs typeface="Franklin Gothic Medium"/>
              </a:rPr>
              <a:t>Rationale</a:t>
            </a:r>
            <a:r>
              <a:rPr lang="en-US" sz="1300" b="1">
                <a:solidFill>
                  <a:srgbClr val="3F3F3F"/>
                </a:solidFill>
                <a:latin typeface="Helvetica "/>
              </a:rPr>
              <a:t> for acquisition of Bumble by Meta :</a:t>
            </a:r>
            <a:endParaRPr lang="en-IN" sz="1300" b="1">
              <a:solidFill>
                <a:srgbClr val="3F3F3F"/>
              </a:solidFill>
              <a:latin typeface="Helvetica "/>
            </a:endParaRPr>
          </a:p>
          <a:p>
            <a:pPr marL="182880" indent="-171450">
              <a:spcBef>
                <a:spcPts val="371"/>
              </a:spcBef>
              <a:buClr>
                <a:srgbClr val="003366"/>
              </a:buClr>
              <a:buSzPct val="65384"/>
              <a:buFont typeface="Arial"/>
              <a:buChar char="•"/>
              <a:tabLst>
                <a:tab pos="232534" algn="l"/>
              </a:tabLst>
            </a:pPr>
            <a:r>
              <a:rPr lang="en-US" sz="1200">
                <a:solidFill>
                  <a:srgbClr val="3F3F3F"/>
                </a:solidFill>
                <a:latin typeface="Helvetica "/>
                <a:cs typeface="Franklin Gothic Medium"/>
              </a:rPr>
              <a:t>Significant Revenue and Cost Synergy Potential</a:t>
            </a:r>
          </a:p>
          <a:p>
            <a:pPr marL="182880" indent="-171450">
              <a:spcBef>
                <a:spcPts val="287"/>
              </a:spcBef>
              <a:buClr>
                <a:srgbClr val="003366"/>
              </a:buClr>
              <a:buSzPct val="65384"/>
              <a:buFont typeface="Arial"/>
              <a:buChar char="•"/>
              <a:tabLst>
                <a:tab pos="232534" algn="l"/>
              </a:tabLst>
            </a:pPr>
            <a:r>
              <a:rPr lang="en-US" sz="1200" spc="-9">
                <a:solidFill>
                  <a:srgbClr val="3F3F3F"/>
                </a:solidFill>
                <a:latin typeface="Helvetica "/>
                <a:cs typeface="Franklin Gothic Medium"/>
              </a:rPr>
              <a:t>Diversify Revenue streams and decrease Business Risk</a:t>
            </a:r>
          </a:p>
          <a:p>
            <a:pPr marL="182880" indent="-171450">
              <a:spcBef>
                <a:spcPts val="287"/>
              </a:spcBef>
              <a:buClr>
                <a:srgbClr val="003366"/>
              </a:buClr>
              <a:buSzPct val="65384"/>
              <a:buFont typeface="Arial"/>
              <a:buChar char="•"/>
              <a:tabLst>
                <a:tab pos="232534" algn="l"/>
              </a:tabLst>
            </a:pPr>
            <a:r>
              <a:rPr lang="en-US" sz="1200" spc="-9">
                <a:solidFill>
                  <a:srgbClr val="3F3F3F"/>
                </a:solidFill>
                <a:latin typeface="Helvetica "/>
                <a:cs typeface="Franklin Gothic Medium"/>
              </a:rPr>
              <a:t>Attractive Time to Acquire given Bumble's Market Performance</a:t>
            </a:r>
          </a:p>
          <a:p>
            <a:pPr marL="182245" indent="-171450">
              <a:spcBef>
                <a:spcPts val="265"/>
              </a:spcBef>
              <a:buFont typeface="Arial"/>
              <a:buChar char="•"/>
              <a:tabLst>
                <a:tab pos="232534" algn="l"/>
              </a:tabLst>
            </a:pPr>
            <a:r>
              <a:rPr lang="en-US" sz="1200" spc="-18">
                <a:solidFill>
                  <a:srgbClr val="3F3F3F"/>
                </a:solidFill>
                <a:latin typeface="Helvetica "/>
                <a:cs typeface="Franklin Gothic Medium"/>
              </a:rPr>
              <a:t>Enhanced Algorithm and Metaverse Experience</a:t>
            </a:r>
          </a:p>
        </p:txBody>
      </p:sp>
      <p:sp>
        <p:nvSpPr>
          <p:cNvPr id="17" name="object 17"/>
          <p:cNvSpPr/>
          <p:nvPr/>
        </p:nvSpPr>
        <p:spPr>
          <a:xfrm>
            <a:off x="234955" y="1152328"/>
            <a:ext cx="2116441" cy="1268927"/>
          </a:xfrm>
          <a:custGeom>
            <a:avLst/>
            <a:gdLst/>
            <a:ahLst/>
            <a:cxnLst/>
            <a:rect l="l" t="t" r="r" b="b"/>
            <a:pathLst>
              <a:path w="2405380" h="1667510">
                <a:moveTo>
                  <a:pt x="1818132" y="0"/>
                </a:moveTo>
                <a:lnTo>
                  <a:pt x="0" y="0"/>
                </a:lnTo>
                <a:lnTo>
                  <a:pt x="0" y="1667256"/>
                </a:lnTo>
                <a:lnTo>
                  <a:pt x="1818132" y="1667256"/>
                </a:lnTo>
                <a:lnTo>
                  <a:pt x="2404872" y="833628"/>
                </a:lnTo>
                <a:lnTo>
                  <a:pt x="1818132" y="0"/>
                </a:lnTo>
                <a:close/>
              </a:path>
            </a:pathLst>
          </a:custGeom>
          <a:solidFill>
            <a:srgbClr val="FADF73"/>
          </a:solidFill>
        </p:spPr>
        <p:txBody>
          <a:bodyPr wrap="square" lIns="0" tIns="0" rIns="0" bIns="0" rtlCol="0"/>
          <a:lstStyle/>
          <a:p>
            <a:endParaRPr sz="1588"/>
          </a:p>
        </p:txBody>
      </p:sp>
      <p:sp>
        <p:nvSpPr>
          <p:cNvPr id="18" name="object 18"/>
          <p:cNvSpPr txBox="1"/>
          <p:nvPr/>
        </p:nvSpPr>
        <p:spPr>
          <a:xfrm>
            <a:off x="325084" y="1451857"/>
            <a:ext cx="2097577" cy="227324"/>
          </a:xfrm>
          <a:prstGeom prst="rect">
            <a:avLst/>
          </a:prstGeom>
        </p:spPr>
        <p:txBody>
          <a:bodyPr vert="horz" wrap="square" lIns="0" tIns="11766" rIns="0" bIns="0" rtlCol="0" anchor="t">
            <a:spAutoFit/>
          </a:bodyPr>
          <a:lstStyle/>
          <a:p>
            <a:pPr marL="10795">
              <a:spcBef>
                <a:spcPts val="93"/>
              </a:spcBef>
            </a:pPr>
            <a:r>
              <a:rPr lang="en-IN" sz="1400" b="1">
                <a:solidFill>
                  <a:schemeClr val="tx2"/>
                </a:solidFill>
                <a:latin typeface="Helvetica "/>
                <a:cs typeface="Franklin Gothic Medium"/>
              </a:rPr>
              <a:t>Strategic Summary</a:t>
            </a:r>
          </a:p>
        </p:txBody>
      </p:sp>
      <p:sp>
        <p:nvSpPr>
          <p:cNvPr id="20" name="object 20"/>
          <p:cNvSpPr txBox="1"/>
          <p:nvPr/>
        </p:nvSpPr>
        <p:spPr>
          <a:xfrm>
            <a:off x="322304" y="1682905"/>
            <a:ext cx="1861267" cy="500080"/>
          </a:xfrm>
          <a:prstGeom prst="rect">
            <a:avLst/>
          </a:prstGeom>
        </p:spPr>
        <p:txBody>
          <a:bodyPr vert="horz" wrap="square" lIns="0" tIns="2801" rIns="0" bIns="0" rtlCol="0" anchor="t">
            <a:spAutoFit/>
          </a:bodyPr>
          <a:lstStyle/>
          <a:p>
            <a:pPr marL="10795" marR="4445">
              <a:lnSpc>
                <a:spcPct val="105000"/>
              </a:lnSpc>
              <a:spcBef>
                <a:spcPts val="22"/>
              </a:spcBef>
            </a:pPr>
            <a:r>
              <a:rPr lang="en-US" sz="1050">
                <a:solidFill>
                  <a:schemeClr val="tx2"/>
                </a:solidFill>
                <a:latin typeface="Helvetica "/>
                <a:cs typeface="Franklin Gothic Medium"/>
              </a:rPr>
              <a:t>The acquisition strategically enhances Meta’s ecosystem and solidifies its leadership .</a:t>
            </a:r>
          </a:p>
        </p:txBody>
      </p:sp>
      <p:sp>
        <p:nvSpPr>
          <p:cNvPr id="21" name="object 21"/>
          <p:cNvSpPr/>
          <p:nvPr/>
        </p:nvSpPr>
        <p:spPr>
          <a:xfrm>
            <a:off x="1789921" y="2486437"/>
            <a:ext cx="7138024" cy="1260454"/>
          </a:xfrm>
          <a:custGeom>
            <a:avLst/>
            <a:gdLst/>
            <a:ahLst/>
            <a:cxnLst/>
            <a:rect l="l" t="t" r="r" b="b"/>
            <a:pathLst>
              <a:path w="7818120" h="1632585">
                <a:moveTo>
                  <a:pt x="7818120" y="0"/>
                </a:moveTo>
                <a:lnTo>
                  <a:pt x="0" y="0"/>
                </a:lnTo>
                <a:lnTo>
                  <a:pt x="0" y="1632203"/>
                </a:lnTo>
                <a:lnTo>
                  <a:pt x="7818120" y="1632203"/>
                </a:lnTo>
                <a:lnTo>
                  <a:pt x="7818120" y="0"/>
                </a:lnTo>
                <a:close/>
              </a:path>
            </a:pathLst>
          </a:custGeom>
          <a:solidFill>
            <a:srgbClr val="F2F2F2"/>
          </a:solidFill>
        </p:spPr>
        <p:txBody>
          <a:bodyPr wrap="square" lIns="0" tIns="0" rIns="0" bIns="0" rtlCol="0"/>
          <a:lstStyle/>
          <a:p>
            <a:endParaRPr sz="1588"/>
          </a:p>
        </p:txBody>
      </p:sp>
      <p:sp>
        <p:nvSpPr>
          <p:cNvPr id="22" name="object 22"/>
          <p:cNvSpPr txBox="1"/>
          <p:nvPr/>
        </p:nvSpPr>
        <p:spPr>
          <a:xfrm>
            <a:off x="2647838" y="2621807"/>
            <a:ext cx="5638538" cy="1001599"/>
          </a:xfrm>
          <a:prstGeom prst="rect">
            <a:avLst/>
          </a:prstGeom>
        </p:spPr>
        <p:txBody>
          <a:bodyPr vert="horz" wrap="square" lIns="0" tIns="10646" rIns="0" bIns="0" rtlCol="0" anchor="t">
            <a:spAutoFit/>
          </a:bodyPr>
          <a:lstStyle/>
          <a:p>
            <a:pPr marL="187960" marR="66040" indent="-177165">
              <a:lnSpc>
                <a:spcPct val="106200"/>
              </a:lnSpc>
              <a:spcBef>
                <a:spcPts val="84"/>
              </a:spcBef>
              <a:buClr>
                <a:srgbClr val="003366"/>
              </a:buClr>
              <a:buSzPct val="65384"/>
              <a:buFont typeface="Arial"/>
              <a:buChar char="•"/>
              <a:tabLst>
                <a:tab pos="188269" algn="l"/>
              </a:tabLst>
            </a:pPr>
            <a:r>
              <a:rPr sz="1200" b="1">
                <a:solidFill>
                  <a:srgbClr val="3F3F3F"/>
                </a:solidFill>
                <a:latin typeface="Helvetica "/>
                <a:cs typeface="Franklin Gothic Medium"/>
              </a:rPr>
              <a:t>Premium</a:t>
            </a:r>
            <a:r>
              <a:rPr lang="en-IN" sz="1200" b="1">
                <a:solidFill>
                  <a:srgbClr val="3F3F3F"/>
                </a:solidFill>
                <a:latin typeface="Helvetica "/>
                <a:cs typeface="Franklin Gothic Medium"/>
              </a:rPr>
              <a:t> </a:t>
            </a:r>
            <a:r>
              <a:rPr sz="1200" b="1">
                <a:solidFill>
                  <a:srgbClr val="3F3F3F"/>
                </a:solidFill>
                <a:latin typeface="Helvetica "/>
                <a:cs typeface="Franklin Gothic Medium"/>
              </a:rPr>
              <a:t>:</a:t>
            </a:r>
            <a:r>
              <a:rPr sz="1200" b="1" spc="-9">
                <a:solidFill>
                  <a:srgbClr val="3F3F3F"/>
                </a:solidFill>
                <a:latin typeface="Helvetica "/>
                <a:cs typeface="Franklin Gothic Medium"/>
              </a:rPr>
              <a:t> </a:t>
            </a:r>
            <a:r>
              <a:rPr lang="en-US" sz="1200" spc="-9">
                <a:solidFill>
                  <a:srgbClr val="3F3F3F"/>
                </a:solidFill>
                <a:latin typeface="Helvetica "/>
                <a:cs typeface="Franklin Gothic Medium"/>
              </a:rPr>
              <a:t>A</a:t>
            </a:r>
            <a:r>
              <a:rPr lang="en-US" sz="1200">
                <a:solidFill>
                  <a:srgbClr val="3F3F3F"/>
                </a:solidFill>
                <a:latin typeface="Helvetica "/>
                <a:cs typeface="Franklin Gothic Medium"/>
              </a:rPr>
              <a:t>t $11 per share with a premium of 30%. Total acquisition cost: $1.73 billion (157 million shares outstanding).</a:t>
            </a:r>
            <a:endParaRPr lang="en-US"/>
          </a:p>
          <a:p>
            <a:pPr marL="187960" marR="4445" indent="-177165">
              <a:lnSpc>
                <a:spcPct val="106200"/>
              </a:lnSpc>
              <a:spcBef>
                <a:spcPts val="190"/>
              </a:spcBef>
              <a:buClr>
                <a:srgbClr val="003366"/>
              </a:buClr>
              <a:buSzPct val="65384"/>
              <a:buFont typeface="Arial"/>
              <a:buChar char="•"/>
              <a:tabLst>
                <a:tab pos="188269" algn="l"/>
              </a:tabLst>
            </a:pPr>
            <a:r>
              <a:rPr sz="1200" b="1">
                <a:solidFill>
                  <a:srgbClr val="3F3F3F"/>
                </a:solidFill>
                <a:latin typeface="Helvetica "/>
                <a:cs typeface="Franklin Gothic Medium"/>
              </a:rPr>
              <a:t>Transaction</a:t>
            </a:r>
            <a:r>
              <a:rPr sz="1200" b="1" spc="9">
                <a:solidFill>
                  <a:srgbClr val="3F3F3F"/>
                </a:solidFill>
                <a:latin typeface="Helvetica "/>
                <a:cs typeface="Franklin Gothic Medium"/>
              </a:rPr>
              <a:t> </a:t>
            </a:r>
            <a:r>
              <a:rPr sz="1200" b="1">
                <a:solidFill>
                  <a:srgbClr val="3F3F3F"/>
                </a:solidFill>
                <a:latin typeface="Helvetica "/>
                <a:cs typeface="Franklin Gothic Medium"/>
              </a:rPr>
              <a:t>Financing</a:t>
            </a:r>
            <a:r>
              <a:rPr lang="en-IN" sz="1200" b="1">
                <a:solidFill>
                  <a:srgbClr val="3F3F3F"/>
                </a:solidFill>
                <a:latin typeface="Helvetica "/>
                <a:cs typeface="Franklin Gothic Medium"/>
              </a:rPr>
              <a:t> </a:t>
            </a:r>
            <a:r>
              <a:rPr sz="1200" b="1">
                <a:solidFill>
                  <a:srgbClr val="3F3F3F"/>
                </a:solidFill>
                <a:latin typeface="Helvetica "/>
                <a:cs typeface="Franklin Gothic Medium"/>
              </a:rPr>
              <a:t>:</a:t>
            </a:r>
            <a:r>
              <a:rPr lang="en-IN" sz="1200" b="1">
                <a:solidFill>
                  <a:srgbClr val="3F3F3F"/>
                </a:solidFill>
                <a:latin typeface="Helvetica "/>
                <a:cs typeface="Franklin Gothic Medium"/>
              </a:rPr>
              <a:t> </a:t>
            </a:r>
            <a:r>
              <a:rPr lang="en-US" sz="1200">
                <a:solidFill>
                  <a:srgbClr val="3F3F3F"/>
                </a:solidFill>
                <a:latin typeface="Helvetica "/>
                <a:cs typeface="Franklin Gothic Medium"/>
              </a:rPr>
              <a:t>100% Cash Deal .</a:t>
            </a:r>
            <a:r>
              <a:rPr sz="1200" b="1" spc="18">
                <a:solidFill>
                  <a:srgbClr val="3F3F3F"/>
                </a:solidFill>
                <a:latin typeface="Helvetica "/>
                <a:cs typeface="Franklin Gothic Medium"/>
              </a:rPr>
              <a:t> </a:t>
            </a:r>
            <a:r>
              <a:rPr lang="en-US" sz="1200">
                <a:solidFill>
                  <a:srgbClr val="3F3F3F"/>
                </a:solidFill>
                <a:latin typeface="Helvetica "/>
                <a:cs typeface="Franklin Gothic Medium"/>
              </a:rPr>
              <a:t>Fully funded through Meta’s $44.40 billion cash reserves, utilizing 3.89% of available cash. No external debt or equity issuance, ensuring no dilution to Meta shareholders.</a:t>
            </a:r>
            <a:endParaRPr lang="en-US" sz="1200">
              <a:latin typeface="Helvetica "/>
              <a:cs typeface="Franklin Gothic Medium"/>
            </a:endParaRPr>
          </a:p>
        </p:txBody>
      </p:sp>
      <p:sp>
        <p:nvSpPr>
          <p:cNvPr id="23" name="object 23"/>
          <p:cNvSpPr/>
          <p:nvPr/>
        </p:nvSpPr>
        <p:spPr>
          <a:xfrm>
            <a:off x="241266" y="2486436"/>
            <a:ext cx="2084656" cy="1260455"/>
          </a:xfrm>
          <a:custGeom>
            <a:avLst/>
            <a:gdLst/>
            <a:ahLst/>
            <a:cxnLst/>
            <a:rect l="l" t="t" r="r" b="b"/>
            <a:pathLst>
              <a:path w="2405380" h="1630679">
                <a:moveTo>
                  <a:pt x="1830324" y="0"/>
                </a:moveTo>
                <a:lnTo>
                  <a:pt x="0" y="0"/>
                </a:lnTo>
                <a:lnTo>
                  <a:pt x="0" y="1630679"/>
                </a:lnTo>
                <a:lnTo>
                  <a:pt x="1830324" y="1630679"/>
                </a:lnTo>
                <a:lnTo>
                  <a:pt x="2404872" y="815339"/>
                </a:lnTo>
                <a:lnTo>
                  <a:pt x="1830324" y="0"/>
                </a:lnTo>
                <a:close/>
              </a:path>
            </a:pathLst>
          </a:custGeom>
          <a:solidFill>
            <a:srgbClr val="FADF73"/>
          </a:solidFill>
        </p:spPr>
        <p:txBody>
          <a:bodyPr wrap="square" lIns="0" tIns="0" rIns="0" bIns="0" rtlCol="0"/>
          <a:lstStyle/>
          <a:p>
            <a:endParaRPr sz="1588"/>
          </a:p>
        </p:txBody>
      </p:sp>
      <p:sp>
        <p:nvSpPr>
          <p:cNvPr id="24" name="object 24"/>
          <p:cNvSpPr txBox="1"/>
          <p:nvPr/>
        </p:nvSpPr>
        <p:spPr>
          <a:xfrm>
            <a:off x="321735" y="2872549"/>
            <a:ext cx="1842613" cy="227324"/>
          </a:xfrm>
          <a:prstGeom prst="rect">
            <a:avLst/>
          </a:prstGeom>
        </p:spPr>
        <p:txBody>
          <a:bodyPr vert="horz" wrap="square" lIns="0" tIns="11766" rIns="0" bIns="0" rtlCol="0" anchor="t">
            <a:spAutoFit/>
          </a:bodyPr>
          <a:lstStyle/>
          <a:p>
            <a:pPr marL="10795">
              <a:spcBef>
                <a:spcPts val="93"/>
              </a:spcBef>
            </a:pPr>
            <a:r>
              <a:rPr lang="en-US" sz="1400" b="1">
                <a:solidFill>
                  <a:schemeClr val="tx2"/>
                </a:solidFill>
                <a:latin typeface="Helvetica "/>
                <a:cs typeface="Franklin Gothic Medium"/>
              </a:rPr>
              <a:t>Financial</a:t>
            </a:r>
            <a:r>
              <a:rPr lang="en-US" sz="1400" b="1" spc="207">
                <a:solidFill>
                  <a:schemeClr val="tx2"/>
                </a:solidFill>
                <a:latin typeface="Helvetica "/>
                <a:cs typeface="Franklin Gothic Medium"/>
              </a:rPr>
              <a:t> </a:t>
            </a:r>
            <a:r>
              <a:rPr lang="en-US" sz="1400" b="1" spc="-9">
                <a:solidFill>
                  <a:schemeClr val="tx2"/>
                </a:solidFill>
                <a:latin typeface="Helvetica "/>
                <a:cs typeface="Franklin Gothic Medium"/>
              </a:rPr>
              <a:t>Summary</a:t>
            </a:r>
            <a:endParaRPr lang="en-US" sz="1400" b="1">
              <a:solidFill>
                <a:schemeClr val="tx2"/>
              </a:solidFill>
              <a:latin typeface="Helvetica "/>
              <a:cs typeface="Franklin Gothic Medium"/>
            </a:endParaRPr>
          </a:p>
        </p:txBody>
      </p:sp>
      <p:sp>
        <p:nvSpPr>
          <p:cNvPr id="26" name="object 26"/>
          <p:cNvSpPr txBox="1"/>
          <p:nvPr/>
        </p:nvSpPr>
        <p:spPr>
          <a:xfrm>
            <a:off x="316118" y="3097449"/>
            <a:ext cx="1700845" cy="337302"/>
          </a:xfrm>
          <a:prstGeom prst="rect">
            <a:avLst/>
          </a:prstGeom>
        </p:spPr>
        <p:txBody>
          <a:bodyPr vert="horz" wrap="square" lIns="0" tIns="11206" rIns="0" bIns="0" rtlCol="0" anchor="t">
            <a:spAutoFit/>
          </a:bodyPr>
          <a:lstStyle/>
          <a:p>
            <a:pPr marL="10795">
              <a:spcBef>
                <a:spcPts val="88"/>
              </a:spcBef>
            </a:pPr>
            <a:r>
              <a:rPr lang="en-US" sz="1050" spc="-9">
                <a:solidFill>
                  <a:schemeClr val="tx2"/>
                </a:solidFill>
                <a:latin typeface="Helvetica "/>
                <a:cs typeface="Franklin Gothic Medium"/>
              </a:rPr>
              <a:t>Realistic</a:t>
            </a:r>
            <a:r>
              <a:rPr lang="en-US" sz="1050" spc="-31">
                <a:solidFill>
                  <a:schemeClr val="tx2"/>
                </a:solidFill>
                <a:latin typeface="Helvetica "/>
                <a:cs typeface="Franklin Gothic Medium"/>
              </a:rPr>
              <a:t> </a:t>
            </a:r>
            <a:r>
              <a:rPr lang="en-US" sz="1050">
                <a:solidFill>
                  <a:schemeClr val="tx2"/>
                </a:solidFill>
                <a:latin typeface="Helvetica "/>
                <a:cs typeface="Franklin Gothic Medium"/>
              </a:rPr>
              <a:t>and</a:t>
            </a:r>
            <a:r>
              <a:rPr lang="en-US" sz="1050" spc="-22">
                <a:solidFill>
                  <a:schemeClr val="tx2"/>
                </a:solidFill>
                <a:latin typeface="Helvetica "/>
                <a:cs typeface="Franklin Gothic Medium"/>
              </a:rPr>
              <a:t> </a:t>
            </a:r>
            <a:r>
              <a:rPr lang="en-US" sz="1050" spc="-9">
                <a:solidFill>
                  <a:schemeClr val="tx2"/>
                </a:solidFill>
                <a:latin typeface="Helvetica "/>
                <a:cs typeface="Franklin Gothic Medium"/>
              </a:rPr>
              <a:t>reasonable offer</a:t>
            </a:r>
            <a:r>
              <a:rPr lang="en-US" sz="1050" spc="-49">
                <a:solidFill>
                  <a:schemeClr val="tx2"/>
                </a:solidFill>
                <a:latin typeface="Helvetica "/>
                <a:cs typeface="Franklin Gothic Medium"/>
              </a:rPr>
              <a:t> </a:t>
            </a:r>
            <a:r>
              <a:rPr lang="en-US" sz="1050">
                <a:solidFill>
                  <a:schemeClr val="tx2"/>
                </a:solidFill>
                <a:latin typeface="Helvetica "/>
                <a:cs typeface="Franklin Gothic Medium"/>
              </a:rPr>
              <a:t>for</a:t>
            </a:r>
            <a:r>
              <a:rPr lang="en-US" sz="1050" spc="-44">
                <a:solidFill>
                  <a:schemeClr val="tx2"/>
                </a:solidFill>
                <a:latin typeface="Helvetica "/>
                <a:cs typeface="Franklin Gothic Medium"/>
              </a:rPr>
              <a:t> Bumble</a:t>
            </a:r>
            <a:endParaRPr lang="en-US" sz="1050">
              <a:solidFill>
                <a:schemeClr val="tx2"/>
              </a:solidFill>
              <a:latin typeface="Helvetica "/>
              <a:cs typeface="Franklin Gothic Medium"/>
            </a:endParaRPr>
          </a:p>
        </p:txBody>
      </p:sp>
      <p:sp>
        <p:nvSpPr>
          <p:cNvPr id="2" name="Rectangle 1">
            <a:extLst>
              <a:ext uri="{FF2B5EF4-FFF2-40B4-BE49-F238E27FC236}">
                <a16:creationId xmlns:a16="http://schemas.microsoft.com/office/drawing/2014/main" id="{DE735137-BF9C-FAF1-DA6A-CD86834AC678}"/>
              </a:ext>
            </a:extLst>
          </p:cNvPr>
          <p:cNvSpPr/>
          <p:nvPr/>
        </p:nvSpPr>
        <p:spPr bwMode="auto">
          <a:xfrm>
            <a:off x="-4763" y="6592149"/>
            <a:ext cx="9147570" cy="26453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0" name="Rectangle 29">
            <a:extLst>
              <a:ext uri="{FF2B5EF4-FFF2-40B4-BE49-F238E27FC236}">
                <a16:creationId xmlns:a16="http://schemas.microsoft.com/office/drawing/2014/main" id="{BBD5B33D-56FB-4C17-5D49-9C8E02EDBC60}"/>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1" name="object 6">
            <a:extLst>
              <a:ext uri="{FF2B5EF4-FFF2-40B4-BE49-F238E27FC236}">
                <a16:creationId xmlns:a16="http://schemas.microsoft.com/office/drawing/2014/main" id="{71CB8D5C-053C-1133-EE25-32299544E81B}"/>
              </a:ext>
            </a:extLst>
          </p:cNvPr>
          <p:cNvSpPr txBox="1">
            <a:spLocks/>
          </p:cNvSpPr>
          <p:nvPr/>
        </p:nvSpPr>
        <p:spPr bwMode="auto">
          <a:xfrm>
            <a:off x="111552" y="100560"/>
            <a:ext cx="7400365" cy="454461"/>
          </a:xfrm>
          <a:prstGeom prst="rect">
            <a:avLst/>
          </a:prstGeom>
          <a:noFill/>
          <a:ln w="9525">
            <a:noFill/>
            <a:miter lim="800000"/>
            <a:headEnd/>
            <a:tailEnd/>
          </a:ln>
        </p:spPr>
        <p:txBody>
          <a:bodyPr spcFirstLastPara="1" vert="horz" wrap="square" lIns="0" tIns="10646" rIns="0" bIns="0" numCol="1" rtlCol="0" anchor="ctr" anchorCtr="0" compatLnSpc="1">
            <a:prstTxWarp prst="textNoShape">
              <a:avLst/>
            </a:prstTxWarp>
            <a:spAutoFit/>
          </a:bodyPr>
          <a:lstStyle>
            <a:lvl1pPr lvl="0" algn="l" rtl="0" eaLnBrk="0" fontAlgn="base" hangingPunct="0">
              <a:spcBef>
                <a:spcPts val="0"/>
              </a:spcBef>
              <a:spcAft>
                <a:spcPts val="0"/>
              </a:spcAft>
              <a:buSzPts val="1400"/>
              <a:buNone/>
              <a:defRPr sz="2800">
                <a:solidFill>
                  <a:schemeClr val="bg1"/>
                </a:solidFill>
                <a:latin typeface="+mj-lt"/>
                <a:ea typeface="+mj-ea"/>
                <a:cs typeface="+mj-cs"/>
              </a:defRPr>
            </a:lvl1pPr>
            <a:lvl2pPr lvl="1"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2pPr>
            <a:lvl3pPr lvl="2"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3pPr>
            <a:lvl4pPr lvl="3"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4pPr>
            <a:lvl5pPr lvl="4" algn="r" rtl="0" eaLnBrk="0" fontAlgn="base" hangingPunct="0">
              <a:spcBef>
                <a:spcPts val="0"/>
              </a:spcBef>
              <a:spcAft>
                <a:spcPts val="0"/>
              </a:spcAft>
              <a:buSzPts val="1400"/>
              <a:buNone/>
              <a:defRPr sz="2800">
                <a:solidFill>
                  <a:schemeClr val="bg1"/>
                </a:solidFill>
                <a:latin typeface="HelveticaNeue LT 45 Lt" pitchFamily="34" charset="0"/>
                <a:cs typeface="Arial" charset="0"/>
              </a:defRPr>
            </a:lvl5pPr>
            <a:lvl6pPr marL="457200" lvl="5" algn="r" rtl="0" fontAlgn="base">
              <a:spcBef>
                <a:spcPts val="0"/>
              </a:spcBef>
              <a:spcAft>
                <a:spcPts val="0"/>
              </a:spcAft>
              <a:buSzPts val="1400"/>
              <a:buNone/>
              <a:defRPr sz="2800">
                <a:solidFill>
                  <a:schemeClr val="bg1"/>
                </a:solidFill>
                <a:latin typeface="HelveticaNeue LT 45 Lt" pitchFamily="34" charset="0"/>
                <a:cs typeface="Arial" charset="0"/>
              </a:defRPr>
            </a:lvl6pPr>
            <a:lvl7pPr marL="914400" lvl="6" algn="r" rtl="0" fontAlgn="base">
              <a:spcBef>
                <a:spcPts val="0"/>
              </a:spcBef>
              <a:spcAft>
                <a:spcPts val="0"/>
              </a:spcAft>
              <a:buSzPts val="1400"/>
              <a:buNone/>
              <a:defRPr sz="2800">
                <a:solidFill>
                  <a:schemeClr val="bg1"/>
                </a:solidFill>
                <a:latin typeface="HelveticaNeue LT 45 Lt" pitchFamily="34" charset="0"/>
                <a:cs typeface="Arial" charset="0"/>
              </a:defRPr>
            </a:lvl7pPr>
            <a:lvl8pPr marL="1371600" lvl="7" algn="r" rtl="0" fontAlgn="base">
              <a:spcBef>
                <a:spcPts val="0"/>
              </a:spcBef>
              <a:spcAft>
                <a:spcPts val="0"/>
              </a:spcAft>
              <a:buSzPts val="1400"/>
              <a:buNone/>
              <a:defRPr sz="2800">
                <a:solidFill>
                  <a:schemeClr val="bg1"/>
                </a:solidFill>
                <a:latin typeface="HelveticaNeue LT 45 Lt" pitchFamily="34" charset="0"/>
                <a:cs typeface="Arial" charset="0"/>
              </a:defRPr>
            </a:lvl8pPr>
            <a:lvl9pPr marL="1828800" lvl="8" algn="r" rtl="0" fontAlgn="base">
              <a:spcBef>
                <a:spcPts val="0"/>
              </a:spcBef>
              <a:spcAft>
                <a:spcPts val="0"/>
              </a:spcAft>
              <a:buSzPts val="1400"/>
              <a:buNone/>
              <a:defRPr sz="2800">
                <a:solidFill>
                  <a:schemeClr val="bg1"/>
                </a:solidFill>
                <a:latin typeface="HelveticaNeue LT 45 Lt" pitchFamily="34" charset="0"/>
                <a:cs typeface="Arial" charset="0"/>
              </a:defRPr>
            </a:lvl9pPr>
          </a:lstStyle>
          <a:p>
            <a:pPr marL="10795" defTabSz="914400">
              <a:spcBef>
                <a:spcPts val="84"/>
              </a:spcBef>
            </a:pPr>
            <a:r>
              <a:rPr lang="en-IN" b="1" kern="0">
                <a:solidFill>
                  <a:schemeClr val="tx2"/>
                </a:solidFill>
              </a:rPr>
              <a:t>Executive</a:t>
            </a:r>
            <a:r>
              <a:rPr lang="en-IN" b="1" kern="0" spc="265">
                <a:solidFill>
                  <a:schemeClr val="tx2"/>
                </a:solidFill>
              </a:rPr>
              <a:t> </a:t>
            </a:r>
            <a:r>
              <a:rPr lang="en-IN" b="1" kern="0" spc="-9">
                <a:solidFill>
                  <a:schemeClr val="tx2"/>
                </a:solidFill>
              </a:rPr>
              <a:t>Summary (Bumble)</a:t>
            </a:r>
            <a:endParaRPr lang="en-US" b="1">
              <a:solidFill>
                <a:schemeClr val="tx2"/>
              </a:solidFill>
            </a:endParaRPr>
          </a:p>
        </p:txBody>
      </p:sp>
      <p:sp>
        <p:nvSpPr>
          <p:cNvPr id="32" name="object 15">
            <a:extLst>
              <a:ext uri="{FF2B5EF4-FFF2-40B4-BE49-F238E27FC236}">
                <a16:creationId xmlns:a16="http://schemas.microsoft.com/office/drawing/2014/main" id="{36824227-0EDA-9C3D-4859-943BAE3558AE}"/>
              </a:ext>
            </a:extLst>
          </p:cNvPr>
          <p:cNvSpPr txBox="1"/>
          <p:nvPr/>
        </p:nvSpPr>
        <p:spPr>
          <a:xfrm>
            <a:off x="111552" y="513387"/>
            <a:ext cx="8897268" cy="496433"/>
          </a:xfrm>
          <a:prstGeom prst="rect">
            <a:avLst/>
          </a:prstGeom>
        </p:spPr>
        <p:txBody>
          <a:bodyPr vert="horz" wrap="square" lIns="0" tIns="15128" rIns="0" bIns="0" rtlCol="0" anchor="t">
            <a:spAutoFit/>
          </a:bodyPr>
          <a:lstStyle/>
          <a:p>
            <a:pPr marL="10795" marR="4445">
              <a:lnSpc>
                <a:spcPct val="105000"/>
              </a:lnSpc>
              <a:spcBef>
                <a:spcPts val="22"/>
              </a:spcBef>
            </a:pPr>
            <a:r>
              <a:rPr lang="en-US" sz="1200">
                <a:solidFill>
                  <a:schemeClr val="tx2"/>
                </a:solidFill>
                <a:latin typeface="Helvetica "/>
                <a:cs typeface="Franklin Gothic Medium"/>
              </a:rPr>
              <a:t>Acquisition will establish Meta’s leading presence in the online dating industry, directly  competing with Match Group</a:t>
            </a:r>
          </a:p>
          <a:p>
            <a:pPr>
              <a:spcBef>
                <a:spcPts val="847"/>
              </a:spcBef>
            </a:pPr>
            <a:endParaRPr lang="en-US" sz="1200">
              <a:solidFill>
                <a:schemeClr val="bg1"/>
              </a:solidFill>
              <a:latin typeface="Helvetica "/>
              <a:cs typeface="Franklin Gothic Medium"/>
            </a:endParaRPr>
          </a:p>
        </p:txBody>
      </p:sp>
      <p:pic>
        <p:nvPicPr>
          <p:cNvPr id="6" name="Picture 5" descr="A black background with white text&#10;&#10;Description automatically generated">
            <a:extLst>
              <a:ext uri="{FF2B5EF4-FFF2-40B4-BE49-F238E27FC236}">
                <a16:creationId xmlns:a16="http://schemas.microsoft.com/office/drawing/2014/main" id="{8A7BCF64-50EE-842E-0CD7-697F3D726D1A}"/>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E54B73EA-D73D-FD99-DC7B-E9F786C44AB6}"/>
              </a:ext>
            </a:extLst>
          </p:cNvPr>
          <p:cNvPicPr>
            <a:picLocks noChangeAspect="1"/>
          </p:cNvPicPr>
          <p:nvPr/>
        </p:nvPicPr>
        <p:blipFill>
          <a:blip r:embed="rId3"/>
          <a:stretch>
            <a:fillRect/>
          </a:stretch>
        </p:blipFill>
        <p:spPr>
          <a:xfrm>
            <a:off x="7779489" y="6451667"/>
            <a:ext cx="1577744" cy="494318"/>
          </a:xfrm>
          <a:prstGeom prst="rect">
            <a:avLst/>
          </a:prstGeom>
        </p:spPr>
      </p:pic>
      <p:sp>
        <p:nvSpPr>
          <p:cNvPr id="4" name="object 4"/>
          <p:cNvSpPr txBox="1"/>
          <p:nvPr/>
        </p:nvSpPr>
        <p:spPr>
          <a:xfrm>
            <a:off x="5453254" y="3930406"/>
            <a:ext cx="759327" cy="196547"/>
          </a:xfrm>
          <a:prstGeom prst="rect">
            <a:avLst/>
          </a:prstGeom>
        </p:spPr>
        <p:txBody>
          <a:bodyPr vert="horz" wrap="square" lIns="0" tIns="11766" rIns="0" bIns="0" rtlCol="0" anchor="t">
            <a:spAutoFit/>
          </a:bodyPr>
          <a:lstStyle/>
          <a:p>
            <a:pPr marL="10795">
              <a:spcBef>
                <a:spcPts val="93"/>
              </a:spcBef>
            </a:pPr>
            <a:r>
              <a:rPr sz="1200" b="1" spc="-9">
                <a:solidFill>
                  <a:srgbClr val="3F3F3F"/>
                </a:solidFill>
                <a:latin typeface="Helvetica "/>
                <a:cs typeface="Franklin Gothic Medium"/>
              </a:rPr>
              <a:t>Mitigant</a:t>
            </a:r>
            <a:r>
              <a:rPr lang="en-IN" sz="1200" b="1" spc="-9">
                <a:solidFill>
                  <a:srgbClr val="3F3F3F"/>
                </a:solidFill>
                <a:latin typeface="Helvetica "/>
                <a:cs typeface="Franklin Gothic Medium"/>
              </a:rPr>
              <a:t>s</a:t>
            </a:r>
            <a:endParaRPr lang="en-US" sz="1200" b="1">
              <a:latin typeface="Helvetica "/>
              <a:cs typeface="Franklin Gothic Medium"/>
            </a:endParaRPr>
          </a:p>
        </p:txBody>
      </p:sp>
      <p:sp>
        <p:nvSpPr>
          <p:cNvPr id="5" name="object 5"/>
          <p:cNvSpPr txBox="1"/>
          <p:nvPr/>
        </p:nvSpPr>
        <p:spPr>
          <a:xfrm>
            <a:off x="5495705" y="4109200"/>
            <a:ext cx="3413139" cy="1920020"/>
          </a:xfrm>
          <a:prstGeom prst="rect">
            <a:avLst/>
          </a:prstGeom>
        </p:spPr>
        <p:txBody>
          <a:bodyPr vert="horz" wrap="square" lIns="0" tIns="21851" rIns="0" bIns="0" rtlCol="0" anchor="t">
            <a:spAutoFit/>
          </a:bodyPr>
          <a:lstStyle/>
          <a:p>
            <a:pPr marL="231775" indent="-220345">
              <a:spcBef>
                <a:spcPts val="172"/>
              </a:spcBef>
              <a:buClr>
                <a:srgbClr val="003366"/>
              </a:buClr>
              <a:buSzPct val="88461"/>
              <a:buFont typeface="Arial"/>
              <a:buChar char="•"/>
              <a:tabLst>
                <a:tab pos="231974" algn="l"/>
              </a:tabLst>
            </a:pPr>
            <a:r>
              <a:rPr lang="en-IN" sz="1200" b="1">
                <a:solidFill>
                  <a:srgbClr val="3F3F3F"/>
                </a:solidFill>
                <a:latin typeface="Helvetica "/>
                <a:cs typeface="Franklin Gothic Medium"/>
              </a:rPr>
              <a:t>Enhanced User Engagement: </a:t>
            </a:r>
            <a:r>
              <a:rPr lang="en-IN" sz="1200">
                <a:solidFill>
                  <a:srgbClr val="3F3F3F"/>
                </a:solidFill>
                <a:latin typeface="Helvetica "/>
                <a:cs typeface="Franklin Gothic Medium"/>
              </a:rPr>
              <a:t>Meta’s platform scale can drive significant user growth and retention.</a:t>
            </a:r>
            <a:endParaRPr lang="en-US"/>
          </a:p>
          <a:p>
            <a:pPr marL="231775" indent="-220345">
              <a:spcBef>
                <a:spcPts val="172"/>
              </a:spcBef>
              <a:buClr>
                <a:srgbClr val="003366"/>
              </a:buClr>
              <a:buSzPct val="88461"/>
              <a:buFont typeface="Arial"/>
              <a:buChar char="•"/>
              <a:tabLst>
                <a:tab pos="231974" algn="l"/>
              </a:tabLst>
            </a:pPr>
            <a:r>
              <a:rPr lang="en-IN" sz="1200" b="1">
                <a:solidFill>
                  <a:srgbClr val="3F3F3F"/>
                </a:solidFill>
                <a:latin typeface="Helvetica "/>
                <a:cs typeface="Franklin Gothic Medium"/>
              </a:rPr>
              <a:t>Brand Autonomy:</a:t>
            </a:r>
            <a:r>
              <a:rPr lang="en-IN" sz="1200">
                <a:solidFill>
                  <a:srgbClr val="3F3F3F"/>
                </a:solidFill>
                <a:latin typeface="Helvetica "/>
                <a:cs typeface="Franklin Gothic Medium"/>
              </a:rPr>
              <a:t> Maintain Bumble as a standalone brand to preserve its culture and loyal user base.</a:t>
            </a:r>
          </a:p>
          <a:p>
            <a:pPr marL="231775" indent="-220345">
              <a:spcBef>
                <a:spcPts val="172"/>
              </a:spcBef>
              <a:buClr>
                <a:srgbClr val="003366"/>
              </a:buClr>
              <a:buSzPct val="88461"/>
              <a:buFont typeface="Arial"/>
              <a:buChar char="•"/>
              <a:tabLst>
                <a:tab pos="231974" algn="l"/>
              </a:tabLst>
            </a:pPr>
            <a:r>
              <a:rPr lang="en-IN" sz="1200" b="1">
                <a:solidFill>
                  <a:srgbClr val="3F3F3F"/>
                </a:solidFill>
                <a:latin typeface="Helvetica "/>
                <a:cs typeface="Franklin Gothic Medium"/>
              </a:rPr>
              <a:t>Proven Integration Strategy: </a:t>
            </a:r>
            <a:r>
              <a:rPr lang="en-IN" sz="1200">
                <a:solidFill>
                  <a:srgbClr val="3F3F3F"/>
                </a:solidFill>
                <a:latin typeface="Helvetica "/>
                <a:cs typeface="Franklin Gothic Medium"/>
              </a:rPr>
              <a:t>Meta’s successful acquisitions (e.g., Instagram, WhatsApp) demonstrate its ability to navigate regulatory scrutiny and extract value.</a:t>
            </a:r>
            <a:endParaRPr lang="en-IN" sz="1200">
              <a:solidFill>
                <a:srgbClr val="000000"/>
              </a:solidFill>
              <a:latin typeface="Helvetica "/>
              <a:cs typeface="Franklin Gothic Medium"/>
            </a:endParaRPr>
          </a:p>
        </p:txBody>
      </p:sp>
      <p:cxnSp>
        <p:nvCxnSpPr>
          <p:cNvPr id="25" name="Straight Arrow Connector 24">
            <a:extLst>
              <a:ext uri="{FF2B5EF4-FFF2-40B4-BE49-F238E27FC236}">
                <a16:creationId xmlns:a16="http://schemas.microsoft.com/office/drawing/2014/main" id="{7DC873AE-FCB1-2318-33A1-157CEBA7B832}"/>
              </a:ext>
            </a:extLst>
          </p:cNvPr>
          <p:cNvCxnSpPr/>
          <p:nvPr/>
        </p:nvCxnSpPr>
        <p:spPr bwMode="auto">
          <a:xfrm>
            <a:off x="4114800" y="2971800"/>
            <a:ext cx="914400" cy="914400"/>
          </a:xfrm>
          <a:prstGeom prst="straightConnector1">
            <a:avLst/>
          </a:prstGeom>
          <a:noFill/>
          <a:ln w="9525" cap="flat" cmpd="sng" algn="ctr">
            <a:noFill/>
            <a:prstDash val="solid"/>
            <a:round/>
            <a:headEnd type="none" w="med" len="med"/>
            <a:tailEnd type="none" w="med" len="med"/>
          </a:ln>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5" name="Rectangle 4">
            <a:extLst>
              <a:ext uri="{FF2B5EF4-FFF2-40B4-BE49-F238E27FC236}">
                <a16:creationId xmlns:a16="http://schemas.microsoft.com/office/drawing/2014/main" id="{711A444B-02AE-AE28-C44C-53155D9F490F}"/>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76" name="Google Shape;176;p33"/>
          <p:cNvSpPr txBox="1"/>
          <p:nvPr/>
        </p:nvSpPr>
        <p:spPr>
          <a:xfrm>
            <a:off x="219075" y="337345"/>
            <a:ext cx="8118300" cy="376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tx2"/>
                </a:solidFill>
                <a:latin typeface="Helvetica "/>
                <a:ea typeface="Helvetica Neue"/>
                <a:cs typeface="Helvetica Neue"/>
                <a:sym typeface="Helvetica Neue"/>
              </a:rPr>
              <a:t>Industry – </a:t>
            </a:r>
            <a:r>
              <a:rPr lang="en-US" sz="2800" b="1">
                <a:solidFill>
                  <a:schemeClr val="tx2"/>
                </a:solidFill>
                <a:latin typeface="Helvetica "/>
                <a:ea typeface="Helvetica Neue"/>
                <a:cs typeface="Helvetica Neue"/>
                <a:sym typeface="Helvetica Neue"/>
              </a:rPr>
              <a:t>Overview(Online Dating space)</a:t>
            </a:r>
            <a:endParaRPr lang="en-US" sz="2800" b="1" i="0" u="none" strike="noStrike" cap="none">
              <a:solidFill>
                <a:schemeClr val="tx2"/>
              </a:solidFill>
              <a:latin typeface="Helvetica "/>
              <a:ea typeface="Helvetica Neue"/>
              <a:cs typeface="Helvetica Neue"/>
            </a:endParaRPr>
          </a:p>
        </p:txBody>
      </p:sp>
      <p:sp>
        <p:nvSpPr>
          <p:cNvPr id="177" name="Google Shape;177;p33"/>
          <p:cNvSpPr txBox="1"/>
          <p:nvPr/>
        </p:nvSpPr>
        <p:spPr>
          <a:xfrm>
            <a:off x="114300" y="6711575"/>
            <a:ext cx="2984400" cy="4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Helvetica Neue"/>
              <a:ea typeface="Helvetica Neue"/>
              <a:cs typeface="Helvetica Neue"/>
              <a:sym typeface="Helvetica Neue"/>
            </a:endParaRPr>
          </a:p>
        </p:txBody>
      </p:sp>
      <p:sp>
        <p:nvSpPr>
          <p:cNvPr id="178" name="Google Shape;178;p33"/>
          <p:cNvSpPr txBox="1"/>
          <p:nvPr/>
        </p:nvSpPr>
        <p:spPr>
          <a:xfrm>
            <a:off x="63500" y="6705600"/>
            <a:ext cx="3162300" cy="152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Helvetica Neue"/>
              <a:ea typeface="Helvetica Neue"/>
              <a:cs typeface="Helvetica Neue"/>
              <a:sym typeface="Helvetica Neue"/>
            </a:endParaRPr>
          </a:p>
        </p:txBody>
      </p:sp>
      <p:sp>
        <p:nvSpPr>
          <p:cNvPr id="179" name="Google Shape;179;p33"/>
          <p:cNvSpPr txBox="1"/>
          <p:nvPr/>
        </p:nvSpPr>
        <p:spPr>
          <a:xfrm>
            <a:off x="215900" y="6692900"/>
            <a:ext cx="2984400" cy="447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Helvetica Neue"/>
              <a:ea typeface="Helvetica Neue"/>
              <a:cs typeface="Helvetica Neue"/>
              <a:sym typeface="Helvetica Neue"/>
            </a:endParaRPr>
          </a:p>
        </p:txBody>
      </p:sp>
      <p:sp>
        <p:nvSpPr>
          <p:cNvPr id="180" name="Google Shape;180;p33"/>
          <p:cNvSpPr txBox="1"/>
          <p:nvPr/>
        </p:nvSpPr>
        <p:spPr>
          <a:xfrm>
            <a:off x="341125" y="1436119"/>
            <a:ext cx="3693600" cy="952800"/>
          </a:xfrm>
          <a:prstGeom prst="rect">
            <a:avLst/>
          </a:prstGeom>
          <a:solidFill>
            <a:srgbClr val="FCEBA4"/>
          </a:solidFill>
          <a:ln>
            <a:noFill/>
          </a:ln>
        </p:spPr>
        <p:txBody>
          <a:bodyPr spcFirstLastPara="1" wrap="square" lIns="91425" tIns="91425" rIns="91425" bIns="91425" anchor="t" anchorCtr="0">
            <a:noAutofit/>
          </a:bodyPr>
          <a:lstStyle/>
          <a:p>
            <a:r>
              <a:rPr lang="en-US" sz="1000">
                <a:latin typeface="Helvetica "/>
                <a:sym typeface="Helvetica Neue"/>
              </a:rPr>
              <a:t>Revenue :  As much as 62% of the total revenue in this industry comes from premium subscriptions. The remaining 38% is from other segments like advertisements. The average revenue per user (ARPU)varies geographically from between $2 to $10.</a:t>
            </a:r>
            <a:endParaRPr lang="en-US" sz="1000">
              <a:latin typeface="Helvetica "/>
            </a:endParaRPr>
          </a:p>
          <a:p>
            <a:endParaRPr lang="en-US" sz="1000" b="1">
              <a:solidFill>
                <a:schemeClr val="dk1"/>
              </a:solidFill>
              <a:latin typeface="Helvetica "/>
            </a:endParaRPr>
          </a:p>
        </p:txBody>
      </p:sp>
      <p:graphicFrame>
        <p:nvGraphicFramePr>
          <p:cNvPr id="181" name="Google Shape;181;p33"/>
          <p:cNvGraphicFramePr/>
          <p:nvPr>
            <p:extLst>
              <p:ext uri="{D42A27DB-BD31-4B8C-83A1-F6EECF244321}">
                <p14:modId xmlns:p14="http://schemas.microsoft.com/office/powerpoint/2010/main" val="3618959775"/>
              </p:ext>
            </p:extLst>
          </p:nvPr>
        </p:nvGraphicFramePr>
        <p:xfrm>
          <a:off x="341116" y="1137881"/>
          <a:ext cx="3693600" cy="242925"/>
        </p:xfrm>
        <a:graphic>
          <a:graphicData uri="http://schemas.openxmlformats.org/drawingml/2006/table">
            <a:tbl>
              <a:tblPr>
                <a:noFill/>
              </a:tblPr>
              <a:tblGrid>
                <a:gridCol w="3693600">
                  <a:extLst>
                    <a:ext uri="{9D8B030D-6E8A-4147-A177-3AD203B41FA5}">
                      <a16:colId xmlns:a16="http://schemas.microsoft.com/office/drawing/2014/main" val="20000"/>
                    </a:ext>
                  </a:extLst>
                </a:gridCol>
              </a:tblGrid>
              <a:tr h="242925">
                <a:tc>
                  <a:txBody>
                    <a:bodyPr/>
                    <a:lstStyle/>
                    <a:p>
                      <a:pPr marL="0" marR="0" lvl="0" indent="0" algn="l" rtl="0">
                        <a:lnSpc>
                          <a:spcPct val="100000"/>
                        </a:lnSpc>
                        <a:spcBef>
                          <a:spcPts val="0"/>
                        </a:spcBef>
                        <a:spcAft>
                          <a:spcPts val="0"/>
                        </a:spcAft>
                        <a:buClr>
                          <a:schemeClr val="lt1"/>
                        </a:buClr>
                        <a:buSzPts val="1000"/>
                        <a:buFont typeface="Helvetica Neue"/>
                        <a:buNone/>
                      </a:pPr>
                      <a:r>
                        <a:rPr lang="en-US" sz="1000" b="1">
                          <a:solidFill>
                            <a:schemeClr val="tx2"/>
                          </a:solidFill>
                        </a:rPr>
                        <a:t>Financial Aspects:</a:t>
                      </a:r>
                      <a:endParaRPr lang="en-US">
                        <a:solidFill>
                          <a:schemeClr val="tx2"/>
                        </a:solidFill>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DB61"/>
                    </a:solidFill>
                  </a:tcPr>
                </a:tc>
                <a:extLst>
                  <a:ext uri="{0D108BD9-81ED-4DB2-BD59-A6C34878D82A}">
                    <a16:rowId xmlns:a16="http://schemas.microsoft.com/office/drawing/2014/main" val="10000"/>
                  </a:ext>
                </a:extLst>
              </a:tr>
            </a:tbl>
          </a:graphicData>
        </a:graphic>
      </p:graphicFrame>
      <p:sp>
        <p:nvSpPr>
          <p:cNvPr id="182" name="Google Shape;182;p33"/>
          <p:cNvSpPr txBox="1"/>
          <p:nvPr/>
        </p:nvSpPr>
        <p:spPr>
          <a:xfrm>
            <a:off x="341125" y="2388919"/>
            <a:ext cx="3693600" cy="2705400"/>
          </a:xfrm>
          <a:prstGeom prst="rect">
            <a:avLst/>
          </a:prstGeom>
          <a:solidFill>
            <a:srgbClr val="FCEBA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b="1">
                <a:solidFill>
                  <a:schemeClr val="dk1"/>
                </a:solidFill>
                <a:latin typeface="Helvetica "/>
                <a:ea typeface="Helvetica Neue"/>
                <a:cs typeface="Helvetica Neue"/>
                <a:sym typeface="Helvetica Neue"/>
              </a:rPr>
              <a:t>Expenditure: </a:t>
            </a:r>
            <a:endParaRPr lang="en-US" sz="1000" b="1">
              <a:solidFill>
                <a:schemeClr val="dk1"/>
              </a:solidFill>
              <a:latin typeface="Helvetica "/>
              <a:ea typeface="Helvetica Neue"/>
              <a:cs typeface="Helvetica Neue"/>
            </a:endParaRPr>
          </a:p>
          <a:p>
            <a:pPr marL="393700" indent="-228600">
              <a:buClr>
                <a:srgbClr val="000000"/>
              </a:buClr>
              <a:buSzPts val="1000"/>
              <a:buAutoNum type="arabicPeriod"/>
            </a:pPr>
            <a:r>
              <a:rPr lang="en-US" sz="1000" b="1">
                <a:solidFill>
                  <a:schemeClr val="dk1"/>
                </a:solidFill>
                <a:latin typeface="Helvetica "/>
                <a:ea typeface="Helvetica Neue"/>
                <a:cs typeface="Helvetica Neue"/>
                <a:sym typeface="Helvetica Neue"/>
              </a:rPr>
              <a:t>Personnel cost </a:t>
            </a:r>
            <a:r>
              <a:rPr lang="en-US" sz="1000">
                <a:solidFill>
                  <a:schemeClr val="dk1"/>
                </a:solidFill>
                <a:latin typeface="Helvetica "/>
                <a:ea typeface="Helvetica Neue"/>
                <a:cs typeface="Helvetica Neue"/>
                <a:sym typeface="Helvetica Neue"/>
              </a:rPr>
              <a:t>(Salary paid to staff) is almost </a:t>
            </a:r>
            <a:r>
              <a:rPr lang="en-US" sz="1000" b="1">
                <a:solidFill>
                  <a:schemeClr val="dk1"/>
                </a:solidFill>
                <a:latin typeface="Helvetica "/>
                <a:ea typeface="Helvetica Neue"/>
                <a:cs typeface="Helvetica Neue"/>
                <a:sym typeface="Helvetica Neue"/>
              </a:rPr>
              <a:t>30%</a:t>
            </a:r>
            <a:r>
              <a:rPr lang="en-US" sz="1000">
                <a:solidFill>
                  <a:schemeClr val="dk1"/>
                </a:solidFill>
                <a:latin typeface="Helvetica "/>
                <a:ea typeface="Helvetica Neue"/>
                <a:cs typeface="Helvetica Neue"/>
                <a:sym typeface="Helvetica Neue"/>
              </a:rPr>
              <a:t> of the total revenue. </a:t>
            </a:r>
            <a:endParaRPr lang="en-US" sz="1000">
              <a:solidFill>
                <a:schemeClr val="dk1"/>
              </a:solidFill>
              <a:latin typeface="Helvetica "/>
              <a:ea typeface="Helvetica Neue"/>
              <a:cs typeface="Helvetica Neue"/>
            </a:endParaRPr>
          </a:p>
          <a:p>
            <a:pPr marL="685800" indent="-228600">
              <a:buAutoNum type="arabicPeriod"/>
            </a:pPr>
            <a:endParaRPr lang="en-US" sz="1000">
              <a:solidFill>
                <a:schemeClr val="dk1"/>
              </a:solidFill>
              <a:latin typeface="Helvetica "/>
              <a:ea typeface="Helvetica Neue"/>
              <a:cs typeface="Helvetica Neue"/>
            </a:endParaRPr>
          </a:p>
          <a:p>
            <a:pPr marL="393700" lvl="0" indent="-228600" algn="l" rtl="0">
              <a:spcBef>
                <a:spcPts val="0"/>
              </a:spcBef>
              <a:spcAft>
                <a:spcPts val="0"/>
              </a:spcAft>
              <a:buClr>
                <a:schemeClr val="dk1"/>
              </a:buClr>
              <a:buSzPts val="1000"/>
              <a:buAutoNum type="arabicPeriod"/>
            </a:pPr>
            <a:r>
              <a:rPr lang="en-US" sz="1000" b="1">
                <a:solidFill>
                  <a:schemeClr val="dk1"/>
                </a:solidFill>
                <a:latin typeface="Helvetica "/>
                <a:ea typeface="Helvetica Neue"/>
                <a:cs typeface="Helvetica Neue"/>
                <a:sym typeface="Helvetica Neue"/>
              </a:rPr>
              <a:t>Total Sales and marketing cost i</a:t>
            </a:r>
            <a:r>
              <a:rPr lang="en-US" sz="1000">
                <a:solidFill>
                  <a:schemeClr val="dk1"/>
                </a:solidFill>
                <a:latin typeface="Helvetica "/>
                <a:ea typeface="Helvetica Neue"/>
                <a:cs typeface="Helvetica Neue"/>
                <a:sym typeface="Helvetica Neue"/>
              </a:rPr>
              <a:t>s as high as </a:t>
            </a:r>
            <a:r>
              <a:rPr lang="en-US" sz="1000" b="1">
                <a:solidFill>
                  <a:schemeClr val="dk1"/>
                </a:solidFill>
                <a:latin typeface="Helvetica "/>
                <a:ea typeface="Helvetica Neue"/>
                <a:cs typeface="Helvetica Neue"/>
                <a:sym typeface="Helvetica Neue"/>
              </a:rPr>
              <a:t>35%.</a:t>
            </a:r>
            <a:endParaRPr lang="en-US" sz="1000" b="1">
              <a:solidFill>
                <a:schemeClr val="dk1"/>
              </a:solidFill>
              <a:latin typeface="Helvetica "/>
              <a:ea typeface="Helvetica Neue"/>
              <a:cs typeface="Helvetica Neue"/>
            </a:endParaRPr>
          </a:p>
          <a:p>
            <a:pPr marL="685800" indent="-228600">
              <a:buAutoNum type="arabicPeriod"/>
            </a:pPr>
            <a:endParaRPr lang="en-US" sz="1000" b="1">
              <a:solidFill>
                <a:schemeClr val="dk1"/>
              </a:solidFill>
              <a:latin typeface="Helvetica "/>
              <a:ea typeface="Helvetica Neue"/>
              <a:cs typeface="Helvetica Neue"/>
            </a:endParaRPr>
          </a:p>
          <a:p>
            <a:pPr marL="393700" lvl="0" indent="-228600" algn="l" rtl="0">
              <a:spcBef>
                <a:spcPts val="0"/>
              </a:spcBef>
              <a:spcAft>
                <a:spcPts val="0"/>
              </a:spcAft>
              <a:buClr>
                <a:schemeClr val="dk1"/>
              </a:buClr>
              <a:buSzPts val="1000"/>
              <a:buAutoNum type="arabicPeriod"/>
            </a:pPr>
            <a:r>
              <a:rPr lang="en-US" sz="1000" b="1">
                <a:solidFill>
                  <a:schemeClr val="dk1"/>
                </a:solidFill>
                <a:latin typeface="Helvetica "/>
                <a:ea typeface="Helvetica Neue"/>
                <a:cs typeface="Helvetica Neue"/>
                <a:sym typeface="Helvetica Neue"/>
              </a:rPr>
              <a:t>Services and infrastructure cost</a:t>
            </a:r>
            <a:r>
              <a:rPr lang="en-US" sz="1000">
                <a:solidFill>
                  <a:schemeClr val="dk1"/>
                </a:solidFill>
                <a:latin typeface="Helvetica "/>
                <a:ea typeface="Helvetica Neue"/>
                <a:cs typeface="Helvetica Neue"/>
                <a:sym typeface="Helvetica Neue"/>
              </a:rPr>
              <a:t> </a:t>
            </a:r>
            <a:r>
              <a:rPr lang="en-US" sz="1000" err="1">
                <a:solidFill>
                  <a:schemeClr val="dk1"/>
                </a:solidFill>
                <a:latin typeface="Helvetica "/>
                <a:ea typeface="Helvetica Neue"/>
                <a:cs typeface="Helvetica Neue"/>
                <a:sym typeface="Helvetica Neue"/>
              </a:rPr>
              <a:t>i.e</a:t>
            </a:r>
            <a:r>
              <a:rPr lang="en-US" sz="1000">
                <a:solidFill>
                  <a:schemeClr val="dk1"/>
                </a:solidFill>
                <a:latin typeface="Helvetica "/>
                <a:ea typeface="Helvetica Neue"/>
                <a:cs typeface="Helvetica Neue"/>
                <a:sym typeface="Helvetica Neue"/>
              </a:rPr>
              <a:t> the cost for database management, using cloud hosting services </a:t>
            </a:r>
            <a:r>
              <a:rPr lang="en-US" sz="1000" err="1">
                <a:solidFill>
                  <a:schemeClr val="dk1"/>
                </a:solidFill>
                <a:latin typeface="Helvetica "/>
                <a:ea typeface="Helvetica Neue"/>
                <a:cs typeface="Helvetica Neue"/>
                <a:sym typeface="Helvetica Neue"/>
              </a:rPr>
              <a:t>etc</a:t>
            </a:r>
            <a:r>
              <a:rPr lang="en-US" sz="1000">
                <a:solidFill>
                  <a:schemeClr val="dk1"/>
                </a:solidFill>
                <a:latin typeface="Helvetica "/>
                <a:ea typeface="Helvetica Neue"/>
                <a:cs typeface="Helvetica Neue"/>
                <a:sym typeface="Helvetica Neue"/>
              </a:rPr>
              <a:t> accounts for roughly </a:t>
            </a:r>
            <a:r>
              <a:rPr lang="en-US" sz="1000" b="1">
                <a:solidFill>
                  <a:schemeClr val="dk1"/>
                </a:solidFill>
                <a:latin typeface="Helvetica "/>
                <a:ea typeface="Helvetica Neue"/>
                <a:cs typeface="Helvetica Neue"/>
                <a:sym typeface="Helvetica Neue"/>
              </a:rPr>
              <a:t>10</a:t>
            </a:r>
            <a:r>
              <a:rPr lang="en-US" sz="1000">
                <a:solidFill>
                  <a:schemeClr val="dk1"/>
                </a:solidFill>
                <a:latin typeface="Helvetica "/>
                <a:ea typeface="Helvetica Neue"/>
                <a:cs typeface="Helvetica Neue"/>
                <a:sym typeface="Helvetica Neue"/>
              </a:rPr>
              <a:t>-</a:t>
            </a:r>
            <a:r>
              <a:rPr lang="en-US" sz="1000" b="1">
                <a:solidFill>
                  <a:schemeClr val="dk1"/>
                </a:solidFill>
                <a:latin typeface="Helvetica "/>
                <a:ea typeface="Helvetica Neue"/>
                <a:cs typeface="Helvetica Neue"/>
                <a:sym typeface="Helvetica Neue"/>
              </a:rPr>
              <a:t>15% </a:t>
            </a:r>
            <a:r>
              <a:rPr lang="en-US" sz="1000">
                <a:solidFill>
                  <a:schemeClr val="dk1"/>
                </a:solidFill>
                <a:latin typeface="Helvetica "/>
                <a:ea typeface="Helvetica Neue"/>
                <a:cs typeface="Helvetica Neue"/>
                <a:sym typeface="Helvetica Neue"/>
              </a:rPr>
              <a:t>of the total revenue cost on average.</a:t>
            </a:r>
            <a:endParaRPr lang="en-US" sz="1000">
              <a:solidFill>
                <a:schemeClr val="dk1"/>
              </a:solidFill>
              <a:latin typeface="Helvetica "/>
              <a:ea typeface="Helvetica Neue"/>
              <a:cs typeface="Helvetica Neue"/>
            </a:endParaRPr>
          </a:p>
          <a:p>
            <a:pPr marL="685800" lvl="0" indent="-228600" algn="l" rtl="0">
              <a:spcBef>
                <a:spcPts val="0"/>
              </a:spcBef>
              <a:spcAft>
                <a:spcPts val="0"/>
              </a:spcAft>
              <a:buAutoNum type="arabicPeriod"/>
            </a:pPr>
            <a:endParaRPr lang="en-US" sz="1000">
              <a:solidFill>
                <a:schemeClr val="dk1"/>
              </a:solidFill>
              <a:latin typeface="Helvetica "/>
              <a:ea typeface="Helvetica Neue"/>
              <a:cs typeface="Helvetica Neue"/>
            </a:endParaRPr>
          </a:p>
          <a:p>
            <a:pPr marL="393700" lvl="0" indent="-228600" algn="l" rtl="0">
              <a:spcBef>
                <a:spcPts val="0"/>
              </a:spcBef>
              <a:spcAft>
                <a:spcPts val="0"/>
              </a:spcAft>
              <a:buClr>
                <a:schemeClr val="dk1"/>
              </a:buClr>
              <a:buSzPts val="1000"/>
              <a:buAutoNum type="arabicPeriod"/>
            </a:pPr>
            <a:r>
              <a:rPr lang="en-US" sz="1000">
                <a:solidFill>
                  <a:schemeClr val="dk1"/>
                </a:solidFill>
                <a:latin typeface="Helvetica "/>
                <a:ea typeface="Helvetica Neue"/>
                <a:cs typeface="Helvetica Neue"/>
                <a:sym typeface="Helvetica Neue"/>
              </a:rPr>
              <a:t>Cost of</a:t>
            </a:r>
            <a:r>
              <a:rPr lang="en-US" sz="1000" b="1">
                <a:solidFill>
                  <a:schemeClr val="dk1"/>
                </a:solidFill>
                <a:latin typeface="Helvetica "/>
                <a:ea typeface="Helvetica Neue"/>
                <a:cs typeface="Helvetica Neue"/>
                <a:sym typeface="Helvetica Neue"/>
              </a:rPr>
              <a:t> Research and Development </a:t>
            </a:r>
            <a:r>
              <a:rPr lang="en-US" sz="1000">
                <a:solidFill>
                  <a:schemeClr val="dk1"/>
                </a:solidFill>
                <a:latin typeface="Helvetica "/>
                <a:ea typeface="Helvetica Neue"/>
                <a:cs typeface="Helvetica Neue"/>
                <a:sym typeface="Helvetica Neue"/>
              </a:rPr>
              <a:t>is around</a:t>
            </a:r>
            <a:r>
              <a:rPr lang="en-US" sz="1000" b="1">
                <a:solidFill>
                  <a:schemeClr val="dk1"/>
                </a:solidFill>
                <a:latin typeface="Helvetica "/>
                <a:ea typeface="Helvetica Neue"/>
                <a:cs typeface="Helvetica Neue"/>
                <a:sym typeface="Helvetica Neue"/>
              </a:rPr>
              <a:t> 10% </a:t>
            </a:r>
            <a:endParaRPr lang="en-US" sz="1000" b="1">
              <a:solidFill>
                <a:schemeClr val="dk1"/>
              </a:solidFill>
              <a:latin typeface="Helvetica "/>
              <a:ea typeface="Helvetica Neue"/>
              <a:cs typeface="Helvetica Neue"/>
            </a:endParaRPr>
          </a:p>
          <a:p>
            <a:pPr marL="685800" lvl="0" indent="-228600" algn="l" rtl="0">
              <a:spcBef>
                <a:spcPts val="0"/>
              </a:spcBef>
              <a:spcAft>
                <a:spcPts val="0"/>
              </a:spcAft>
              <a:buAutoNum type="arabicPeriod"/>
            </a:pPr>
            <a:endParaRPr lang="en-US" sz="1000" b="1">
              <a:solidFill>
                <a:schemeClr val="dk1"/>
              </a:solidFill>
              <a:latin typeface="Helvetica "/>
              <a:ea typeface="Helvetica Neue"/>
              <a:cs typeface="Helvetica Neue"/>
            </a:endParaRPr>
          </a:p>
          <a:p>
            <a:pPr marL="393700" lvl="0" indent="-228600" algn="l" rtl="0">
              <a:spcBef>
                <a:spcPts val="0"/>
              </a:spcBef>
              <a:spcAft>
                <a:spcPts val="0"/>
              </a:spcAft>
              <a:buClr>
                <a:schemeClr val="dk1"/>
              </a:buClr>
              <a:buSzPts val="1000"/>
              <a:buAutoNum type="arabicPeriod"/>
            </a:pPr>
            <a:r>
              <a:rPr lang="en-US" sz="1000">
                <a:solidFill>
                  <a:schemeClr val="dk1"/>
                </a:solidFill>
                <a:latin typeface="Helvetica "/>
                <a:ea typeface="Helvetica Neue"/>
                <a:cs typeface="Helvetica Neue"/>
                <a:sym typeface="Helvetica Neue"/>
              </a:rPr>
              <a:t>Other expenses like </a:t>
            </a:r>
            <a:r>
              <a:rPr lang="en-US" sz="1000" b="1">
                <a:solidFill>
                  <a:schemeClr val="dk1"/>
                </a:solidFill>
                <a:latin typeface="Helvetica "/>
                <a:ea typeface="Helvetica Neue"/>
                <a:cs typeface="Helvetica Neue"/>
                <a:sym typeface="Helvetica Neue"/>
              </a:rPr>
              <a:t>General administration and Legal and compliance </a:t>
            </a:r>
            <a:r>
              <a:rPr lang="en-US" sz="1000">
                <a:solidFill>
                  <a:schemeClr val="dk1"/>
                </a:solidFill>
                <a:latin typeface="Helvetica "/>
                <a:ea typeface="Helvetica Neue"/>
                <a:cs typeface="Helvetica Neue"/>
                <a:sym typeface="Helvetica Neue"/>
              </a:rPr>
              <a:t>account for the remaining </a:t>
            </a:r>
            <a:r>
              <a:rPr lang="en-US" sz="1000" b="1">
                <a:solidFill>
                  <a:schemeClr val="dk1"/>
                </a:solidFill>
                <a:latin typeface="Helvetica "/>
                <a:ea typeface="Helvetica Neue"/>
                <a:cs typeface="Helvetica Neue"/>
                <a:sym typeface="Helvetica Neue"/>
              </a:rPr>
              <a:t>5-10%</a:t>
            </a:r>
            <a:r>
              <a:rPr lang="en-US" sz="1000" b="1">
                <a:solidFill>
                  <a:schemeClr val="dk1"/>
                </a:solidFill>
                <a:latin typeface="Helvetica Neue"/>
                <a:ea typeface="Helvetica Neue"/>
                <a:cs typeface="Helvetica Neue"/>
                <a:sym typeface="Helvetica Neue"/>
              </a:rPr>
              <a:t>. </a:t>
            </a:r>
            <a:endParaRPr lang="en-US" sz="1000" b="1">
              <a:solidFill>
                <a:schemeClr val="dk1"/>
              </a:solidFill>
              <a:latin typeface="Helvetica Neue"/>
              <a:ea typeface="Helvetica Neue"/>
              <a:cs typeface="Helvetica Neue"/>
            </a:endParaRPr>
          </a:p>
        </p:txBody>
      </p:sp>
      <p:pic>
        <p:nvPicPr>
          <p:cNvPr id="183" name="Google Shape;183;p33"/>
          <p:cNvPicPr preferRelativeResize="0"/>
          <p:nvPr/>
        </p:nvPicPr>
        <p:blipFill>
          <a:blip r:embed="rId3">
            <a:alphaModFix/>
          </a:blip>
          <a:stretch>
            <a:fillRect/>
          </a:stretch>
        </p:blipFill>
        <p:spPr>
          <a:xfrm>
            <a:off x="4479375" y="1352775"/>
            <a:ext cx="4282774" cy="2634975"/>
          </a:xfrm>
          <a:prstGeom prst="rect">
            <a:avLst/>
          </a:prstGeom>
          <a:noFill/>
          <a:ln>
            <a:noFill/>
          </a:ln>
        </p:spPr>
      </p:pic>
      <p:sp>
        <p:nvSpPr>
          <p:cNvPr id="184" name="Google Shape;184;p33"/>
          <p:cNvSpPr txBox="1"/>
          <p:nvPr/>
        </p:nvSpPr>
        <p:spPr>
          <a:xfrm>
            <a:off x="341100" y="5459850"/>
            <a:ext cx="3693600" cy="830100"/>
          </a:xfrm>
          <a:prstGeom prst="rect">
            <a:avLst/>
          </a:prstGeom>
          <a:solidFill>
            <a:srgbClr val="FCEBA4"/>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a:solidFill>
                  <a:schemeClr val="dk1"/>
                </a:solidFill>
                <a:latin typeface="Helvetica "/>
                <a:ea typeface="Helvetica Neue"/>
                <a:cs typeface="Helvetica Neue"/>
                <a:sym typeface="Helvetica Neue"/>
              </a:rPr>
              <a:t>The industry has grown consistently at about</a:t>
            </a:r>
            <a:r>
              <a:rPr lang="en-US" sz="1000" b="1">
                <a:solidFill>
                  <a:schemeClr val="dk1"/>
                </a:solidFill>
                <a:latin typeface="Helvetica "/>
                <a:ea typeface="Helvetica Neue"/>
                <a:cs typeface="Helvetica Neue"/>
                <a:sym typeface="Helvetica Neue"/>
              </a:rPr>
              <a:t> 8-9%</a:t>
            </a:r>
            <a:r>
              <a:rPr lang="en-US" sz="1000">
                <a:solidFill>
                  <a:schemeClr val="dk1"/>
                </a:solidFill>
                <a:latin typeface="Helvetica "/>
                <a:ea typeface="Helvetica Neue"/>
                <a:cs typeface="Helvetica Neue"/>
                <a:sym typeface="Helvetica Neue"/>
              </a:rPr>
              <a:t> on an average in the past.</a:t>
            </a:r>
            <a:endParaRPr lang="en-US" sz="1000">
              <a:solidFill>
                <a:schemeClr val="dk1"/>
              </a:solidFill>
              <a:latin typeface="Helvetica "/>
              <a:ea typeface="Helvetica Neue"/>
              <a:cs typeface="Helvetica Neue"/>
            </a:endParaRPr>
          </a:p>
          <a:p>
            <a:pPr marL="0" lvl="0" indent="0" algn="l" rtl="0">
              <a:spcBef>
                <a:spcPts val="0"/>
              </a:spcBef>
              <a:spcAft>
                <a:spcPts val="0"/>
              </a:spcAft>
              <a:buNone/>
            </a:pPr>
            <a:r>
              <a:rPr lang="en-US" sz="1000">
                <a:solidFill>
                  <a:schemeClr val="dk1"/>
                </a:solidFill>
                <a:latin typeface="Helvetica "/>
                <a:ea typeface="Helvetica Neue"/>
                <a:cs typeface="Helvetica Neue"/>
                <a:sym typeface="Helvetica Neue"/>
              </a:rPr>
              <a:t>It  is expected to grow at 7.34% CAGR till 2030 reaching </a:t>
            </a:r>
            <a:r>
              <a:rPr lang="en-US" sz="1000" b="1">
                <a:solidFill>
                  <a:schemeClr val="dk1"/>
                </a:solidFill>
                <a:latin typeface="Helvetica "/>
                <a:ea typeface="Helvetica Neue"/>
                <a:cs typeface="Helvetica Neue"/>
                <a:sym typeface="Helvetica Neue"/>
              </a:rPr>
              <a:t>$17.28 billion</a:t>
            </a:r>
            <a:r>
              <a:rPr lang="en-US" sz="1200" b="1">
                <a:solidFill>
                  <a:schemeClr val="dk1"/>
                </a:solidFill>
                <a:latin typeface="Helvetica "/>
                <a:ea typeface="Helvetica Neue"/>
                <a:cs typeface="Helvetica Neue"/>
                <a:sym typeface="Helvetica Neue"/>
              </a:rPr>
              <a:t>. </a:t>
            </a:r>
          </a:p>
          <a:p>
            <a:pPr marL="0" lvl="0" indent="0" algn="l" rtl="0">
              <a:spcBef>
                <a:spcPts val="0"/>
              </a:spcBef>
              <a:spcAft>
                <a:spcPts val="0"/>
              </a:spcAft>
              <a:buNone/>
            </a:pPr>
            <a:endParaRPr sz="1200" b="1">
              <a:solidFill>
                <a:schemeClr val="dk1"/>
              </a:solidFill>
              <a:latin typeface="Helvetica Neue"/>
              <a:ea typeface="Helvetica Neue"/>
              <a:cs typeface="Helvetica Neue"/>
              <a:sym typeface="Helvetica Neue"/>
            </a:endParaRPr>
          </a:p>
        </p:txBody>
      </p:sp>
      <p:graphicFrame>
        <p:nvGraphicFramePr>
          <p:cNvPr id="185" name="Google Shape;185;p33"/>
          <p:cNvGraphicFramePr/>
          <p:nvPr>
            <p:extLst>
              <p:ext uri="{D42A27DB-BD31-4B8C-83A1-F6EECF244321}">
                <p14:modId xmlns:p14="http://schemas.microsoft.com/office/powerpoint/2010/main" val="3687198479"/>
              </p:ext>
            </p:extLst>
          </p:nvPr>
        </p:nvGraphicFramePr>
        <p:xfrm>
          <a:off x="341091" y="5161569"/>
          <a:ext cx="3693600" cy="242925"/>
        </p:xfrm>
        <a:graphic>
          <a:graphicData uri="http://schemas.openxmlformats.org/drawingml/2006/table">
            <a:tbl>
              <a:tblPr>
                <a:noFill/>
              </a:tblPr>
              <a:tblGrid>
                <a:gridCol w="3693600">
                  <a:extLst>
                    <a:ext uri="{9D8B030D-6E8A-4147-A177-3AD203B41FA5}">
                      <a16:colId xmlns:a16="http://schemas.microsoft.com/office/drawing/2014/main" val="20000"/>
                    </a:ext>
                  </a:extLst>
                </a:gridCol>
              </a:tblGrid>
              <a:tr h="242925">
                <a:tc>
                  <a:txBody>
                    <a:bodyPr/>
                    <a:lstStyle/>
                    <a:p>
                      <a:pPr marL="0" marR="0" lvl="0" indent="0" algn="l" rtl="0">
                        <a:lnSpc>
                          <a:spcPct val="100000"/>
                        </a:lnSpc>
                        <a:spcBef>
                          <a:spcPts val="0"/>
                        </a:spcBef>
                        <a:spcAft>
                          <a:spcPts val="0"/>
                        </a:spcAft>
                        <a:buClr>
                          <a:schemeClr val="lt1"/>
                        </a:buClr>
                        <a:buSzPts val="1000"/>
                        <a:buFont typeface="Helvetica Neue"/>
                        <a:buNone/>
                      </a:pPr>
                      <a:r>
                        <a:rPr lang="en-US" sz="1000" b="1">
                          <a:solidFill>
                            <a:schemeClr val="tx2"/>
                          </a:solidFill>
                        </a:rPr>
                        <a:t>Projected growth</a:t>
                      </a:r>
                      <a:endParaRPr lang="en-US">
                        <a:solidFill>
                          <a:schemeClr val="tx2"/>
                        </a:solidFill>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DB61"/>
                    </a:solidFill>
                  </a:tcPr>
                </a:tc>
                <a:extLst>
                  <a:ext uri="{0D108BD9-81ED-4DB2-BD59-A6C34878D82A}">
                    <a16:rowId xmlns:a16="http://schemas.microsoft.com/office/drawing/2014/main" val="10000"/>
                  </a:ext>
                </a:extLst>
              </a:tr>
            </a:tbl>
          </a:graphicData>
        </a:graphic>
      </p:graphicFrame>
      <p:pic>
        <p:nvPicPr>
          <p:cNvPr id="186" name="Google Shape;186;p33"/>
          <p:cNvPicPr preferRelativeResize="0"/>
          <p:nvPr/>
        </p:nvPicPr>
        <p:blipFill>
          <a:blip r:embed="rId4">
            <a:alphaModFix/>
          </a:blip>
          <a:stretch>
            <a:fillRect/>
          </a:stretch>
        </p:blipFill>
        <p:spPr>
          <a:xfrm>
            <a:off x="4479375" y="4175875"/>
            <a:ext cx="4282774" cy="2258250"/>
          </a:xfrm>
          <a:prstGeom prst="rect">
            <a:avLst/>
          </a:prstGeom>
          <a:noFill/>
          <a:ln>
            <a:noFill/>
          </a:ln>
        </p:spPr>
      </p:pic>
      <p:sp>
        <p:nvSpPr>
          <p:cNvPr id="3" name="Rectangle 2">
            <a:extLst>
              <a:ext uri="{FF2B5EF4-FFF2-40B4-BE49-F238E27FC236}">
                <a16:creationId xmlns:a16="http://schemas.microsoft.com/office/drawing/2014/main" id="{F0DE7F15-1FE2-9853-783E-A8D0F3388F63}"/>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4" name="Picture 3" descr="A black background with white text&#10;&#10;Description automatically generated">
            <a:extLst>
              <a:ext uri="{FF2B5EF4-FFF2-40B4-BE49-F238E27FC236}">
                <a16:creationId xmlns:a16="http://schemas.microsoft.com/office/drawing/2014/main" id="{A0D0C319-5D69-3235-8544-AF5057B53D95}"/>
              </a:ext>
            </a:extLst>
          </p:cNvPr>
          <p:cNvPicPr>
            <a:picLocks noChangeAspect="1"/>
          </p:cNvPicPr>
          <p:nvPr/>
        </p:nvPicPr>
        <p:blipFill>
          <a:blip r:embed="rId5"/>
          <a:stretch>
            <a:fillRect/>
          </a:stretch>
        </p:blipFill>
        <p:spPr>
          <a:xfrm>
            <a:off x="-34549" y="6604899"/>
            <a:ext cx="2383890" cy="252842"/>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E84A7F82-95FF-E650-2736-109254CF07A7}"/>
              </a:ext>
            </a:extLst>
          </p:cNvPr>
          <p:cNvPicPr>
            <a:picLocks noChangeAspect="1"/>
          </p:cNvPicPr>
          <p:nvPr/>
        </p:nvPicPr>
        <p:blipFill>
          <a:blip r:embed="rId6"/>
          <a:stretch>
            <a:fillRect/>
          </a:stretch>
        </p:blipFill>
        <p:spPr>
          <a:xfrm>
            <a:off x="7779489" y="6451667"/>
            <a:ext cx="1577744" cy="49431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D322D6-2B9A-EC39-2A22-668AAB0BEDFF}"/>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graphicFrame>
        <p:nvGraphicFramePr>
          <p:cNvPr id="26" name="Table 25"/>
          <p:cNvGraphicFramePr>
            <a:graphicFrameLocks noGrp="1"/>
          </p:cNvGraphicFramePr>
          <p:nvPr>
            <p:extLst>
              <p:ext uri="{D42A27DB-BD31-4B8C-83A1-F6EECF244321}">
                <p14:modId xmlns:p14="http://schemas.microsoft.com/office/powerpoint/2010/main" val="127056528"/>
              </p:ext>
            </p:extLst>
          </p:nvPr>
        </p:nvGraphicFramePr>
        <p:xfrm>
          <a:off x="96135" y="3038445"/>
          <a:ext cx="4779557" cy="1826468"/>
        </p:xfrm>
        <a:graphic>
          <a:graphicData uri="http://schemas.openxmlformats.org/drawingml/2006/table">
            <a:tbl>
              <a:tblPr/>
              <a:tblGrid>
                <a:gridCol w="575875">
                  <a:extLst>
                    <a:ext uri="{9D8B030D-6E8A-4147-A177-3AD203B41FA5}">
                      <a16:colId xmlns:a16="http://schemas.microsoft.com/office/drawing/2014/main" val="20000"/>
                    </a:ext>
                  </a:extLst>
                </a:gridCol>
                <a:gridCol w="491919">
                  <a:extLst>
                    <a:ext uri="{9D8B030D-6E8A-4147-A177-3AD203B41FA5}">
                      <a16:colId xmlns:a16="http://schemas.microsoft.com/office/drawing/2014/main" val="20001"/>
                    </a:ext>
                  </a:extLst>
                </a:gridCol>
                <a:gridCol w="489497">
                  <a:extLst>
                    <a:ext uri="{9D8B030D-6E8A-4147-A177-3AD203B41FA5}">
                      <a16:colId xmlns:a16="http://schemas.microsoft.com/office/drawing/2014/main" val="20002"/>
                    </a:ext>
                  </a:extLst>
                </a:gridCol>
                <a:gridCol w="665019">
                  <a:extLst>
                    <a:ext uri="{9D8B030D-6E8A-4147-A177-3AD203B41FA5}">
                      <a16:colId xmlns:a16="http://schemas.microsoft.com/office/drawing/2014/main" val="20003"/>
                    </a:ext>
                  </a:extLst>
                </a:gridCol>
                <a:gridCol w="637486">
                  <a:extLst>
                    <a:ext uri="{9D8B030D-6E8A-4147-A177-3AD203B41FA5}">
                      <a16:colId xmlns:a16="http://schemas.microsoft.com/office/drawing/2014/main" val="20004"/>
                    </a:ext>
                  </a:extLst>
                </a:gridCol>
                <a:gridCol w="663103">
                  <a:extLst>
                    <a:ext uri="{9D8B030D-6E8A-4147-A177-3AD203B41FA5}">
                      <a16:colId xmlns:a16="http://schemas.microsoft.com/office/drawing/2014/main" val="20005"/>
                    </a:ext>
                  </a:extLst>
                </a:gridCol>
                <a:gridCol w="768394">
                  <a:extLst>
                    <a:ext uri="{9D8B030D-6E8A-4147-A177-3AD203B41FA5}">
                      <a16:colId xmlns:a16="http://schemas.microsoft.com/office/drawing/2014/main" val="20006"/>
                    </a:ext>
                  </a:extLst>
                </a:gridCol>
                <a:gridCol w="488264">
                  <a:extLst>
                    <a:ext uri="{9D8B030D-6E8A-4147-A177-3AD203B41FA5}">
                      <a16:colId xmlns:a16="http://schemas.microsoft.com/office/drawing/2014/main" val="20007"/>
                    </a:ext>
                  </a:extLst>
                </a:gridCol>
              </a:tblGrid>
              <a:tr h="221338">
                <a:tc gridSpan="8">
                  <a:txBody>
                    <a:bodyPr/>
                    <a:lstStyle/>
                    <a:p>
                      <a:pPr algn="l" fontAlgn="b"/>
                      <a:r>
                        <a:rPr lang="en-US" sz="900" b="1" i="0" u="none" strike="noStrike">
                          <a:solidFill>
                            <a:schemeClr val="tx2"/>
                          </a:solidFill>
                          <a:latin typeface="+mn-lt"/>
                        </a:rPr>
                        <a:t> Operating Performance</a:t>
                      </a:r>
                    </a:p>
                  </a:txBody>
                  <a:tcPr marL="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B220"/>
                    </a:solidFill>
                  </a:tcPr>
                </a:tc>
                <a:tc hMerge="1">
                  <a:txBody>
                    <a:bodyPr/>
                    <a:lstStyle/>
                    <a:p>
                      <a:pPr algn="ctr" fontAlgn="b"/>
                      <a:endParaRPr lang="en-US" sz="1100" b="1" i="0" u="none" strike="noStrike">
                        <a:solidFill>
                          <a:srgbClr val="FFFFFF"/>
                        </a:solidFill>
                        <a:latin typeface="Arial"/>
                      </a:endParaRPr>
                    </a:p>
                  </a:txBody>
                  <a:tcPr marL="0" marR="0" marT="0" marB="0" anchor="b">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algn="l" fontAlgn="b"/>
                      <a:endParaRPr lang="en-US" sz="850" b="0" i="0" u="none" strike="noStrike">
                        <a:solidFill>
                          <a:srgbClr val="00000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Revenue </a:t>
                      </a:r>
                    </a:p>
                  </a:txBody>
                  <a:tcPr marL="0" marR="0" marT="18288" marB="18288"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CAGR (5yr) </a:t>
                      </a:r>
                    </a:p>
                  </a:txBody>
                  <a:tcPr marL="0" marR="0" marT="18288" marB="18288"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CAGR(NTM)</a:t>
                      </a:r>
                    </a:p>
                  </a:txBody>
                  <a:tcPr marL="0" marR="0" marT="18288" marB="18288"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EBITDA</a:t>
                      </a:r>
                    </a:p>
                  </a:txBody>
                  <a:tcPr marL="0" marR="0" marT="18288" marB="18288"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CAGR (5yr)</a:t>
                      </a:r>
                    </a:p>
                  </a:txBody>
                  <a:tcPr marL="0" marR="0" marT="18288" marB="18288"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CAGR (3-5yr)</a:t>
                      </a:r>
                    </a:p>
                  </a:txBody>
                  <a:tcPr marL="0" marR="0" marT="18288" marB="18288"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EBITDA</a:t>
                      </a:r>
                    </a:p>
                  </a:txBody>
                  <a:tcPr marL="0" marR="0" marT="18288" marB="18288"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5D20F"/>
                    </a:solidFill>
                  </a:tcPr>
                </a:tc>
                <a:extLst>
                  <a:ext uri="{0D108BD9-81ED-4DB2-BD59-A6C34878D82A}">
                    <a16:rowId xmlns:a16="http://schemas.microsoft.com/office/drawing/2014/main" val="10001"/>
                  </a:ext>
                </a:extLst>
              </a:tr>
              <a:tr h="0">
                <a:tc>
                  <a:txBody>
                    <a:bodyPr/>
                    <a:lstStyle/>
                    <a:p>
                      <a:pPr algn="l" fontAlgn="b"/>
                      <a:r>
                        <a:rPr lang="en-US" sz="850" b="0" i="0" u="none" strike="noStrike">
                          <a:solidFill>
                            <a:srgbClr val="000000"/>
                          </a:solidFill>
                          <a:latin typeface="+mn-lt"/>
                        </a:rPr>
                        <a:t>(</a:t>
                      </a:r>
                      <a:r>
                        <a:rPr lang="en-US" sz="850" b="0" i="0" u="none" strike="noStrike" err="1">
                          <a:solidFill>
                            <a:srgbClr val="000000"/>
                          </a:solidFill>
                          <a:latin typeface="+mn-lt"/>
                        </a:rPr>
                        <a:t>US$m</a:t>
                      </a:r>
                      <a:r>
                        <a:rPr lang="en-US" sz="850" b="0" i="0" u="none" strike="noStrike">
                          <a:solidFill>
                            <a:srgbClr val="000000"/>
                          </a:solidFill>
                          <a:latin typeface="+mn-lt"/>
                        </a:rPr>
                        <a:t>)</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0" i="0" u="none" strike="noStrike">
                          <a:solidFill>
                            <a:srgbClr val="000000"/>
                          </a:solidFill>
                          <a:latin typeface="+mn-lt"/>
                        </a:rPr>
                        <a:t>NTM</a:t>
                      </a:r>
                    </a:p>
                  </a:txBody>
                  <a:tcPr marL="0" marR="0" marT="18288" marB="18288"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0" i="0" u="none" strike="noStrike">
                          <a:solidFill>
                            <a:srgbClr val="000000"/>
                          </a:solidFill>
                          <a:latin typeface="+mn-lt"/>
                        </a:rPr>
                        <a:t>Historic</a:t>
                      </a:r>
                    </a:p>
                  </a:txBody>
                  <a:tcPr marL="0" marR="0" marT="18288" marB="18288"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0" i="0" u="none" strike="noStrike">
                          <a:solidFill>
                            <a:srgbClr val="000000"/>
                          </a:solidFill>
                          <a:latin typeface="+mn-lt"/>
                        </a:rPr>
                        <a:t>Forecast</a:t>
                      </a:r>
                    </a:p>
                  </a:txBody>
                  <a:tcPr marL="0" marR="0" marT="18288" marB="18288"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0" i="0" u="none" strike="noStrike">
                          <a:solidFill>
                            <a:srgbClr val="000000"/>
                          </a:solidFill>
                          <a:latin typeface="+mn-lt"/>
                        </a:rPr>
                        <a:t>NTM</a:t>
                      </a:r>
                    </a:p>
                  </a:txBody>
                  <a:tcPr marL="0" marR="0" marT="18288" marB="18288"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0" i="0" u="none" strike="noStrike">
                          <a:solidFill>
                            <a:srgbClr val="000000"/>
                          </a:solidFill>
                          <a:latin typeface="+mn-lt"/>
                        </a:rPr>
                        <a:t>Historic</a:t>
                      </a:r>
                    </a:p>
                  </a:txBody>
                  <a:tcPr marL="0" marR="0" marT="18288" marB="18288"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0" i="0" u="none" strike="noStrike">
                          <a:solidFill>
                            <a:srgbClr val="000000"/>
                          </a:solidFill>
                          <a:latin typeface="+mn-lt"/>
                        </a:rPr>
                        <a:t>Forecast</a:t>
                      </a:r>
                    </a:p>
                  </a:txBody>
                  <a:tcPr marL="0" marR="0" marT="18288" marB="18288"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Margin</a:t>
                      </a:r>
                      <a:endParaRPr lang="en-US" sz="850" b="0" i="0" u="none" strike="noStrike">
                        <a:solidFill>
                          <a:srgbClr val="000000"/>
                        </a:solidFill>
                        <a:latin typeface="+mn-lt"/>
                      </a:endParaRPr>
                    </a:p>
                  </a:txBody>
                  <a:tcPr marL="0" marR="0" marT="18288" marB="18288"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extLst>
                  <a:ext uri="{0D108BD9-81ED-4DB2-BD59-A6C34878D82A}">
                    <a16:rowId xmlns:a16="http://schemas.microsoft.com/office/drawing/2014/main" val="10002"/>
                  </a:ext>
                </a:extLst>
              </a:tr>
              <a:tr h="74400">
                <a:tc>
                  <a:txBody>
                    <a:bodyPr/>
                    <a:lstStyle/>
                    <a:p>
                      <a:pPr algn="l" fontAlgn="b"/>
                      <a:r>
                        <a:rPr lang="en-US" sz="850" b="1" i="0" u="none" strike="noStrike">
                          <a:solidFill>
                            <a:srgbClr val="444960"/>
                          </a:solidFill>
                          <a:latin typeface="+mn-lt"/>
                        </a:rPr>
                        <a:t>Meta </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0" i="0" u="none" strike="noStrike">
                          <a:solidFill>
                            <a:srgbClr val="000000"/>
                          </a:solidFill>
                          <a:latin typeface="+mn-lt"/>
                        </a:rPr>
                        <a:t>$1,80,340</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19%</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15.3%</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$1,10,747</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19%</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17%</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61%</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4400">
                <a:tc>
                  <a:txBody>
                    <a:bodyPr/>
                    <a:lstStyle/>
                    <a:p>
                      <a:pPr algn="l" fontAlgn="b"/>
                      <a:r>
                        <a:rPr lang="en-US" sz="850" b="1" i="0" u="none" strike="noStrike">
                          <a:solidFill>
                            <a:srgbClr val="444960"/>
                          </a:solidFill>
                          <a:latin typeface="+mn-lt"/>
                        </a:rPr>
                        <a:t>Match Group</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0" i="0" u="none" strike="noStrike">
                          <a:solidFill>
                            <a:srgbClr val="000000"/>
                          </a:solidFill>
                          <a:latin typeface="+mn-lt"/>
                        </a:rPr>
                        <a:t>$3,557</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 12% </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 2.2%</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$1,315</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12%</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6%</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37%</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4400">
                <a:tc>
                  <a:txBody>
                    <a:bodyPr/>
                    <a:lstStyle/>
                    <a:p>
                      <a:pPr algn="l" fontAlgn="b"/>
                      <a:r>
                        <a:rPr lang="en-US" sz="850" b="1" i="0" u="none" strike="noStrike">
                          <a:solidFill>
                            <a:srgbClr val="444960"/>
                          </a:solidFill>
                          <a:latin typeface="+mn-lt"/>
                        </a:rPr>
                        <a:t>Snap </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0" i="0" u="none" strike="noStrike">
                          <a:solidFill>
                            <a:schemeClr val="tx1"/>
                          </a:solidFill>
                          <a:latin typeface="+mn-lt"/>
                        </a:rPr>
                        <a:t>$5,869</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chemeClr val="tx1"/>
                          </a:solidFill>
                          <a:latin typeface="+mn-lt"/>
                        </a:rPr>
                        <a:t>27%</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chemeClr val="tx1"/>
                          </a:solidFill>
                          <a:latin typeface="+mn-lt"/>
                        </a:rPr>
                        <a:t>12.2%</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chemeClr val="tx1"/>
                          </a:solidFill>
                          <a:latin typeface="+mn-lt"/>
                        </a:rPr>
                        <a:t>$652</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chemeClr val="tx1"/>
                          </a:solidFill>
                          <a:latin typeface="+mn-lt"/>
                        </a:rPr>
                        <a:t>27%</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chemeClr val="tx1"/>
                          </a:solidFill>
                          <a:latin typeface="+mn-lt"/>
                        </a:rPr>
                        <a:t>15%</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chemeClr val="tx1"/>
                          </a:solidFill>
                          <a:latin typeface="+mn-lt"/>
                        </a:rPr>
                        <a:t>11%</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74400">
                <a:tc>
                  <a:txBody>
                    <a:bodyPr/>
                    <a:lstStyle/>
                    <a:p>
                      <a:pPr algn="l" fontAlgn="b"/>
                      <a:r>
                        <a:rPr lang="en-US" sz="850" b="1" i="0" u="none" strike="noStrike">
                          <a:solidFill>
                            <a:srgbClr val="444960"/>
                          </a:solidFill>
                          <a:latin typeface="+mn-lt"/>
                        </a:rPr>
                        <a:t>Pinterest</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0" i="0" u="none" strike="noStrike">
                          <a:solidFill>
                            <a:srgbClr val="000000"/>
                          </a:solidFill>
                          <a:latin typeface="+mn-lt"/>
                        </a:rPr>
                        <a:t>$4,011</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28%</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14.6%</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$1,123</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28%</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17%</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28%</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83238">
                <a:tc>
                  <a:txBody>
                    <a:bodyPr/>
                    <a:lstStyle/>
                    <a:p>
                      <a:pPr algn="l" fontAlgn="b"/>
                      <a:r>
                        <a:rPr lang="en-US" sz="850" b="1" i="0" u="none" strike="noStrike">
                          <a:solidFill>
                            <a:srgbClr val="444960"/>
                          </a:solidFill>
                          <a:latin typeface="+mn-lt"/>
                        </a:rPr>
                        <a:t>Reddit</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0" i="0" u="none" strike="noStrike">
                          <a:solidFill>
                            <a:srgbClr val="000000"/>
                          </a:solidFill>
                          <a:latin typeface="+mn-lt"/>
                        </a:rPr>
                        <a:t>$1,560</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N/A</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39.1%</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$409</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N/A</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37%</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26%</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0">
                <a:tc>
                  <a:txBody>
                    <a:bodyPr/>
                    <a:lstStyle/>
                    <a:p>
                      <a:pPr algn="l" fontAlgn="b"/>
                      <a:r>
                        <a:rPr lang="en-US" sz="850" b="1" i="0" u="none" strike="noStrike">
                          <a:solidFill>
                            <a:srgbClr val="444960"/>
                          </a:solidFill>
                          <a:latin typeface="+mn-lt"/>
                        </a:rPr>
                        <a:t>Bumble</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1" i="0" u="none" strike="noStrike">
                          <a:solidFill>
                            <a:srgbClr val="000000"/>
                          </a:solidFill>
                          <a:latin typeface="+mn-lt"/>
                        </a:rPr>
                        <a:t>$1,046</a:t>
                      </a:r>
                    </a:p>
                  </a:txBody>
                  <a:tcPr marL="0" marR="0" marT="18288" marB="18288" anchor="b">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1" i="0" u="none" strike="noStrike">
                          <a:solidFill>
                            <a:srgbClr val="000000"/>
                          </a:solidFill>
                          <a:latin typeface="+mn-lt"/>
                        </a:rPr>
                        <a:t>24%</a:t>
                      </a:r>
                    </a:p>
                  </a:txBody>
                  <a:tcPr marL="0" marR="0" marT="18288" marB="18288"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1" i="0" u="none" strike="noStrike">
                          <a:solidFill>
                            <a:srgbClr val="000000"/>
                          </a:solidFill>
                          <a:latin typeface="+mn-lt"/>
                        </a:rPr>
                        <a:t>-4.2%</a:t>
                      </a:r>
                    </a:p>
                  </a:txBody>
                  <a:tcPr marL="0" marR="0" marT="18288" marB="18288"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1" i="0" u="none" strike="noStrike">
                          <a:solidFill>
                            <a:srgbClr val="000000"/>
                          </a:solidFill>
                          <a:latin typeface="+mn-lt"/>
                        </a:rPr>
                        <a:t>$289</a:t>
                      </a:r>
                    </a:p>
                  </a:txBody>
                  <a:tcPr marL="0" marR="0" marT="18288" marB="18288"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1" i="0" u="none" strike="noStrike">
                          <a:solidFill>
                            <a:srgbClr val="000000"/>
                          </a:solidFill>
                          <a:latin typeface="+mn-lt"/>
                        </a:rPr>
                        <a:t>24%</a:t>
                      </a:r>
                    </a:p>
                  </a:txBody>
                  <a:tcPr marL="0" marR="0" marT="18288" marB="18288"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1" i="0" u="none" strike="noStrike">
                          <a:solidFill>
                            <a:srgbClr val="000000"/>
                          </a:solidFill>
                          <a:latin typeface="+mn-lt"/>
                        </a:rPr>
                        <a:t>2%</a:t>
                      </a:r>
                    </a:p>
                  </a:txBody>
                  <a:tcPr marL="0" marR="0" marT="18288" marB="18288"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1" i="0" u="none" strike="noStrike">
                          <a:solidFill>
                            <a:srgbClr val="000000"/>
                          </a:solidFill>
                          <a:latin typeface="+mn-lt"/>
                        </a:rPr>
                        <a:t>0.3%</a:t>
                      </a:r>
                    </a:p>
                  </a:txBody>
                  <a:tcPr marL="0" marR="0" marT="18288" marB="18288" anchor="b">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4021650664"/>
              </p:ext>
            </p:extLst>
          </p:nvPr>
        </p:nvGraphicFramePr>
        <p:xfrm>
          <a:off x="101718" y="4913138"/>
          <a:ext cx="4773975" cy="1528572"/>
        </p:xfrm>
        <a:graphic>
          <a:graphicData uri="http://schemas.openxmlformats.org/drawingml/2006/table">
            <a:tbl>
              <a:tblPr/>
              <a:tblGrid>
                <a:gridCol w="754585">
                  <a:extLst>
                    <a:ext uri="{9D8B030D-6E8A-4147-A177-3AD203B41FA5}">
                      <a16:colId xmlns:a16="http://schemas.microsoft.com/office/drawing/2014/main" val="20000"/>
                    </a:ext>
                  </a:extLst>
                </a:gridCol>
                <a:gridCol w="721967">
                  <a:extLst>
                    <a:ext uri="{9D8B030D-6E8A-4147-A177-3AD203B41FA5}">
                      <a16:colId xmlns:a16="http://schemas.microsoft.com/office/drawing/2014/main" val="20001"/>
                    </a:ext>
                  </a:extLst>
                </a:gridCol>
                <a:gridCol w="643221">
                  <a:extLst>
                    <a:ext uri="{9D8B030D-6E8A-4147-A177-3AD203B41FA5}">
                      <a16:colId xmlns:a16="http://schemas.microsoft.com/office/drawing/2014/main" val="20002"/>
                    </a:ext>
                  </a:extLst>
                </a:gridCol>
                <a:gridCol w="426222">
                  <a:extLst>
                    <a:ext uri="{9D8B030D-6E8A-4147-A177-3AD203B41FA5}">
                      <a16:colId xmlns:a16="http://schemas.microsoft.com/office/drawing/2014/main" val="20003"/>
                    </a:ext>
                  </a:extLst>
                </a:gridCol>
                <a:gridCol w="464277">
                  <a:extLst>
                    <a:ext uri="{9D8B030D-6E8A-4147-A177-3AD203B41FA5}">
                      <a16:colId xmlns:a16="http://schemas.microsoft.com/office/drawing/2014/main" val="20004"/>
                    </a:ext>
                  </a:extLst>
                </a:gridCol>
                <a:gridCol w="502030">
                  <a:extLst>
                    <a:ext uri="{9D8B030D-6E8A-4147-A177-3AD203B41FA5}">
                      <a16:colId xmlns:a16="http://schemas.microsoft.com/office/drawing/2014/main" val="20005"/>
                    </a:ext>
                  </a:extLst>
                </a:gridCol>
                <a:gridCol w="763545">
                  <a:extLst>
                    <a:ext uri="{9D8B030D-6E8A-4147-A177-3AD203B41FA5}">
                      <a16:colId xmlns:a16="http://schemas.microsoft.com/office/drawing/2014/main" val="20006"/>
                    </a:ext>
                  </a:extLst>
                </a:gridCol>
                <a:gridCol w="498128">
                  <a:extLst>
                    <a:ext uri="{9D8B030D-6E8A-4147-A177-3AD203B41FA5}">
                      <a16:colId xmlns:a16="http://schemas.microsoft.com/office/drawing/2014/main" val="20007"/>
                    </a:ext>
                  </a:extLst>
                </a:gridCol>
              </a:tblGrid>
              <a:tr h="236220">
                <a:tc gridSpan="8">
                  <a:txBody>
                    <a:bodyPr/>
                    <a:lstStyle/>
                    <a:p>
                      <a:pPr algn="l" fontAlgn="b"/>
                      <a:r>
                        <a:rPr lang="en-US" sz="900" b="1" i="0" u="none" strike="noStrike">
                          <a:solidFill>
                            <a:schemeClr val="tx2"/>
                          </a:solidFill>
                          <a:latin typeface="+mn-lt"/>
                        </a:rPr>
                        <a:t>Capital Structure and Valuation (LTM)</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B220"/>
                    </a:solidFill>
                  </a:tcPr>
                </a:tc>
                <a:tc hMerge="1">
                  <a:txBody>
                    <a:bodyPr/>
                    <a:lstStyle/>
                    <a:p>
                      <a:pPr algn="ctr" fontAlgn="b"/>
                      <a:endParaRPr lang="en-US" sz="1100" b="1" i="0" u="none" strike="noStrike">
                        <a:solidFill>
                          <a:srgbClr val="FFFFFF"/>
                        </a:solidFill>
                        <a:latin typeface="Arial"/>
                      </a:endParaRPr>
                    </a:p>
                  </a:txBody>
                  <a:tcPr marL="0" marR="0" marT="0" marB="0" anchor="b">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100" b="1" i="0" u="none" strike="noStrike">
                        <a:solidFill>
                          <a:srgbClr val="FFFFFF"/>
                        </a:solidFill>
                        <a:latin typeface="Arial"/>
                      </a:endParaRPr>
                    </a:p>
                  </a:txBody>
                  <a:tcPr marL="0" marR="0" marT="0" marB="0" anchor="b">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extLst>
                  <a:ext uri="{0D108BD9-81ED-4DB2-BD59-A6C34878D82A}">
                    <a16:rowId xmlns:a16="http://schemas.microsoft.com/office/drawing/2014/main" val="10000"/>
                  </a:ext>
                </a:extLst>
              </a:tr>
              <a:tr h="744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50" b="0" i="0" u="none" strike="noStrike">
                          <a:solidFill>
                            <a:srgbClr val="000000"/>
                          </a:solidFill>
                          <a:latin typeface="+mn-lt"/>
                        </a:rPr>
                        <a:t>(</a:t>
                      </a:r>
                      <a:r>
                        <a:rPr lang="en-US" sz="850" b="0" i="0" u="none" strike="noStrike" err="1">
                          <a:solidFill>
                            <a:srgbClr val="000000"/>
                          </a:solidFill>
                          <a:latin typeface="+mn-lt"/>
                        </a:rPr>
                        <a:t>US$m</a:t>
                      </a:r>
                      <a:r>
                        <a:rPr lang="en-US" sz="850" b="0" i="0" u="none" strike="noStrike">
                          <a:solidFill>
                            <a:srgbClr val="000000"/>
                          </a:solidFill>
                          <a:latin typeface="+mn-lt"/>
                        </a:rPr>
                        <a:t>)</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EV*</a:t>
                      </a:r>
                    </a:p>
                  </a:txBody>
                  <a:tcPr marL="0" marR="0" marT="18288" marB="18288"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Market Cap*</a:t>
                      </a:r>
                    </a:p>
                  </a:txBody>
                  <a:tcPr marL="0" marR="0" marT="18288" marB="18288"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Debt</a:t>
                      </a:r>
                    </a:p>
                  </a:txBody>
                  <a:tcPr marL="0" marR="0" marT="18288" marB="18288"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Cash</a:t>
                      </a:r>
                    </a:p>
                  </a:txBody>
                  <a:tcPr marL="0" marR="0" marT="18288" marB="18288"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Net Debt/EV</a:t>
                      </a:r>
                    </a:p>
                  </a:txBody>
                  <a:tcPr marL="0" marR="0" marT="18288" marB="18288"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EV/EBITDA*</a:t>
                      </a:r>
                    </a:p>
                  </a:txBody>
                  <a:tcPr marL="0" marR="0" marT="18288" marB="18288"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P/E*</a:t>
                      </a:r>
                    </a:p>
                  </a:txBody>
                  <a:tcPr marL="0" marR="0" marT="18288" marB="18288" anchor="ctr">
                    <a:lnL>
                      <a:noFill/>
                    </a:lnL>
                    <a:lnR>
                      <a:noFill/>
                    </a:lnR>
                    <a:lnT>
                      <a:noFill/>
                    </a:lnT>
                    <a:lnB>
                      <a:noFill/>
                    </a:lnB>
                    <a:lnTlToBr w="12700" cmpd="sng">
                      <a:noFill/>
                      <a:prstDash val="solid"/>
                    </a:lnTlToBr>
                    <a:lnBlToTr w="12700" cmpd="sng">
                      <a:noFill/>
                      <a:prstDash val="solid"/>
                    </a:lnBlToTr>
                    <a:solidFill>
                      <a:srgbClr val="F5D20F"/>
                    </a:solidFill>
                  </a:tcPr>
                </a:tc>
                <a:extLst>
                  <a:ext uri="{0D108BD9-81ED-4DB2-BD59-A6C34878D82A}">
                    <a16:rowId xmlns:a16="http://schemas.microsoft.com/office/drawing/2014/main" val="10001"/>
                  </a:ext>
                </a:extLst>
              </a:tr>
              <a:tr h="74400">
                <a:tc>
                  <a:txBody>
                    <a:bodyPr/>
                    <a:lstStyle/>
                    <a:p>
                      <a:pPr algn="l" fontAlgn="b"/>
                      <a:r>
                        <a:rPr lang="en-US" sz="850" b="1" i="0" u="none" strike="noStrike">
                          <a:solidFill>
                            <a:srgbClr val="444960"/>
                          </a:solidFill>
                          <a:latin typeface="+mn-lt"/>
                        </a:rPr>
                        <a:t>Meta</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0" i="0" u="none" strike="noStrike">
                          <a:solidFill>
                            <a:srgbClr val="000000"/>
                          </a:solidFill>
                          <a:latin typeface="+mn-lt"/>
                        </a:rPr>
                        <a:t>$13,76,916</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$13,98,769</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$49,047</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$70,900</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1.6</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17.4x</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850" b="0" i="0" u="none" strike="noStrike">
                          <a:solidFill>
                            <a:srgbClr val="000000"/>
                          </a:solidFill>
                          <a:latin typeface="+mn-lt"/>
                        </a:rPr>
                        <a:t>25.2x</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4400">
                <a:tc>
                  <a:txBody>
                    <a:bodyPr/>
                    <a:lstStyle/>
                    <a:p>
                      <a:pPr algn="l" fontAlgn="b"/>
                      <a:r>
                        <a:rPr lang="en-US" sz="850" b="1" i="0" u="none" strike="noStrike">
                          <a:solidFill>
                            <a:srgbClr val="444960"/>
                          </a:solidFill>
                          <a:latin typeface="+mn-lt"/>
                        </a:rPr>
                        <a:t>Match Group</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0" i="0" u="none" strike="noStrike">
                          <a:solidFill>
                            <a:srgbClr val="000000"/>
                          </a:solidFill>
                          <a:latin typeface="+mn-lt"/>
                        </a:rPr>
                        <a:t>$17,790</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$7,711</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$3,940</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$861</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28.5</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10.9x</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 12.4x</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44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50" b="1" i="0" u="none" strike="noStrike">
                          <a:solidFill>
                            <a:srgbClr val="444960"/>
                          </a:solidFill>
                          <a:latin typeface="+mn-lt"/>
                        </a:rPr>
                        <a:t>Snap </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0" i="0" u="none" strike="noStrike">
                          <a:solidFill>
                            <a:schemeClr val="tx1"/>
                          </a:solidFill>
                          <a:latin typeface="+mn-lt"/>
                        </a:rPr>
                        <a:t>$18,827</a:t>
                      </a:r>
                    </a:p>
                  </a:txBody>
                  <a:tcPr marL="0" marR="0" marT="18288" marB="18288">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chemeClr val="tx1"/>
                          </a:solidFill>
                          <a:latin typeface="+mn-lt"/>
                        </a:rPr>
                        <a:t>$17,778</a:t>
                      </a:r>
                    </a:p>
                  </a:txBody>
                  <a:tcPr marL="0" marR="0" marT="18288" marB="18288">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chemeClr val="tx1"/>
                          </a:solidFill>
                          <a:latin typeface="+mn-lt"/>
                        </a:rPr>
                        <a:t>$4,241</a:t>
                      </a:r>
                    </a:p>
                  </a:txBody>
                  <a:tcPr marL="0" marR="0" marT="18288" marB="18288">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$3,192</a:t>
                      </a:r>
                    </a:p>
                  </a:txBody>
                  <a:tcPr marL="0" marR="0" marT="18288" marB="18288">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5.6</a:t>
                      </a:r>
                    </a:p>
                  </a:txBody>
                  <a:tcPr marL="0" marR="0" marT="18288" marB="18288">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chemeClr val="tx1"/>
                          </a:solidFill>
                          <a:latin typeface="+mn-lt"/>
                        </a:rPr>
                        <a:t>-24.5x</a:t>
                      </a:r>
                    </a:p>
                  </a:txBody>
                  <a:tcPr marL="0" marR="0" marT="18288" marB="18288">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chemeClr val="tx1"/>
                          </a:solidFill>
                          <a:latin typeface="+mn-lt"/>
                        </a:rPr>
                        <a:t>-18.6x</a:t>
                      </a:r>
                    </a:p>
                  </a:txBody>
                  <a:tcPr marL="0" marR="0" marT="18288" marB="18288">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74400">
                <a:tc>
                  <a:txBody>
                    <a:bodyPr/>
                    <a:lstStyle/>
                    <a:p>
                      <a:pPr algn="l" fontAlgn="b"/>
                      <a:r>
                        <a:rPr lang="en-US" sz="850" b="1" i="0" u="none" strike="noStrike">
                          <a:solidFill>
                            <a:srgbClr val="444960"/>
                          </a:solidFill>
                          <a:latin typeface="+mn-lt"/>
                        </a:rPr>
                        <a:t>Pinterest</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0" i="0" u="none" strike="noStrike">
                          <a:solidFill>
                            <a:srgbClr val="000000"/>
                          </a:solidFill>
                          <a:latin typeface="+mn-lt"/>
                        </a:rPr>
                        <a:t>$10,790</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$19,085</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$154</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$2,443</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13.6</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94.8x</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88.4x</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74400">
                <a:tc>
                  <a:txBody>
                    <a:bodyPr/>
                    <a:lstStyle/>
                    <a:p>
                      <a:pPr algn="l" fontAlgn="b"/>
                      <a:r>
                        <a:rPr lang="en-US" sz="850" b="1" i="0" u="none" strike="noStrike">
                          <a:solidFill>
                            <a:srgbClr val="444960"/>
                          </a:solidFill>
                          <a:latin typeface="+mn-lt"/>
                        </a:rPr>
                        <a:t>Reddit </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0" i="0" u="none" strike="noStrike">
                          <a:solidFill>
                            <a:srgbClr val="000000"/>
                          </a:solidFill>
                          <a:latin typeface="+mn-lt"/>
                        </a:rPr>
                        <a:t>$20,191</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$21,909</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$27</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850" b="0" i="0" u="none" strike="noStrike">
                          <a:solidFill>
                            <a:srgbClr val="000000"/>
                          </a:solidFill>
                          <a:latin typeface="+mn-lt"/>
                        </a:rPr>
                        <a:t>$1,745</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8.5</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-33.9x</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850" b="0" i="0" u="none" strike="noStrike">
                          <a:solidFill>
                            <a:srgbClr val="000000"/>
                          </a:solidFill>
                          <a:latin typeface="+mn-lt"/>
                        </a:rPr>
                        <a:t>-40.8x</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74400">
                <a:tc>
                  <a:txBody>
                    <a:bodyPr/>
                    <a:lstStyle/>
                    <a:p>
                      <a:pPr algn="l" fontAlgn="b"/>
                      <a:r>
                        <a:rPr lang="en-US" sz="850" b="1" i="0" u="none" strike="noStrike">
                          <a:solidFill>
                            <a:schemeClr val="tx1">
                              <a:lumMod val="85000"/>
                              <a:lumOff val="15000"/>
                            </a:schemeClr>
                          </a:solidFill>
                          <a:latin typeface="+mn-lt"/>
                        </a:rPr>
                        <a:t>Bumble</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1" i="0" u="none" strike="noStrike">
                          <a:solidFill>
                            <a:schemeClr val="tx1">
                              <a:lumMod val="85000"/>
                              <a:lumOff val="15000"/>
                            </a:schemeClr>
                          </a:solidFill>
                          <a:latin typeface="+mn-lt"/>
                        </a:rPr>
                        <a:t>$1,746</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1" i="0" u="none" strike="noStrike">
                          <a:solidFill>
                            <a:schemeClr val="tx1">
                              <a:lumMod val="85000"/>
                              <a:lumOff val="15000"/>
                            </a:schemeClr>
                          </a:solidFill>
                          <a:latin typeface="+mn-lt"/>
                        </a:rPr>
                        <a:t>$851</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1" i="0" u="none" strike="noStrike">
                          <a:solidFill>
                            <a:schemeClr val="tx1">
                              <a:lumMod val="85000"/>
                              <a:lumOff val="15000"/>
                            </a:schemeClr>
                          </a:solidFill>
                          <a:latin typeface="+mn-lt"/>
                        </a:rPr>
                        <a:t>$632</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t"/>
                      <a:r>
                        <a:rPr lang="en-US" sz="850" b="1" i="0" u="none" strike="noStrike">
                          <a:solidFill>
                            <a:schemeClr val="tx1">
                              <a:lumMod val="85000"/>
                              <a:lumOff val="15000"/>
                            </a:schemeClr>
                          </a:solidFill>
                          <a:latin typeface="+mn-lt"/>
                        </a:rPr>
                        <a:t>$252</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1" i="0" u="none" strike="noStrike">
                          <a:solidFill>
                            <a:schemeClr val="tx1">
                              <a:lumMod val="85000"/>
                              <a:lumOff val="15000"/>
                            </a:schemeClr>
                          </a:solidFill>
                          <a:latin typeface="+mn-lt"/>
                        </a:rPr>
                        <a:t>21.8</a:t>
                      </a:r>
                    </a:p>
                  </a:txBody>
                  <a:tcPr marL="0" marR="0" marT="18288" marB="18288"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1" i="0" u="none" strike="noStrike">
                          <a:solidFill>
                            <a:schemeClr val="tx1">
                              <a:lumMod val="85000"/>
                              <a:lumOff val="15000"/>
                            </a:schemeClr>
                          </a:solidFill>
                          <a:latin typeface="+mn-lt"/>
                        </a:rPr>
                        <a:t>9.2x</a:t>
                      </a:r>
                    </a:p>
                  </a:txBody>
                  <a:tcPr marL="0" marR="0" marT="18288" marB="18288"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1" i="0" u="none" strike="noStrike">
                          <a:solidFill>
                            <a:schemeClr val="tx1">
                              <a:lumMod val="85000"/>
                              <a:lumOff val="15000"/>
                            </a:schemeClr>
                          </a:solidFill>
                          <a:latin typeface="+mn-lt"/>
                        </a:rPr>
                        <a:t>1.4x</a:t>
                      </a:r>
                    </a:p>
                  </a:txBody>
                  <a:tcPr marL="0" marR="0" marT="18288" marB="18288"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620474494"/>
              </p:ext>
            </p:extLst>
          </p:nvPr>
        </p:nvGraphicFramePr>
        <p:xfrm>
          <a:off x="101718" y="1023005"/>
          <a:ext cx="4769966" cy="1979122"/>
        </p:xfrm>
        <a:graphic>
          <a:graphicData uri="http://schemas.openxmlformats.org/drawingml/2006/table">
            <a:tbl>
              <a:tblPr/>
              <a:tblGrid>
                <a:gridCol w="585211">
                  <a:extLst>
                    <a:ext uri="{9D8B030D-6E8A-4147-A177-3AD203B41FA5}">
                      <a16:colId xmlns:a16="http://schemas.microsoft.com/office/drawing/2014/main" val="20000"/>
                    </a:ext>
                  </a:extLst>
                </a:gridCol>
                <a:gridCol w="2582750">
                  <a:extLst>
                    <a:ext uri="{9D8B030D-6E8A-4147-A177-3AD203B41FA5}">
                      <a16:colId xmlns:a16="http://schemas.microsoft.com/office/drawing/2014/main" val="20001"/>
                    </a:ext>
                  </a:extLst>
                </a:gridCol>
                <a:gridCol w="773017">
                  <a:extLst>
                    <a:ext uri="{9D8B030D-6E8A-4147-A177-3AD203B41FA5}">
                      <a16:colId xmlns:a16="http://schemas.microsoft.com/office/drawing/2014/main" val="20002"/>
                    </a:ext>
                  </a:extLst>
                </a:gridCol>
                <a:gridCol w="426849">
                  <a:extLst>
                    <a:ext uri="{9D8B030D-6E8A-4147-A177-3AD203B41FA5}">
                      <a16:colId xmlns:a16="http://schemas.microsoft.com/office/drawing/2014/main" val="20003"/>
                    </a:ext>
                  </a:extLst>
                </a:gridCol>
                <a:gridCol w="402139">
                  <a:extLst>
                    <a:ext uri="{9D8B030D-6E8A-4147-A177-3AD203B41FA5}">
                      <a16:colId xmlns:a16="http://schemas.microsoft.com/office/drawing/2014/main" val="20004"/>
                    </a:ext>
                  </a:extLst>
                </a:gridCol>
              </a:tblGrid>
              <a:tr h="250724">
                <a:tc gridSpan="2">
                  <a:txBody>
                    <a:bodyPr/>
                    <a:lstStyle/>
                    <a:p>
                      <a:pPr algn="l" fontAlgn="b"/>
                      <a:r>
                        <a:rPr lang="en-US" sz="900" b="1" i="0" u="none" strike="noStrike">
                          <a:solidFill>
                            <a:schemeClr val="tx2"/>
                          </a:solidFill>
                          <a:latin typeface="+mn-lt"/>
                        </a:rPr>
                        <a:t>Business Model</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B220"/>
                    </a:solidFill>
                  </a:tcPr>
                </a:tc>
                <a:tc hMerge="1">
                  <a:txBody>
                    <a:bodyPr/>
                    <a:lstStyle/>
                    <a:p>
                      <a:endParaRPr lang="en-US"/>
                    </a:p>
                  </a:txBody>
                  <a:tcPr/>
                </a:tc>
                <a:tc gridSpan="3">
                  <a:txBody>
                    <a:bodyPr/>
                    <a:lstStyle/>
                    <a:p>
                      <a:pPr algn="l" fontAlgn="b"/>
                      <a:r>
                        <a:rPr lang="en-US" sz="900" b="0" i="0" u="none" strike="noStrike" baseline="0">
                          <a:solidFill>
                            <a:schemeClr val="tx2"/>
                          </a:solidFill>
                          <a:latin typeface="+mn-lt"/>
                        </a:rPr>
                        <a:t>Regional </a:t>
                      </a:r>
                      <a:r>
                        <a:rPr lang="en-US" sz="900" b="0" i="0" u="none" strike="noStrike">
                          <a:solidFill>
                            <a:schemeClr val="tx2"/>
                          </a:solidFill>
                          <a:latin typeface="+mn-lt"/>
                        </a:rPr>
                        <a:t>Revenue</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B220"/>
                    </a:solidFill>
                  </a:tcPr>
                </a:tc>
                <a:tc hMerge="1">
                  <a:txBody>
                    <a:bodyPr/>
                    <a:lstStyle/>
                    <a:p>
                      <a:pPr algn="l" fontAlgn="b"/>
                      <a:endParaRPr lang="en-US" sz="900" b="1" i="0" u="none" strike="noStrike">
                        <a:solidFill>
                          <a:srgbClr val="000000"/>
                        </a:solidFill>
                        <a:latin typeface="+mn-lt"/>
                      </a:endParaRPr>
                    </a:p>
                  </a:txBody>
                  <a:tcPr marL="45720" marR="0" marT="0"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ADBEC6"/>
                    </a:solidFill>
                  </a:tcPr>
                </a:tc>
                <a:tc hMerge="1">
                  <a:txBody>
                    <a:bodyPr/>
                    <a:lstStyle/>
                    <a:p>
                      <a:endParaRPr lang="en-US"/>
                    </a:p>
                  </a:txBody>
                  <a:tcPr/>
                </a:tc>
                <a:extLst>
                  <a:ext uri="{0D108BD9-81ED-4DB2-BD59-A6C34878D82A}">
                    <a16:rowId xmlns:a16="http://schemas.microsoft.com/office/drawing/2014/main" val="10000"/>
                  </a:ext>
                </a:extLst>
              </a:tr>
              <a:tr h="196868">
                <a:tc>
                  <a:txBody>
                    <a:bodyPr/>
                    <a:lstStyle/>
                    <a:p>
                      <a:pPr algn="l" fontAlgn="b"/>
                      <a:endParaRPr lang="en-US" sz="850" b="0" i="0" u="none" strike="noStrike">
                        <a:solidFill>
                          <a:srgbClr val="00000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Revenue Segments</a:t>
                      </a:r>
                    </a:p>
                  </a:txBody>
                  <a:tcPr marL="0" marR="0" marT="18288" marB="18288"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N. America</a:t>
                      </a:r>
                    </a:p>
                  </a:txBody>
                  <a:tcPr marL="0" marR="0" marT="18288" marB="18288"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Europe</a:t>
                      </a:r>
                    </a:p>
                  </a:txBody>
                  <a:tcPr marL="0" marR="0" marT="18288" marB="18288"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850" b="1" i="0" u="none" strike="noStrike">
                          <a:solidFill>
                            <a:srgbClr val="000000"/>
                          </a:solidFill>
                          <a:latin typeface="+mn-lt"/>
                        </a:rPr>
                        <a:t>Others</a:t>
                      </a:r>
                    </a:p>
                  </a:txBody>
                  <a:tcPr marL="0" marR="0" marT="18288" marB="18288" anchor="ctr">
                    <a:lnL>
                      <a:noFill/>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extLst>
                  <a:ext uri="{0D108BD9-81ED-4DB2-BD59-A6C34878D82A}">
                    <a16:rowId xmlns:a16="http://schemas.microsoft.com/office/drawing/2014/main" val="10001"/>
                  </a:ext>
                </a:extLst>
              </a:tr>
              <a:tr h="195558">
                <a:tc>
                  <a:txBody>
                    <a:bodyPr/>
                    <a:lstStyle/>
                    <a:p>
                      <a:pPr algn="l" fontAlgn="b"/>
                      <a:r>
                        <a:rPr lang="en-AU" sz="850" b="1" i="0" u="none" strike="noStrike">
                          <a:solidFill>
                            <a:srgbClr val="444960"/>
                          </a:solidFill>
                          <a:latin typeface="+mn-lt"/>
                        </a:rPr>
                        <a:t>Meta</a:t>
                      </a:r>
                      <a:endParaRPr lang="en-US" sz="850" b="1" i="0" u="none" strike="noStrike">
                        <a:solidFill>
                          <a:srgbClr val="444960"/>
                        </a:solidFill>
                        <a:latin typeface="+mn-lt"/>
                      </a:endParaRP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003399"/>
                        </a:buClr>
                        <a:buSzPct val="70000"/>
                        <a:buFont typeface="Wingdings" charset="2"/>
                        <a:buChar char="§"/>
                        <a:tabLst/>
                        <a:defRPr/>
                      </a:pPr>
                      <a:r>
                        <a:rPr lang="en-US" sz="900"/>
                        <a:t>Advertising and Non-advertising including VR hardware ​</a:t>
                      </a:r>
                      <a:endParaRPr lang="en-US" sz="850" b="0" kern="1200" baseline="0">
                        <a:solidFill>
                          <a:schemeClr val="tx1"/>
                        </a:solidFill>
                        <a:latin typeface="+mn-lt"/>
                        <a:ea typeface="+mn-ea"/>
                        <a:cs typeface="+mn-cs"/>
                      </a:endParaRPr>
                    </a:p>
                  </a:txBody>
                  <a:tcPr marL="27432" marR="0"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$77,546.2</a:t>
                      </a:r>
                    </a:p>
                  </a:txBody>
                  <a:tcPr marL="0" marR="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$41,478</a:t>
                      </a:r>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$61,315</a:t>
                      </a:r>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03490">
                <a:tc>
                  <a:txBody>
                    <a:bodyPr/>
                    <a:lstStyle/>
                    <a:p>
                      <a:pPr algn="l" fontAlgn="b"/>
                      <a:r>
                        <a:rPr lang="en-US" sz="850" b="1" i="0" u="none" strike="noStrike">
                          <a:solidFill>
                            <a:srgbClr val="444960"/>
                          </a:solidFill>
                          <a:latin typeface="+mn-lt"/>
                        </a:rPr>
                        <a:t>Match Group</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003399"/>
                        </a:buClr>
                        <a:buSzPct val="70000"/>
                        <a:buFont typeface="Wingdings" charset="2"/>
                        <a:buChar char="§"/>
                        <a:tabLst/>
                        <a:defRPr/>
                      </a:pPr>
                      <a:r>
                        <a:rPr lang="en-US" sz="900"/>
                        <a:t>Subscription revenue and In-app purchases</a:t>
                      </a:r>
                      <a:endParaRPr lang="en-US" sz="850" b="0" kern="1200" baseline="0">
                        <a:solidFill>
                          <a:schemeClr val="tx1"/>
                        </a:solidFill>
                        <a:latin typeface="+mn-lt"/>
                        <a:ea typeface="+mn-ea"/>
                        <a:cs typeface="+mn-cs"/>
                      </a:endParaRPr>
                    </a:p>
                  </a:txBody>
                  <a:tcPr marL="27432" marR="0"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$1,778.5</a:t>
                      </a:r>
                    </a:p>
                  </a:txBody>
                  <a:tcPr marL="0" marR="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fontAlgn="b"/>
                      <a:r>
                        <a:rPr lang="en-US" sz="850" b="0" i="0" u="none" strike="noStrike">
                          <a:solidFill>
                            <a:srgbClr val="000000"/>
                          </a:solidFill>
                          <a:latin typeface="+mn-lt"/>
                        </a:rPr>
                        <a:t>$1,778.5</a:t>
                      </a:r>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a:p>
                  </a:txBody>
                  <a:tcPr/>
                </a:tc>
                <a:extLst>
                  <a:ext uri="{0D108BD9-81ED-4DB2-BD59-A6C34878D82A}">
                    <a16:rowId xmlns:a16="http://schemas.microsoft.com/office/drawing/2014/main" val="10003"/>
                  </a:ext>
                </a:extLst>
              </a:tr>
              <a:tr h="19686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50" b="1" i="0" u="none" strike="noStrike">
                          <a:solidFill>
                            <a:srgbClr val="444960"/>
                          </a:solidFill>
                          <a:latin typeface="+mn-lt"/>
                        </a:rPr>
                        <a:t>Snap</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003399"/>
                        </a:buClr>
                        <a:buSzPct val="70000"/>
                        <a:buFont typeface="Wingdings" charset="2"/>
                        <a:buChar char="§"/>
                        <a:tabLst/>
                        <a:defRPr/>
                      </a:pPr>
                      <a:r>
                        <a:rPr lang="en-US" sz="900"/>
                        <a:t>Advertising and AR commerce tools</a:t>
                      </a:r>
                      <a:r>
                        <a:rPr lang="en-US" sz="850" b="0" kern="1200" baseline="0">
                          <a:solidFill>
                            <a:schemeClr val="tx1"/>
                          </a:solidFill>
                          <a:latin typeface="+mn-lt"/>
                          <a:ea typeface="+mn-ea"/>
                          <a:cs typeface="+mn-cs"/>
                        </a:rPr>
                        <a:t> </a:t>
                      </a:r>
                    </a:p>
                  </a:txBody>
                  <a:tcPr marL="27432" marR="0"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$4,049.61</a:t>
                      </a:r>
                    </a:p>
                  </a:txBody>
                  <a:tcPr marL="0" marR="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$1,115.1</a:t>
                      </a:r>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$704.28</a:t>
                      </a:r>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no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26540">
                <a:tc>
                  <a:txBody>
                    <a:bodyPr/>
                    <a:lstStyle/>
                    <a:p>
                      <a:pPr algn="l" fontAlgn="b"/>
                      <a:r>
                        <a:rPr lang="en-US" sz="850" b="1" i="0" u="none" strike="noStrike">
                          <a:solidFill>
                            <a:srgbClr val="444960"/>
                          </a:solidFill>
                          <a:latin typeface="+mn-lt"/>
                        </a:rPr>
                        <a:t>Pinterest</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003399"/>
                        </a:buClr>
                        <a:buSzPct val="70000"/>
                        <a:buFont typeface="Wingdings" charset="2"/>
                        <a:buChar char="§"/>
                        <a:tabLst/>
                        <a:defRPr/>
                      </a:pPr>
                      <a:r>
                        <a:rPr lang="en-US" sz="900"/>
                        <a:t>Advertising revenue and emerging shopping integration</a:t>
                      </a:r>
                      <a:endParaRPr lang="en-US" sz="850" b="0" kern="1200" baseline="0">
                        <a:solidFill>
                          <a:schemeClr val="tx1"/>
                        </a:solidFill>
                        <a:latin typeface="+mn-lt"/>
                        <a:ea typeface="+mn-ea"/>
                        <a:cs typeface="+mn-cs"/>
                      </a:endParaRPr>
                    </a:p>
                  </a:txBody>
                  <a:tcPr marL="27432" marR="0"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$3,289.02</a:t>
                      </a:r>
                    </a:p>
                  </a:txBody>
                  <a:tcPr marL="0" marR="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$401.1</a:t>
                      </a:r>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$320.88</a:t>
                      </a:r>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196868">
                <a:tc>
                  <a:txBody>
                    <a:bodyPr/>
                    <a:lstStyle/>
                    <a:p>
                      <a:pPr algn="l" fontAlgn="b"/>
                      <a:r>
                        <a:rPr lang="en-US" sz="850" b="1" i="0" u="none" strike="noStrike">
                          <a:solidFill>
                            <a:srgbClr val="444960"/>
                          </a:solidFill>
                          <a:latin typeface="+mn-lt"/>
                        </a:rPr>
                        <a:t>Reddit</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003399"/>
                        </a:buClr>
                        <a:buSzPct val="70000"/>
                        <a:buFont typeface="Wingdings" charset="2"/>
                        <a:buChar char="§"/>
                        <a:tabLst/>
                        <a:defRPr/>
                      </a:pPr>
                      <a:r>
                        <a:rPr lang="en-US" sz="900"/>
                        <a:t>Advertising and Premium memberships</a:t>
                      </a:r>
                      <a:endParaRPr lang="en-US" sz="850" b="0" kern="1200" baseline="0">
                        <a:solidFill>
                          <a:schemeClr val="tx1"/>
                        </a:solidFill>
                        <a:latin typeface="+mn-lt"/>
                        <a:ea typeface="+mn-ea"/>
                        <a:cs typeface="+mn-cs"/>
                      </a:endParaRPr>
                    </a:p>
                  </a:txBody>
                  <a:tcPr marL="27432" marR="0"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n-US" sz="850" b="0" i="0" u="none" strike="noStrike">
                          <a:solidFill>
                            <a:srgbClr val="000000"/>
                          </a:solidFill>
                          <a:latin typeface="+mn-lt"/>
                        </a:rPr>
                        <a:t>$1,294.8</a:t>
                      </a:r>
                    </a:p>
                  </a:txBody>
                  <a:tcPr marL="0" marR="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2">
                  <a:txBody>
                    <a:bodyPr/>
                    <a:lstStyle/>
                    <a:p>
                      <a:pPr algn="ctr" fontAlgn="b"/>
                      <a:r>
                        <a:rPr lang="en-US" sz="850" b="0" i="0" u="none" strike="noStrike">
                          <a:solidFill>
                            <a:srgbClr val="000000"/>
                          </a:solidFill>
                          <a:latin typeface="+mn-lt"/>
                        </a:rPr>
                        <a:t>$265.2</a:t>
                      </a:r>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a:p>
                  </a:txBody>
                  <a:tcPr>
                    <a:lnL w="6350" cap="flat" cmpd="sng" algn="ctr">
                      <a:solidFill>
                        <a:schemeClr val="bg1">
                          <a:lumMod val="75000"/>
                        </a:schemeClr>
                      </a:solidFill>
                      <a:prstDash val="dash"/>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196868">
                <a:tc>
                  <a:txBody>
                    <a:bodyPr/>
                    <a:lstStyle/>
                    <a:p>
                      <a:pPr algn="l" fontAlgn="b"/>
                      <a:r>
                        <a:rPr lang="en-US" sz="850" b="1" i="0" u="none" strike="noStrike">
                          <a:solidFill>
                            <a:srgbClr val="444960"/>
                          </a:solidFill>
                          <a:latin typeface="+mn-lt"/>
                        </a:rPr>
                        <a:t>Bumble </a:t>
                      </a:r>
                    </a:p>
                  </a:txBody>
                  <a:tcPr marL="45720" marR="0" marT="18288"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300"/>
                        </a:spcAft>
                        <a:buClr>
                          <a:srgbClr val="003399"/>
                        </a:buClr>
                        <a:buSzPct val="70000"/>
                        <a:buFont typeface="Wingdings" charset="2"/>
                        <a:buChar char="§"/>
                        <a:tabLst/>
                        <a:defRPr/>
                      </a:pPr>
                      <a:r>
                        <a:rPr lang="en-US" sz="900"/>
                        <a:t>Subscription revenue and In-app purchases</a:t>
                      </a:r>
                      <a:endParaRPr lang="en-US" sz="850" b="0" kern="1200" baseline="0">
                        <a:solidFill>
                          <a:schemeClr val="tx1"/>
                        </a:solidFill>
                        <a:latin typeface="+mn-lt"/>
                        <a:ea typeface="+mn-ea"/>
                        <a:cs typeface="+mn-cs"/>
                      </a:endParaRPr>
                    </a:p>
                  </a:txBody>
                  <a:tcPr marL="27432" marR="0" marT="18288" marB="18288"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50" b="0" i="0" u="none" strike="noStrike">
                          <a:solidFill>
                            <a:srgbClr val="000000"/>
                          </a:solidFill>
                          <a:latin typeface="+mn-lt"/>
                        </a:rPr>
                        <a:t>$732.2</a:t>
                      </a:r>
                    </a:p>
                  </a:txBody>
                  <a:tcPr marL="0" marR="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2">
                  <a:txBody>
                    <a:bodyPr/>
                    <a:lstStyle/>
                    <a:p>
                      <a:pPr algn="ctr" fontAlgn="b"/>
                      <a:r>
                        <a:rPr lang="en-US" sz="850" b="0" i="0" u="none" strike="noStrike">
                          <a:solidFill>
                            <a:srgbClr val="000000"/>
                          </a:solidFill>
                          <a:latin typeface="+mn-lt"/>
                        </a:rPr>
                        <a:t>$313.8</a:t>
                      </a:r>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solidFill>
                        <a:schemeClr val="bg1">
                          <a:lumMod val="75000"/>
                        </a:schemeClr>
                      </a:solid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sz="850"/>
                    </a:p>
                  </a:txBody>
                  <a:tcPr marL="0" marR="0" marT="18288" marB="18288" anchor="ctr">
                    <a:lnL w="6350" cap="flat" cmpd="sng" algn="ctr">
                      <a:solidFill>
                        <a:schemeClr val="bg1">
                          <a:lumMod val="75000"/>
                        </a:schemeClr>
                      </a:solidFill>
                      <a:prstDash val="dash"/>
                      <a:round/>
                      <a:headEnd type="none" w="med" len="med"/>
                      <a:tailEnd type="none" w="med" len="med"/>
                    </a:lnL>
                    <a:lnR w="6350" cap="flat" cmpd="sng" algn="ctr">
                      <a:no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sp>
        <p:nvSpPr>
          <p:cNvPr id="13" name="Rectangle 12"/>
          <p:cNvSpPr/>
          <p:nvPr/>
        </p:nvSpPr>
        <p:spPr>
          <a:xfrm>
            <a:off x="314324" y="1032277"/>
            <a:ext cx="8507414" cy="761747"/>
          </a:xfrm>
          <a:prstGeom prst="rect">
            <a:avLst/>
          </a:prstGeom>
          <a:noFill/>
        </p:spPr>
        <p:txBody>
          <a:bodyPr wrap="square">
            <a:spAutoFit/>
          </a:bodyPr>
          <a:lstStyle/>
          <a:p>
            <a:pPr marL="114300" indent="-114300" defTabSz="457200">
              <a:spcBef>
                <a:spcPts val="500"/>
              </a:spcBef>
              <a:buClr>
                <a:srgbClr val="003399"/>
              </a:buClr>
              <a:buFont typeface="Wingdings" pitchFamily="2" charset="2"/>
              <a:buChar char="§"/>
              <a:defRPr/>
            </a:pPr>
            <a:endParaRPr lang="en-US" sz="900">
              <a:solidFill>
                <a:srgbClr val="000000"/>
              </a:solidFill>
              <a:latin typeface="Helvetica"/>
              <a:ea typeface="ＭＳ Ｐゴシック" pitchFamily="34" charset="-128"/>
              <a:cs typeface="Arial"/>
            </a:endParaRPr>
          </a:p>
          <a:p>
            <a:pPr defTabSz="457200">
              <a:spcBef>
                <a:spcPts val="600"/>
              </a:spcBef>
              <a:spcAft>
                <a:spcPts val="300"/>
              </a:spcAft>
              <a:buClr>
                <a:srgbClr val="003399"/>
              </a:buClr>
              <a:buSzPct val="70000"/>
              <a:defRPr/>
            </a:pPr>
            <a:endParaRPr lang="en-US" sz="1100">
              <a:solidFill>
                <a:srgbClr val="000000"/>
              </a:solidFill>
              <a:latin typeface="Helvetica"/>
              <a:cs typeface="Arial"/>
            </a:endParaRPr>
          </a:p>
          <a:p>
            <a:pPr defTabSz="457200">
              <a:spcBef>
                <a:spcPts val="600"/>
              </a:spcBef>
              <a:spcAft>
                <a:spcPts val="300"/>
              </a:spcAft>
              <a:buClr>
                <a:srgbClr val="003399"/>
              </a:buClr>
              <a:buSzPct val="70000"/>
              <a:defRPr/>
            </a:pPr>
            <a:endParaRPr lang="en-US" sz="1100">
              <a:solidFill>
                <a:srgbClr val="000000"/>
              </a:solidFill>
              <a:latin typeface="Helvetica"/>
              <a:cs typeface="Arial"/>
            </a:endParaRPr>
          </a:p>
        </p:txBody>
      </p:sp>
      <p:sp>
        <p:nvSpPr>
          <p:cNvPr id="25" name="Rectangle 24"/>
          <p:cNvSpPr/>
          <p:nvPr/>
        </p:nvSpPr>
        <p:spPr>
          <a:xfrm>
            <a:off x="27708" y="6456108"/>
            <a:ext cx="4648200" cy="200055"/>
          </a:xfrm>
          <a:prstGeom prst="rect">
            <a:avLst/>
          </a:prstGeom>
        </p:spPr>
        <p:txBody>
          <a:bodyPr wrap="square" lIns="91440" tIns="45720" rIns="91440" bIns="45720" anchor="t">
            <a:spAutoFit/>
          </a:bodyPr>
          <a:lstStyle/>
          <a:p>
            <a:pPr marL="114300" indent="-114300" defTabSz="457200">
              <a:buClr>
                <a:srgbClr val="003399"/>
              </a:buClr>
            </a:pPr>
            <a:r>
              <a:rPr lang="en-CA" sz="700" i="1">
                <a:solidFill>
                  <a:schemeClr val="tx1">
                    <a:lumMod val="49000"/>
                    <a:lumOff val="51000"/>
                  </a:schemeClr>
                </a:solidFill>
                <a:latin typeface="Helvetica"/>
                <a:cs typeface="Arial"/>
              </a:rPr>
              <a:t>Sources: Bloomberg, </a:t>
            </a:r>
            <a:r>
              <a:rPr lang="en-CA" sz="700" i="1" err="1">
                <a:solidFill>
                  <a:schemeClr val="tx1">
                    <a:lumMod val="49000"/>
                    <a:lumOff val="51000"/>
                  </a:schemeClr>
                </a:solidFill>
                <a:latin typeface="Helvetica"/>
                <a:cs typeface="Arial"/>
              </a:rPr>
              <a:t>CapIQ</a:t>
            </a:r>
            <a:endParaRPr lang="en-CA" sz="700" i="1">
              <a:solidFill>
                <a:schemeClr val="tx1">
                  <a:lumMod val="49000"/>
                  <a:lumOff val="51000"/>
                </a:schemeClr>
              </a:solidFill>
              <a:latin typeface="Helvetica"/>
              <a:cs typeface="Arial"/>
            </a:endParaRPr>
          </a:p>
        </p:txBody>
      </p:sp>
      <p:sp>
        <p:nvSpPr>
          <p:cNvPr id="35" name="Rectangle 34"/>
          <p:cNvSpPr/>
          <p:nvPr/>
        </p:nvSpPr>
        <p:spPr bwMode="auto">
          <a:xfrm>
            <a:off x="4978400" y="1058724"/>
            <a:ext cx="4055943" cy="5382986"/>
          </a:xfrm>
          <a:prstGeom prst="rect">
            <a:avLst/>
          </a:prstGeom>
          <a:noFill/>
          <a:ln w="6350" cap="flat" cmpd="sng" algn="ctr">
            <a:solidFill>
              <a:schemeClr val="bg2">
                <a:lumMod val="9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57200" fontAlgn="base">
              <a:spcBef>
                <a:spcPct val="0"/>
              </a:spcBef>
              <a:spcAft>
                <a:spcPct val="0"/>
              </a:spcAft>
            </a:pPr>
            <a:endParaRPr lang="en-US">
              <a:solidFill>
                <a:srgbClr val="000000"/>
              </a:solidFill>
              <a:latin typeface="Arial" charset="0"/>
              <a:ea typeface="ＭＳ Ｐゴシック" pitchFamily="34" charset="-128"/>
              <a:cs typeface="Arial"/>
            </a:endParaRPr>
          </a:p>
        </p:txBody>
      </p:sp>
      <p:sp>
        <p:nvSpPr>
          <p:cNvPr id="36" name="Rectangle 35"/>
          <p:cNvSpPr/>
          <p:nvPr/>
        </p:nvSpPr>
        <p:spPr>
          <a:xfrm>
            <a:off x="4978399" y="1107577"/>
            <a:ext cx="3297569" cy="338554"/>
          </a:xfrm>
          <a:prstGeom prst="rect">
            <a:avLst/>
          </a:prstGeom>
        </p:spPr>
        <p:txBody>
          <a:bodyPr wrap="none">
            <a:spAutoFit/>
          </a:bodyPr>
          <a:lstStyle/>
          <a:p>
            <a:pPr defTabSz="457200"/>
            <a:r>
              <a:rPr lang="en-CA" altLang="zh-CN" sz="1600" b="1">
                <a:solidFill>
                  <a:srgbClr val="444960"/>
                </a:solidFill>
                <a:latin typeface="Helvetica"/>
                <a:cs typeface="Arial"/>
              </a:rPr>
              <a:t>5-Year Share Price Performance</a:t>
            </a:r>
          </a:p>
        </p:txBody>
      </p:sp>
      <p:sp>
        <p:nvSpPr>
          <p:cNvPr id="37" name="Rectangle 36"/>
          <p:cNvSpPr/>
          <p:nvPr/>
        </p:nvSpPr>
        <p:spPr>
          <a:xfrm>
            <a:off x="5192476" y="1620723"/>
            <a:ext cx="1587294" cy="246221"/>
          </a:xfrm>
          <a:prstGeom prst="rect">
            <a:avLst/>
          </a:prstGeom>
        </p:spPr>
        <p:txBody>
          <a:bodyPr wrap="none">
            <a:spAutoFit/>
          </a:bodyPr>
          <a:lstStyle/>
          <a:p>
            <a:pPr defTabSz="457200"/>
            <a:r>
              <a:rPr lang="en-CA" altLang="zh-CN" sz="1000" b="1">
                <a:solidFill>
                  <a:srgbClr val="444960"/>
                </a:solidFill>
                <a:latin typeface="Helvetica"/>
                <a:cs typeface="Arial"/>
              </a:rPr>
              <a:t>Meta Platforms (META)</a:t>
            </a:r>
          </a:p>
        </p:txBody>
      </p:sp>
      <p:sp>
        <p:nvSpPr>
          <p:cNvPr id="38" name="Rectangle 37"/>
          <p:cNvSpPr/>
          <p:nvPr/>
        </p:nvSpPr>
        <p:spPr>
          <a:xfrm>
            <a:off x="7255368" y="1615659"/>
            <a:ext cx="1468672" cy="246221"/>
          </a:xfrm>
          <a:prstGeom prst="rect">
            <a:avLst/>
          </a:prstGeom>
        </p:spPr>
        <p:txBody>
          <a:bodyPr wrap="none">
            <a:spAutoFit/>
          </a:bodyPr>
          <a:lstStyle/>
          <a:p>
            <a:pPr defTabSz="457200"/>
            <a:r>
              <a:rPr lang="en-CA" altLang="zh-CN" sz="1000" b="1">
                <a:solidFill>
                  <a:srgbClr val="444960"/>
                </a:solidFill>
                <a:latin typeface="Helvetica"/>
                <a:cs typeface="Arial"/>
              </a:rPr>
              <a:t>Match Group (MTCH)</a:t>
            </a:r>
          </a:p>
        </p:txBody>
      </p:sp>
      <p:sp>
        <p:nvSpPr>
          <p:cNvPr id="39" name="Rectangle 38"/>
          <p:cNvSpPr/>
          <p:nvPr/>
        </p:nvSpPr>
        <p:spPr>
          <a:xfrm>
            <a:off x="5334343" y="3292331"/>
            <a:ext cx="1229824" cy="246221"/>
          </a:xfrm>
          <a:prstGeom prst="rect">
            <a:avLst/>
          </a:prstGeom>
        </p:spPr>
        <p:txBody>
          <a:bodyPr wrap="none">
            <a:spAutoFit/>
          </a:bodyPr>
          <a:lstStyle/>
          <a:p>
            <a:pPr defTabSz="457200"/>
            <a:r>
              <a:rPr lang="en-CA" altLang="zh-CN" sz="1000" b="1">
                <a:solidFill>
                  <a:srgbClr val="444960"/>
                </a:solidFill>
                <a:latin typeface="Helvetica"/>
                <a:cs typeface="Arial"/>
              </a:rPr>
              <a:t>Snap Inc. (SNAP)</a:t>
            </a:r>
          </a:p>
        </p:txBody>
      </p:sp>
      <p:sp>
        <p:nvSpPr>
          <p:cNvPr id="40" name="Rectangle 39"/>
          <p:cNvSpPr/>
          <p:nvPr/>
        </p:nvSpPr>
        <p:spPr>
          <a:xfrm>
            <a:off x="7295443" y="3273293"/>
            <a:ext cx="1406154" cy="246221"/>
          </a:xfrm>
          <a:prstGeom prst="rect">
            <a:avLst/>
          </a:prstGeom>
        </p:spPr>
        <p:txBody>
          <a:bodyPr wrap="none">
            <a:spAutoFit/>
          </a:bodyPr>
          <a:lstStyle/>
          <a:p>
            <a:pPr defTabSz="457200"/>
            <a:r>
              <a:rPr lang="en-CA" altLang="zh-CN" sz="1000" b="1">
                <a:solidFill>
                  <a:srgbClr val="444960"/>
                </a:solidFill>
                <a:latin typeface="Helvetica"/>
                <a:cs typeface="Arial"/>
              </a:rPr>
              <a:t>Pinterest Inc. (PINS)</a:t>
            </a:r>
          </a:p>
        </p:txBody>
      </p:sp>
      <p:sp>
        <p:nvSpPr>
          <p:cNvPr id="41" name="Rectangle 40"/>
          <p:cNvSpPr/>
          <p:nvPr/>
        </p:nvSpPr>
        <p:spPr>
          <a:xfrm>
            <a:off x="5268619" y="4763120"/>
            <a:ext cx="1317990" cy="246221"/>
          </a:xfrm>
          <a:prstGeom prst="rect">
            <a:avLst/>
          </a:prstGeom>
        </p:spPr>
        <p:txBody>
          <a:bodyPr wrap="none">
            <a:spAutoFit/>
          </a:bodyPr>
          <a:lstStyle/>
          <a:p>
            <a:pPr defTabSz="457200"/>
            <a:r>
              <a:rPr lang="en-CA" altLang="zh-CN" sz="1000" b="1">
                <a:solidFill>
                  <a:srgbClr val="444960"/>
                </a:solidFill>
                <a:latin typeface="Helvetica"/>
                <a:cs typeface="Arial"/>
              </a:rPr>
              <a:t>Reddit Inc. (RDDT)</a:t>
            </a:r>
          </a:p>
        </p:txBody>
      </p:sp>
      <p:sp>
        <p:nvSpPr>
          <p:cNvPr id="42" name="Rectangle 41"/>
          <p:cNvSpPr/>
          <p:nvPr/>
        </p:nvSpPr>
        <p:spPr>
          <a:xfrm>
            <a:off x="7305061" y="4762123"/>
            <a:ext cx="1402948" cy="246221"/>
          </a:xfrm>
          <a:prstGeom prst="rect">
            <a:avLst/>
          </a:prstGeom>
        </p:spPr>
        <p:txBody>
          <a:bodyPr wrap="none">
            <a:spAutoFit/>
          </a:bodyPr>
          <a:lstStyle/>
          <a:p>
            <a:pPr defTabSz="457200"/>
            <a:r>
              <a:rPr lang="en-CA" altLang="zh-CN" sz="1000" b="1">
                <a:solidFill>
                  <a:srgbClr val="444960"/>
                </a:solidFill>
                <a:latin typeface="Helvetica"/>
                <a:cs typeface="Arial"/>
              </a:rPr>
              <a:t>Bumble Inc. (BMBL)</a:t>
            </a:r>
          </a:p>
        </p:txBody>
      </p:sp>
      <p:sp>
        <p:nvSpPr>
          <p:cNvPr id="27" name="Title 1">
            <a:extLst>
              <a:ext uri="{FF2B5EF4-FFF2-40B4-BE49-F238E27FC236}">
                <a16:creationId xmlns:a16="http://schemas.microsoft.com/office/drawing/2014/main" id="{16F44188-EA0C-4BE5-BB18-9367E28DCF35}"/>
              </a:ext>
            </a:extLst>
          </p:cNvPr>
          <p:cNvSpPr txBox="1">
            <a:spLocks/>
          </p:cNvSpPr>
          <p:nvPr/>
        </p:nvSpPr>
        <p:spPr bwMode="auto">
          <a:xfrm>
            <a:off x="176213" y="174129"/>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b="1" kern="0">
                <a:solidFill>
                  <a:schemeClr val="tx2"/>
                </a:solidFill>
                <a:latin typeface="HelveticaNeue LT 45 Lt"/>
                <a:cs typeface="Arial"/>
              </a:rPr>
              <a:t>Competitors – Financial Overview </a:t>
            </a:r>
          </a:p>
          <a:p>
            <a:r>
              <a:rPr lang="en-CA" b="1" kern="0">
                <a:solidFill>
                  <a:schemeClr val="tx2"/>
                </a:solidFill>
                <a:latin typeface="HelveticaNeue LT 45 Lt"/>
                <a:cs typeface="Arial"/>
              </a:rPr>
              <a:t>(Online Dating and Social Media Industry)</a:t>
            </a:r>
          </a:p>
        </p:txBody>
      </p:sp>
      <p:pic>
        <p:nvPicPr>
          <p:cNvPr id="11" name="Picture 10">
            <a:extLst>
              <a:ext uri="{FF2B5EF4-FFF2-40B4-BE49-F238E27FC236}">
                <a16:creationId xmlns:a16="http://schemas.microsoft.com/office/drawing/2014/main" id="{F0192F91-A232-D7F0-44BA-05D05A75D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4289" y="1936026"/>
            <a:ext cx="1949520" cy="1251928"/>
          </a:xfrm>
          <a:prstGeom prst="rect">
            <a:avLst/>
          </a:prstGeom>
        </p:spPr>
      </p:pic>
      <p:pic>
        <p:nvPicPr>
          <p:cNvPr id="14" name="Picture 13">
            <a:extLst>
              <a:ext uri="{FF2B5EF4-FFF2-40B4-BE49-F238E27FC236}">
                <a16:creationId xmlns:a16="http://schemas.microsoft.com/office/drawing/2014/main" id="{8CBC48F6-A346-84F7-590E-BB56FD1B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304" y="1934378"/>
            <a:ext cx="1901080" cy="1217175"/>
          </a:xfrm>
          <a:prstGeom prst="rect">
            <a:avLst/>
          </a:prstGeom>
        </p:spPr>
      </p:pic>
      <p:pic>
        <p:nvPicPr>
          <p:cNvPr id="16" name="Picture 15">
            <a:extLst>
              <a:ext uri="{FF2B5EF4-FFF2-40B4-BE49-F238E27FC236}">
                <a16:creationId xmlns:a16="http://schemas.microsoft.com/office/drawing/2014/main" id="{4B79E79D-0C6D-DF73-436B-37786DC3B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4289" y="3549918"/>
            <a:ext cx="1949520" cy="1113222"/>
          </a:xfrm>
          <a:prstGeom prst="rect">
            <a:avLst/>
          </a:prstGeom>
        </p:spPr>
      </p:pic>
      <p:pic>
        <p:nvPicPr>
          <p:cNvPr id="18" name="Picture 17">
            <a:extLst>
              <a:ext uri="{FF2B5EF4-FFF2-40B4-BE49-F238E27FC236}">
                <a16:creationId xmlns:a16="http://schemas.microsoft.com/office/drawing/2014/main" id="{E2C67E61-3A24-91C7-36EC-551D3007A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3810" y="3531378"/>
            <a:ext cx="1901080" cy="1090391"/>
          </a:xfrm>
          <a:prstGeom prst="rect">
            <a:avLst/>
          </a:prstGeom>
        </p:spPr>
      </p:pic>
      <p:pic>
        <p:nvPicPr>
          <p:cNvPr id="20" name="Picture 19">
            <a:extLst>
              <a:ext uri="{FF2B5EF4-FFF2-40B4-BE49-F238E27FC236}">
                <a16:creationId xmlns:a16="http://schemas.microsoft.com/office/drawing/2014/main" id="{025350FF-1D60-36F5-BE2D-BF19394594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6951" y="5062850"/>
            <a:ext cx="1949520" cy="1186852"/>
          </a:xfrm>
          <a:prstGeom prst="rect">
            <a:avLst/>
          </a:prstGeom>
        </p:spPr>
      </p:pic>
      <p:pic>
        <p:nvPicPr>
          <p:cNvPr id="22" name="Picture 21">
            <a:extLst>
              <a:ext uri="{FF2B5EF4-FFF2-40B4-BE49-F238E27FC236}">
                <a16:creationId xmlns:a16="http://schemas.microsoft.com/office/drawing/2014/main" id="{BEA69B8D-3C75-0395-52C7-671BD4691C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9303" y="5062850"/>
            <a:ext cx="1865585" cy="1186852"/>
          </a:xfrm>
          <a:prstGeom prst="rect">
            <a:avLst/>
          </a:prstGeom>
        </p:spPr>
      </p:pic>
      <p:cxnSp>
        <p:nvCxnSpPr>
          <p:cNvPr id="2" name="Straight Connector 1">
            <a:extLst>
              <a:ext uri="{FF2B5EF4-FFF2-40B4-BE49-F238E27FC236}">
                <a16:creationId xmlns:a16="http://schemas.microsoft.com/office/drawing/2014/main" id="{A56C2A05-D5D3-5BF2-7708-2748A4BED385}"/>
              </a:ext>
            </a:extLst>
          </p:cNvPr>
          <p:cNvCxnSpPr>
            <a:cxnSpLocks noChangeShapeType="1"/>
          </p:cNvCxnSpPr>
          <p:nvPr/>
        </p:nvCxnSpPr>
        <p:spPr bwMode="auto">
          <a:xfrm>
            <a:off x="11217581" y="7196050"/>
            <a:ext cx="0" cy="704741"/>
          </a:xfrm>
          <a:prstGeom prst="line">
            <a:avLst/>
          </a:prstGeom>
          <a:noFill/>
          <a:ln w="19050" algn="ctr">
            <a:solidFill>
              <a:schemeClr val="accent1"/>
            </a:solidFill>
            <a:round/>
            <a:headEnd/>
            <a:tailEnd/>
          </a:ln>
        </p:spPr>
      </p:cxnSp>
      <p:sp>
        <p:nvSpPr>
          <p:cNvPr id="3" name="Rectangle 2">
            <a:extLst>
              <a:ext uri="{FF2B5EF4-FFF2-40B4-BE49-F238E27FC236}">
                <a16:creationId xmlns:a16="http://schemas.microsoft.com/office/drawing/2014/main" id="{E891ED4F-92C4-C257-C747-EE4F2540EA8C}"/>
              </a:ext>
            </a:extLst>
          </p:cNvPr>
          <p:cNvSpPr/>
          <p:nvPr/>
        </p:nvSpPr>
        <p:spPr>
          <a:xfrm>
            <a:off x="4999969" y="1332359"/>
            <a:ext cx="1388522" cy="261610"/>
          </a:xfrm>
          <a:prstGeom prst="rect">
            <a:avLst/>
          </a:prstGeom>
        </p:spPr>
        <p:txBody>
          <a:bodyPr wrap="none">
            <a:spAutoFit/>
          </a:bodyPr>
          <a:lstStyle/>
          <a:p>
            <a:pPr defTabSz="457200"/>
            <a:r>
              <a:rPr lang="en-CA" altLang="zh-CN" sz="1100" b="1">
                <a:solidFill>
                  <a:srgbClr val="444960"/>
                </a:solidFill>
                <a:latin typeface="Helvetica"/>
                <a:cs typeface="Arial"/>
              </a:rPr>
              <a:t>NASDAQ -&gt; </a:t>
            </a:r>
            <a:r>
              <a:rPr lang="en-CA" altLang="zh-CN" sz="1100" b="1">
                <a:solidFill>
                  <a:srgbClr val="069E2E"/>
                </a:solidFill>
                <a:latin typeface="Helvetica"/>
                <a:cs typeface="Arial"/>
              </a:rPr>
              <a:t>green</a:t>
            </a:r>
          </a:p>
        </p:txBody>
      </p:sp>
      <p:sp>
        <p:nvSpPr>
          <p:cNvPr id="5" name="Rectangle 4">
            <a:extLst>
              <a:ext uri="{FF2B5EF4-FFF2-40B4-BE49-F238E27FC236}">
                <a16:creationId xmlns:a16="http://schemas.microsoft.com/office/drawing/2014/main" id="{DE506E40-5F9D-41EA-5415-B4D07C9F13F3}"/>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6" name="Picture 5" descr="A black background with white text&#10;&#10;Description automatically generated">
            <a:extLst>
              <a:ext uri="{FF2B5EF4-FFF2-40B4-BE49-F238E27FC236}">
                <a16:creationId xmlns:a16="http://schemas.microsoft.com/office/drawing/2014/main" id="{81F1CF91-519A-B1F2-FB56-9C4C7BC87E56}"/>
              </a:ext>
            </a:extLst>
          </p:cNvPr>
          <p:cNvPicPr>
            <a:picLocks noChangeAspect="1"/>
          </p:cNvPicPr>
          <p:nvPr/>
        </p:nvPicPr>
        <p:blipFill>
          <a:blip r:embed="rId8"/>
          <a:stretch>
            <a:fillRect/>
          </a:stretch>
        </p:blipFill>
        <p:spPr>
          <a:xfrm>
            <a:off x="-34549" y="6604899"/>
            <a:ext cx="2383890" cy="252842"/>
          </a:xfrm>
          <a:prstGeom prst="rect">
            <a:avLst/>
          </a:prstGeom>
        </p:spPr>
      </p:pic>
      <p:pic>
        <p:nvPicPr>
          <p:cNvPr id="9" name="Picture 8" descr="A white text on a black background&#10;&#10;Description automatically generated">
            <a:extLst>
              <a:ext uri="{FF2B5EF4-FFF2-40B4-BE49-F238E27FC236}">
                <a16:creationId xmlns:a16="http://schemas.microsoft.com/office/drawing/2014/main" id="{44A24729-6F44-CEA4-0694-7D795C7C7A63}"/>
              </a:ext>
            </a:extLst>
          </p:cNvPr>
          <p:cNvPicPr>
            <a:picLocks noChangeAspect="1"/>
          </p:cNvPicPr>
          <p:nvPr/>
        </p:nvPicPr>
        <p:blipFill>
          <a:blip r:embed="rId9"/>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3616657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3CCB32E-74D5-0F91-50B3-DBC9A01FD7A6}"/>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graphicFrame>
        <p:nvGraphicFramePr>
          <p:cNvPr id="16" name="Table 15"/>
          <p:cNvGraphicFramePr>
            <a:graphicFrameLocks noGrp="1"/>
          </p:cNvGraphicFramePr>
          <p:nvPr>
            <p:extLst>
              <p:ext uri="{D42A27DB-BD31-4B8C-83A1-F6EECF244321}">
                <p14:modId xmlns:p14="http://schemas.microsoft.com/office/powerpoint/2010/main" val="3134116829"/>
              </p:ext>
            </p:extLst>
          </p:nvPr>
        </p:nvGraphicFramePr>
        <p:xfrm>
          <a:off x="230191" y="3710104"/>
          <a:ext cx="8645525" cy="1315918"/>
        </p:xfrm>
        <a:graphic>
          <a:graphicData uri="http://schemas.openxmlformats.org/drawingml/2006/table">
            <a:tbl>
              <a:tblPr/>
              <a:tblGrid>
                <a:gridCol w="1008040">
                  <a:extLst>
                    <a:ext uri="{9D8B030D-6E8A-4147-A177-3AD203B41FA5}">
                      <a16:colId xmlns:a16="http://schemas.microsoft.com/office/drawing/2014/main" val="20000"/>
                    </a:ext>
                  </a:extLst>
                </a:gridCol>
                <a:gridCol w="853459">
                  <a:extLst>
                    <a:ext uri="{9D8B030D-6E8A-4147-A177-3AD203B41FA5}">
                      <a16:colId xmlns:a16="http://schemas.microsoft.com/office/drawing/2014/main" val="20001"/>
                    </a:ext>
                  </a:extLst>
                </a:gridCol>
                <a:gridCol w="1097028">
                  <a:extLst>
                    <a:ext uri="{9D8B030D-6E8A-4147-A177-3AD203B41FA5}">
                      <a16:colId xmlns:a16="http://schemas.microsoft.com/office/drawing/2014/main" val="20002"/>
                    </a:ext>
                  </a:extLst>
                </a:gridCol>
                <a:gridCol w="1090338">
                  <a:extLst>
                    <a:ext uri="{9D8B030D-6E8A-4147-A177-3AD203B41FA5}">
                      <a16:colId xmlns:a16="http://schemas.microsoft.com/office/drawing/2014/main" val="20003"/>
                    </a:ext>
                  </a:extLst>
                </a:gridCol>
                <a:gridCol w="1024747">
                  <a:extLst>
                    <a:ext uri="{9D8B030D-6E8A-4147-A177-3AD203B41FA5}">
                      <a16:colId xmlns:a16="http://schemas.microsoft.com/office/drawing/2014/main" val="20004"/>
                    </a:ext>
                  </a:extLst>
                </a:gridCol>
                <a:gridCol w="1008039">
                  <a:extLst>
                    <a:ext uri="{9D8B030D-6E8A-4147-A177-3AD203B41FA5}">
                      <a16:colId xmlns:a16="http://schemas.microsoft.com/office/drawing/2014/main" val="20005"/>
                    </a:ext>
                  </a:extLst>
                </a:gridCol>
                <a:gridCol w="1163978">
                  <a:extLst>
                    <a:ext uri="{9D8B030D-6E8A-4147-A177-3AD203B41FA5}">
                      <a16:colId xmlns:a16="http://schemas.microsoft.com/office/drawing/2014/main" val="20006"/>
                    </a:ext>
                  </a:extLst>
                </a:gridCol>
                <a:gridCol w="1399896">
                  <a:extLst>
                    <a:ext uri="{9D8B030D-6E8A-4147-A177-3AD203B41FA5}">
                      <a16:colId xmlns:a16="http://schemas.microsoft.com/office/drawing/2014/main" val="2850046284"/>
                    </a:ext>
                  </a:extLst>
                </a:gridCol>
              </a:tblGrid>
              <a:tr h="218638">
                <a:tc gridSpan="7">
                  <a:txBody>
                    <a:bodyPr/>
                    <a:lstStyle/>
                    <a:p>
                      <a:pPr algn="l" fontAlgn="b"/>
                      <a:r>
                        <a:rPr lang="en-US" sz="1200" b="1" i="0" u="none" strike="noStrike">
                          <a:solidFill>
                            <a:schemeClr val="tx2"/>
                          </a:solidFill>
                          <a:latin typeface="+mn-lt"/>
                        </a:rPr>
                        <a:t>Operating Performance</a:t>
                      </a:r>
                    </a:p>
                  </a:txBody>
                  <a:tcPr marL="103824" marR="103824"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B220"/>
                    </a:solidFill>
                  </a:tcPr>
                </a:tc>
                <a:tc hMerge="1">
                  <a:txBody>
                    <a:bodyPr/>
                    <a:lstStyle/>
                    <a:p>
                      <a:pPr algn="ctr" fontAlgn="b"/>
                      <a:endParaRPr lang="en-US" sz="1100" b="1" i="0" u="none" strike="noStrike">
                        <a:solidFill>
                          <a:srgbClr val="FFFFFF"/>
                        </a:solidFill>
                        <a:latin typeface="Arial"/>
                      </a:endParaRPr>
                    </a:p>
                  </a:txBody>
                  <a:tcPr marL="0" marR="0" marT="0" marB="0" anchor="b">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400" b="1" i="0" u="none" strike="noStrike">
                        <a:solidFill>
                          <a:schemeClr val="bg1"/>
                        </a:solidFill>
                        <a:latin typeface="+mn-lt"/>
                      </a:endParaRPr>
                    </a:p>
                  </a:txBody>
                  <a:tcPr marL="103824" marR="103824"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A206"/>
                    </a:solidFill>
                  </a:tcPr>
                </a:tc>
                <a:extLst>
                  <a:ext uri="{0D108BD9-81ED-4DB2-BD59-A6C34878D82A}">
                    <a16:rowId xmlns:a16="http://schemas.microsoft.com/office/drawing/2014/main" val="10000"/>
                  </a:ext>
                </a:extLst>
              </a:tr>
              <a:tr h="173039">
                <a:tc>
                  <a:txBody>
                    <a:bodyPr/>
                    <a:lstStyle/>
                    <a:p>
                      <a:pPr algn="l" fontAlgn="b"/>
                      <a:endParaRPr lang="en-US" sz="1200" b="0" i="0" u="none" strike="noStrike">
                        <a:solidFill>
                          <a:srgbClr val="000000"/>
                        </a:solidFill>
                        <a:latin typeface="+mn-lt"/>
                      </a:endParaRPr>
                    </a:p>
                  </a:txBody>
                  <a:tcPr marL="5639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1200" b="1" i="0" u="none" strike="noStrike">
                          <a:solidFill>
                            <a:srgbClr val="000000"/>
                          </a:solidFill>
                          <a:latin typeface="+mn-lt"/>
                        </a:rPr>
                        <a:t>Revenue</a:t>
                      </a:r>
                      <a:r>
                        <a:rPr lang="en-US" sz="1200" b="0" i="0" u="none" strike="noStrike">
                          <a:solidFill>
                            <a:srgbClr val="000000"/>
                          </a:solidFill>
                          <a:latin typeface="+mn-lt"/>
                        </a:rPr>
                        <a:t> </a:t>
                      </a:r>
                    </a:p>
                  </a:txBody>
                  <a:tcPr marL="0" marR="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1200" b="1" i="0" u="none" strike="noStrike">
                          <a:solidFill>
                            <a:srgbClr val="000000"/>
                          </a:solidFill>
                          <a:latin typeface="+mn-lt"/>
                        </a:rPr>
                        <a:t>CAGR (5yr) </a:t>
                      </a:r>
                    </a:p>
                  </a:txBody>
                  <a:tcPr marL="0" marR="0" marT="0" marB="0"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marL="0" indent="0" algn="ctr" fontAlgn="b"/>
                      <a:r>
                        <a:rPr lang="en-US" sz="1200" b="1" i="0" u="none" strike="noStrike">
                          <a:solidFill>
                            <a:srgbClr val="000000"/>
                          </a:solidFill>
                          <a:latin typeface="+mn-lt"/>
                        </a:rPr>
                        <a:t>CAGR (NTM)</a:t>
                      </a:r>
                    </a:p>
                  </a:txBody>
                  <a:tcPr marL="0" marR="0" marT="0" marB="0"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marL="0" indent="0" algn="ctr" fontAlgn="b"/>
                      <a:r>
                        <a:rPr lang="en-US" sz="1200" b="1" i="0" u="none" strike="noStrike">
                          <a:solidFill>
                            <a:srgbClr val="000000"/>
                          </a:solidFill>
                          <a:latin typeface="+mn-lt"/>
                        </a:rPr>
                        <a:t>EBITDA</a:t>
                      </a:r>
                    </a:p>
                  </a:txBody>
                  <a:tcPr marL="0" marR="0" marT="0" marB="0"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1200" b="1" i="0" u="none" strike="noStrike">
                          <a:solidFill>
                            <a:srgbClr val="000000"/>
                          </a:solidFill>
                          <a:latin typeface="+mn-lt"/>
                        </a:rPr>
                        <a:t>CAGR (5yr)</a:t>
                      </a:r>
                    </a:p>
                  </a:txBody>
                  <a:tcPr marL="0" marR="0" marT="0" marB="0"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1200" b="1" i="0" u="none" strike="noStrike">
                          <a:solidFill>
                            <a:srgbClr val="000000"/>
                          </a:solidFill>
                          <a:latin typeface="+mn-lt"/>
                        </a:rPr>
                        <a:t>CAGR (3-5yr)</a:t>
                      </a:r>
                    </a:p>
                  </a:txBody>
                  <a:tcPr marL="0" marR="0" marT="0" marB="0"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algn="ctr" fontAlgn="b"/>
                      <a:r>
                        <a:rPr lang="en-US" sz="1200" b="1" i="0" u="none" strike="noStrike">
                          <a:solidFill>
                            <a:srgbClr val="000000"/>
                          </a:solidFill>
                          <a:latin typeface="+mn-lt"/>
                        </a:rPr>
                        <a:t>EBITDA Margin</a:t>
                      </a:r>
                    </a:p>
                  </a:txBody>
                  <a:tcPr marL="0" marR="0" marT="0" marB="0" anchor="ctr">
                    <a:lnL>
                      <a:noFill/>
                    </a:lnL>
                    <a:lnR>
                      <a:noFill/>
                    </a:lnR>
                    <a:lnT>
                      <a:noFill/>
                    </a:lnT>
                    <a:lnB>
                      <a:noFill/>
                    </a:lnB>
                    <a:lnTlToBr w="12700" cmpd="sng">
                      <a:noFill/>
                      <a:prstDash val="solid"/>
                    </a:lnTlToBr>
                    <a:lnBlToTr w="12700" cmpd="sng">
                      <a:noFill/>
                      <a:prstDash val="solid"/>
                    </a:lnBlToTr>
                    <a:solidFill>
                      <a:srgbClr val="F5D20F"/>
                    </a:solidFill>
                  </a:tcPr>
                </a:tc>
                <a:extLst>
                  <a:ext uri="{0D108BD9-81ED-4DB2-BD59-A6C34878D82A}">
                    <a16:rowId xmlns:a16="http://schemas.microsoft.com/office/drawing/2014/main" val="10001"/>
                  </a:ext>
                </a:extLst>
              </a:tr>
              <a:tr h="173039">
                <a:tc>
                  <a:txBody>
                    <a:bodyPr/>
                    <a:lstStyle/>
                    <a:p>
                      <a:pPr algn="l" fontAlgn="b"/>
                      <a:r>
                        <a:rPr lang="en-US" sz="1200" b="0" i="0" u="none" strike="noStrike">
                          <a:solidFill>
                            <a:srgbClr val="000000"/>
                          </a:solidFill>
                          <a:latin typeface="+mn-lt"/>
                        </a:rPr>
                        <a:t>(</a:t>
                      </a:r>
                      <a:r>
                        <a:rPr lang="en-US" sz="1200" b="0" i="0" u="none" strike="noStrike" err="1">
                          <a:solidFill>
                            <a:srgbClr val="000000"/>
                          </a:solidFill>
                          <a:latin typeface="+mn-lt"/>
                        </a:rPr>
                        <a:t>US$m</a:t>
                      </a:r>
                      <a:r>
                        <a:rPr lang="en-US" sz="1200" b="0" i="0" u="none" strike="noStrike">
                          <a:solidFill>
                            <a:srgbClr val="000000"/>
                          </a:solidFill>
                          <a:latin typeface="+mn-lt"/>
                        </a:rPr>
                        <a:t>)</a:t>
                      </a:r>
                    </a:p>
                  </a:txBody>
                  <a:tcPr marL="5639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1200" b="0" i="0" u="none" strike="noStrike">
                          <a:solidFill>
                            <a:srgbClr val="000000"/>
                          </a:solidFill>
                          <a:latin typeface="+mn-lt"/>
                        </a:rPr>
                        <a:t>NTM</a:t>
                      </a:r>
                    </a:p>
                  </a:txBody>
                  <a:tcPr marL="0" marR="0" marT="0" marB="0" anchor="ctr">
                    <a:lnL w="6350" cap="flat" cmpd="sng" algn="ctr">
                      <a:noFill/>
                      <a:prstDash val="solid"/>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1200" b="0" i="0" u="none" strike="noStrike">
                          <a:solidFill>
                            <a:srgbClr val="000000"/>
                          </a:solidFill>
                          <a:latin typeface="+mn-lt"/>
                        </a:rPr>
                        <a:t>Historic</a:t>
                      </a:r>
                    </a:p>
                  </a:txBody>
                  <a:tcPr marL="0" marR="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1200" b="0" i="0" u="none" strike="noStrike">
                          <a:solidFill>
                            <a:srgbClr val="000000"/>
                          </a:solidFill>
                          <a:latin typeface="+mn-lt"/>
                        </a:rPr>
                        <a:t>Forecast</a:t>
                      </a:r>
                    </a:p>
                  </a:txBody>
                  <a:tcPr marL="0" marR="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1200" b="0" i="0" u="none" strike="noStrike">
                          <a:solidFill>
                            <a:srgbClr val="000000"/>
                          </a:solidFill>
                          <a:latin typeface="+mn-lt"/>
                        </a:rPr>
                        <a:t>NTM</a:t>
                      </a:r>
                    </a:p>
                  </a:txBody>
                  <a:tcPr marL="0" marR="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1200" b="0" i="0" u="none" strike="noStrike">
                          <a:solidFill>
                            <a:srgbClr val="000000"/>
                          </a:solidFill>
                          <a:latin typeface="+mn-lt"/>
                        </a:rPr>
                        <a:t>Historic</a:t>
                      </a:r>
                    </a:p>
                  </a:txBody>
                  <a:tcPr marL="0" marR="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algn="ctr" fontAlgn="b"/>
                      <a:r>
                        <a:rPr lang="en-US" sz="1200" b="0" i="0" u="none" strike="noStrike">
                          <a:solidFill>
                            <a:srgbClr val="000000"/>
                          </a:solidFill>
                          <a:latin typeface="+mn-lt"/>
                        </a:rPr>
                        <a:t>Forecast</a:t>
                      </a:r>
                    </a:p>
                  </a:txBody>
                  <a:tcPr marL="0" marR="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a:solidFill>
                          <a:srgbClr val="000000"/>
                        </a:solidFill>
                        <a:latin typeface="+mn-lt"/>
                      </a:endParaRPr>
                    </a:p>
                  </a:txBody>
                  <a:tcPr marL="0" marR="0" marT="0"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D20F"/>
                    </a:solidFill>
                  </a:tcPr>
                </a:tc>
                <a:extLst>
                  <a:ext uri="{0D108BD9-81ED-4DB2-BD59-A6C34878D82A}">
                    <a16:rowId xmlns:a16="http://schemas.microsoft.com/office/drawing/2014/main" val="10002"/>
                  </a:ext>
                </a:extLst>
              </a:tr>
              <a:tr h="173039">
                <a:tc>
                  <a:txBody>
                    <a:bodyPr/>
                    <a:lstStyle/>
                    <a:p>
                      <a:pPr algn="l" fontAlgn="b"/>
                      <a:r>
                        <a:rPr lang="en-US" sz="1200" b="1" i="0" u="none" strike="noStrike">
                          <a:solidFill>
                            <a:srgbClr val="000000"/>
                          </a:solidFill>
                          <a:latin typeface="+mn-lt"/>
                        </a:rPr>
                        <a:t>Hello Group</a:t>
                      </a:r>
                    </a:p>
                  </a:txBody>
                  <a:tcPr marL="5639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latin typeface="+mn-lt"/>
                        </a:rPr>
                        <a:t>$1,450</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 -6%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 -13.9%</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latin typeface="+mn-lt"/>
                        </a:rPr>
                        <a:t>$225</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-6%</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-3%</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15%</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3039">
                <a:tc>
                  <a:txBody>
                    <a:bodyPr/>
                    <a:lstStyle/>
                    <a:p>
                      <a:pPr algn="l" fontAlgn="b"/>
                      <a:r>
                        <a:rPr lang="en-US" sz="1200" b="1" i="0" u="none" strike="noStrike">
                          <a:solidFill>
                            <a:srgbClr val="000000"/>
                          </a:solidFill>
                          <a:latin typeface="+mn-lt"/>
                        </a:rPr>
                        <a:t>Kakao Corp.</a:t>
                      </a:r>
                    </a:p>
                  </a:txBody>
                  <a:tcPr marL="5639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latin typeface="+mn-lt"/>
                        </a:rPr>
                        <a:t>$10,55,778 </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 21%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 0.69%</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latin typeface="+mn-lt"/>
                        </a:rPr>
                        <a:t>$1,80,592</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21%</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9%</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17%</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3039">
                <a:tc>
                  <a:txBody>
                    <a:bodyPr/>
                    <a:lstStyle/>
                    <a:p>
                      <a:pPr algn="l" fontAlgn="b"/>
                      <a:r>
                        <a:rPr lang="en-US" sz="1200" b="1" i="0" u="none" strike="noStrike">
                          <a:solidFill>
                            <a:srgbClr val="000000"/>
                          </a:solidFill>
                          <a:latin typeface="+mn-lt"/>
                        </a:rPr>
                        <a:t>Weibo Corp.</a:t>
                      </a:r>
                    </a:p>
                  </a:txBody>
                  <a:tcPr marL="5639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latin typeface="+mn-lt"/>
                        </a:rPr>
                        <a:t>$1,748 </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 29%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 -0.84%</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latin typeface="+mn-lt"/>
                        </a:rPr>
                        <a:t>$532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29%</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2%</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30%</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73039">
                <a:tc>
                  <a:txBody>
                    <a:bodyPr/>
                    <a:lstStyle/>
                    <a:p>
                      <a:pPr algn="l" fontAlgn="b"/>
                      <a:r>
                        <a:rPr lang="en-US" sz="1200" b="1" i="0" u="none" strike="noStrike">
                          <a:solidFill>
                            <a:srgbClr val="000000"/>
                          </a:solidFill>
                          <a:latin typeface="+mn-lt"/>
                        </a:rPr>
                        <a:t>Yelp Inc.</a:t>
                      </a:r>
                    </a:p>
                  </a:txBody>
                  <a:tcPr marL="4572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latin typeface="+mn-lt"/>
                        </a:rPr>
                        <a:t>$1,448</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 7%</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 0.55%</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latin typeface="+mn-lt"/>
                        </a:rPr>
                        <a:t>$354</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7%</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b="0" i="0" u="none" strike="noStrike">
                          <a:solidFill>
                            <a:srgbClr val="000000"/>
                          </a:solidFill>
                          <a:latin typeface="+mn-lt"/>
                        </a:rPr>
                        <a:t>6%</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i="0" u="none" strike="noStrike">
                          <a:solidFill>
                            <a:srgbClr val="000000"/>
                          </a:solidFill>
                          <a:latin typeface="+mn-lt"/>
                        </a:rPr>
                        <a:t>24%</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649460"/>
                  </a:ext>
                </a:extLst>
              </a:tr>
            </a:tbl>
          </a:graphicData>
        </a:graphic>
      </p:graphicFrame>
      <p:sp>
        <p:nvSpPr>
          <p:cNvPr id="2" name="TextBox 1"/>
          <p:cNvSpPr txBox="1"/>
          <p:nvPr/>
        </p:nvSpPr>
        <p:spPr>
          <a:xfrm>
            <a:off x="1181102" y="1643179"/>
            <a:ext cx="1628775" cy="184666"/>
          </a:xfrm>
          <a:prstGeom prst="rect">
            <a:avLst/>
          </a:prstGeom>
          <a:solidFill>
            <a:schemeClr val="bg1"/>
          </a:solidFill>
        </p:spPr>
        <p:txBody>
          <a:bodyPr wrap="square" rtlCol="0">
            <a:spAutoFit/>
          </a:bodyPr>
          <a:lstStyle/>
          <a:p>
            <a:pPr defTabSz="457200"/>
            <a:endParaRPr lang="en-US" sz="600">
              <a:solidFill>
                <a:srgbClr val="000000"/>
              </a:solidFill>
              <a:latin typeface="Helvetica"/>
              <a:cs typeface="Arial"/>
            </a:endParaRPr>
          </a:p>
        </p:txBody>
      </p:sp>
      <p:sp>
        <p:nvSpPr>
          <p:cNvPr id="28" name="TextBox 27"/>
          <p:cNvSpPr txBox="1"/>
          <p:nvPr/>
        </p:nvSpPr>
        <p:spPr>
          <a:xfrm>
            <a:off x="4105277" y="1624129"/>
            <a:ext cx="1628775" cy="184666"/>
          </a:xfrm>
          <a:prstGeom prst="rect">
            <a:avLst/>
          </a:prstGeom>
          <a:solidFill>
            <a:schemeClr val="bg1"/>
          </a:solidFill>
        </p:spPr>
        <p:txBody>
          <a:bodyPr wrap="square" rtlCol="0">
            <a:spAutoFit/>
          </a:bodyPr>
          <a:lstStyle/>
          <a:p>
            <a:pPr defTabSz="457200"/>
            <a:endParaRPr lang="en-US" sz="600">
              <a:solidFill>
                <a:srgbClr val="000000"/>
              </a:solidFill>
              <a:latin typeface="Helvetica"/>
              <a:cs typeface="Arial"/>
            </a:endParaRPr>
          </a:p>
        </p:txBody>
      </p:sp>
      <p:sp>
        <p:nvSpPr>
          <p:cNvPr id="30" name="TextBox 29"/>
          <p:cNvSpPr txBox="1"/>
          <p:nvPr/>
        </p:nvSpPr>
        <p:spPr>
          <a:xfrm>
            <a:off x="7515227" y="1624129"/>
            <a:ext cx="1049655" cy="184666"/>
          </a:xfrm>
          <a:prstGeom prst="rect">
            <a:avLst/>
          </a:prstGeom>
          <a:solidFill>
            <a:schemeClr val="bg1"/>
          </a:solidFill>
        </p:spPr>
        <p:txBody>
          <a:bodyPr wrap="square" rtlCol="0">
            <a:spAutoFit/>
          </a:bodyPr>
          <a:lstStyle/>
          <a:p>
            <a:pPr defTabSz="457200"/>
            <a:endParaRPr lang="en-US" sz="600">
              <a:solidFill>
                <a:srgbClr val="000000"/>
              </a:solidFill>
              <a:latin typeface="Helvetica"/>
              <a:cs typeface="Arial"/>
            </a:endParaRPr>
          </a:p>
        </p:txBody>
      </p:sp>
      <p:sp>
        <p:nvSpPr>
          <p:cNvPr id="24" name="TextBox 23"/>
          <p:cNvSpPr txBox="1"/>
          <p:nvPr/>
        </p:nvSpPr>
        <p:spPr>
          <a:xfrm>
            <a:off x="188174" y="1017819"/>
            <a:ext cx="5022520" cy="338554"/>
          </a:xfrm>
          <a:prstGeom prst="rect">
            <a:avLst/>
          </a:prstGeom>
          <a:noFill/>
        </p:spPr>
        <p:txBody>
          <a:bodyPr wrap="square" lIns="91440" tIns="45720" rIns="91440" bIns="45720" rtlCol="0" anchor="t">
            <a:spAutoFit/>
          </a:bodyPr>
          <a:lstStyle/>
          <a:p>
            <a:pPr defTabSz="457200"/>
            <a:r>
              <a:rPr lang="en-US" sz="1600" b="1">
                <a:latin typeface="Helvetica"/>
                <a:cs typeface="Arial"/>
              </a:rPr>
              <a:t>Stock Price v/s S&amp;P500</a:t>
            </a:r>
          </a:p>
        </p:txBody>
      </p:sp>
      <p:graphicFrame>
        <p:nvGraphicFramePr>
          <p:cNvPr id="32" name="Table 31"/>
          <p:cNvGraphicFramePr>
            <a:graphicFrameLocks noGrp="1"/>
          </p:cNvGraphicFramePr>
          <p:nvPr>
            <p:extLst>
              <p:ext uri="{D42A27DB-BD31-4B8C-83A1-F6EECF244321}">
                <p14:modId xmlns:p14="http://schemas.microsoft.com/office/powerpoint/2010/main" val="4167864758"/>
              </p:ext>
            </p:extLst>
          </p:nvPr>
        </p:nvGraphicFramePr>
        <p:xfrm>
          <a:off x="230191" y="5335536"/>
          <a:ext cx="8645524" cy="1124886"/>
        </p:xfrm>
        <a:graphic>
          <a:graphicData uri="http://schemas.openxmlformats.org/drawingml/2006/table">
            <a:tbl>
              <a:tblPr/>
              <a:tblGrid>
                <a:gridCol w="1025496">
                  <a:extLst>
                    <a:ext uri="{9D8B030D-6E8A-4147-A177-3AD203B41FA5}">
                      <a16:colId xmlns:a16="http://schemas.microsoft.com/office/drawing/2014/main" val="20000"/>
                    </a:ext>
                  </a:extLst>
                </a:gridCol>
                <a:gridCol w="1147658">
                  <a:extLst>
                    <a:ext uri="{9D8B030D-6E8A-4147-A177-3AD203B41FA5}">
                      <a16:colId xmlns:a16="http://schemas.microsoft.com/office/drawing/2014/main" val="20001"/>
                    </a:ext>
                  </a:extLst>
                </a:gridCol>
                <a:gridCol w="1294474">
                  <a:extLst>
                    <a:ext uri="{9D8B030D-6E8A-4147-A177-3AD203B41FA5}">
                      <a16:colId xmlns:a16="http://schemas.microsoft.com/office/drawing/2014/main" val="20002"/>
                    </a:ext>
                  </a:extLst>
                </a:gridCol>
                <a:gridCol w="1294474">
                  <a:extLst>
                    <a:ext uri="{9D8B030D-6E8A-4147-A177-3AD203B41FA5}">
                      <a16:colId xmlns:a16="http://schemas.microsoft.com/office/drawing/2014/main" val="20003"/>
                    </a:ext>
                  </a:extLst>
                </a:gridCol>
                <a:gridCol w="1142662">
                  <a:extLst>
                    <a:ext uri="{9D8B030D-6E8A-4147-A177-3AD203B41FA5}">
                      <a16:colId xmlns:a16="http://schemas.microsoft.com/office/drawing/2014/main" val="20004"/>
                    </a:ext>
                  </a:extLst>
                </a:gridCol>
                <a:gridCol w="1446286">
                  <a:extLst>
                    <a:ext uri="{9D8B030D-6E8A-4147-A177-3AD203B41FA5}">
                      <a16:colId xmlns:a16="http://schemas.microsoft.com/office/drawing/2014/main" val="20005"/>
                    </a:ext>
                  </a:extLst>
                </a:gridCol>
                <a:gridCol w="1294474">
                  <a:extLst>
                    <a:ext uri="{9D8B030D-6E8A-4147-A177-3AD203B41FA5}">
                      <a16:colId xmlns:a16="http://schemas.microsoft.com/office/drawing/2014/main" val="20006"/>
                    </a:ext>
                  </a:extLst>
                </a:gridCol>
              </a:tblGrid>
              <a:tr h="74400">
                <a:tc gridSpan="7">
                  <a:txBody>
                    <a:bodyPr/>
                    <a:lstStyle/>
                    <a:p>
                      <a:pPr marL="0" algn="l" defTabSz="914400" rtl="0" eaLnBrk="1" fontAlgn="b" latinLnBrk="0" hangingPunct="1"/>
                      <a:r>
                        <a:rPr lang="en-US" sz="1200" b="1" i="0" u="none" strike="noStrike" kern="1200">
                          <a:solidFill>
                            <a:schemeClr val="tx2"/>
                          </a:solidFill>
                          <a:latin typeface="+mn-lt"/>
                          <a:ea typeface="+mn-ea"/>
                          <a:cs typeface="+mn-cs"/>
                        </a:rPr>
                        <a:t> Capital Structure &amp; Valuation</a:t>
                      </a:r>
                    </a:p>
                  </a:txBody>
                  <a:tcPr marL="45720" marR="0" marT="0" marB="1828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D6B220"/>
                    </a:solidFill>
                  </a:tcPr>
                </a:tc>
                <a:tc hMerge="1">
                  <a:txBody>
                    <a:bodyPr/>
                    <a:lstStyle/>
                    <a:p>
                      <a:pPr algn="ctr" fontAlgn="b"/>
                      <a:endParaRPr lang="en-US" sz="1100" b="1" i="0" u="none" strike="noStrike">
                        <a:solidFill>
                          <a:srgbClr val="FFFFFF"/>
                        </a:solidFill>
                        <a:latin typeface="Arial"/>
                      </a:endParaRPr>
                    </a:p>
                  </a:txBody>
                  <a:tcPr marL="0" marR="0" marT="0" marB="0" anchor="b">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US" sz="1100" b="1" i="0" u="none" strike="noStrike">
                        <a:solidFill>
                          <a:srgbClr val="FFFFFF"/>
                        </a:solidFill>
                        <a:latin typeface="Arial"/>
                      </a:endParaRPr>
                    </a:p>
                  </a:txBody>
                  <a:tcPr marL="0" marR="0" marT="0" marB="0" anchor="b">
                    <a:lnL>
                      <a:noFill/>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extLst>
                  <a:ext uri="{0D108BD9-81ED-4DB2-BD59-A6C34878D82A}">
                    <a16:rowId xmlns:a16="http://schemas.microsoft.com/office/drawing/2014/main" val="10000"/>
                  </a:ext>
                </a:extLst>
              </a:tr>
              <a:tr h="192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a:solidFill>
                            <a:srgbClr val="000000"/>
                          </a:solidFill>
                          <a:latin typeface="+mn-lt"/>
                          <a:ea typeface="+mn-ea"/>
                          <a:cs typeface="+mn-cs"/>
                        </a:rPr>
                        <a:t>(</a:t>
                      </a:r>
                      <a:r>
                        <a:rPr lang="en-US" sz="1200" b="0" i="0" u="none" strike="noStrike" kern="1200" err="1">
                          <a:solidFill>
                            <a:srgbClr val="000000"/>
                          </a:solidFill>
                          <a:latin typeface="+mn-lt"/>
                          <a:ea typeface="+mn-ea"/>
                          <a:cs typeface="+mn-cs"/>
                        </a:rPr>
                        <a:t>US$m</a:t>
                      </a:r>
                      <a:r>
                        <a:rPr lang="en-US" sz="1200" b="0" i="0" u="none" strike="noStrike" kern="1200">
                          <a:solidFill>
                            <a:srgbClr val="000000"/>
                          </a:solidFill>
                          <a:latin typeface="+mn-lt"/>
                          <a:ea typeface="+mn-ea"/>
                          <a:cs typeface="+mn-cs"/>
                        </a:rPr>
                        <a:t>) </a:t>
                      </a:r>
                    </a:p>
                  </a:txBody>
                  <a:tcPr marL="4572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5D20F"/>
                    </a:solidFill>
                  </a:tcPr>
                </a:tc>
                <a:tc>
                  <a:txBody>
                    <a:bodyPr/>
                    <a:lstStyle/>
                    <a:p>
                      <a:pPr marL="0" algn="ctr" defTabSz="914400" rtl="0" eaLnBrk="1" fontAlgn="b" latinLnBrk="0" hangingPunct="1"/>
                      <a:r>
                        <a:rPr lang="en-US" sz="1200" b="1" i="0" u="none" strike="noStrike" kern="1200">
                          <a:solidFill>
                            <a:srgbClr val="000000"/>
                          </a:solidFill>
                          <a:latin typeface="+mn-lt"/>
                          <a:ea typeface="+mn-ea"/>
                          <a:cs typeface="+mn-cs"/>
                        </a:rPr>
                        <a:t>EV</a:t>
                      </a:r>
                    </a:p>
                  </a:txBody>
                  <a:tcPr marL="0" marR="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5D20F"/>
                    </a:solidFill>
                  </a:tcPr>
                </a:tc>
                <a:tc>
                  <a:txBody>
                    <a:bodyPr/>
                    <a:lstStyle/>
                    <a:p>
                      <a:pPr marL="0" algn="ctr" defTabSz="914400" rtl="0" eaLnBrk="1" fontAlgn="b" latinLnBrk="0" hangingPunct="1"/>
                      <a:r>
                        <a:rPr lang="en-US" sz="1200" b="1" i="0" u="none" strike="noStrike" kern="1200">
                          <a:solidFill>
                            <a:srgbClr val="000000"/>
                          </a:solidFill>
                          <a:latin typeface="+mn-lt"/>
                          <a:ea typeface="+mn-ea"/>
                          <a:cs typeface="+mn-cs"/>
                        </a:rPr>
                        <a:t>Market Cap</a:t>
                      </a:r>
                    </a:p>
                  </a:txBody>
                  <a:tcPr marL="0" marR="0" marT="0" marB="0"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marL="0" algn="ctr" defTabSz="914400" rtl="0" eaLnBrk="1" fontAlgn="b" latinLnBrk="0" hangingPunct="1"/>
                      <a:r>
                        <a:rPr lang="en-US" sz="1200" b="1" i="0" u="none" strike="noStrike" kern="1200">
                          <a:solidFill>
                            <a:srgbClr val="000000"/>
                          </a:solidFill>
                          <a:latin typeface="+mn-lt"/>
                          <a:ea typeface="+mn-ea"/>
                          <a:cs typeface="+mn-cs"/>
                        </a:rPr>
                        <a:t>Debt</a:t>
                      </a:r>
                    </a:p>
                  </a:txBody>
                  <a:tcPr marL="0" marR="0" marT="0" marB="0" anchor="ctr">
                    <a:lnL>
                      <a:noFill/>
                    </a:lnL>
                    <a:lnR>
                      <a:noFill/>
                    </a:lnR>
                    <a:lnT>
                      <a:noFill/>
                    </a:lnT>
                    <a:lnB>
                      <a:noFill/>
                    </a:lnB>
                    <a:lnTlToBr w="12700" cmpd="sng">
                      <a:noFill/>
                      <a:prstDash val="solid"/>
                    </a:lnTlToBr>
                    <a:lnBlToTr w="12700" cmpd="sng">
                      <a:noFill/>
                      <a:prstDash val="solid"/>
                    </a:lnBlToTr>
                    <a:solidFill>
                      <a:srgbClr val="F5D20F"/>
                    </a:solidFill>
                  </a:tcPr>
                </a:tc>
                <a:tc>
                  <a:txBody>
                    <a:bodyPr/>
                    <a:lstStyle/>
                    <a:p>
                      <a:pPr marL="0" algn="ctr" defTabSz="914400" rtl="0" eaLnBrk="1" fontAlgn="b" latinLnBrk="0" hangingPunct="1"/>
                      <a:r>
                        <a:rPr lang="en-US" sz="1200" b="1" i="0" u="none" strike="noStrike" kern="1200">
                          <a:solidFill>
                            <a:srgbClr val="000000"/>
                          </a:solidFill>
                          <a:latin typeface="+mn-lt"/>
                          <a:ea typeface="+mn-ea"/>
                          <a:cs typeface="+mn-cs"/>
                        </a:rPr>
                        <a:t>Debt/EV</a:t>
                      </a:r>
                    </a:p>
                  </a:txBody>
                  <a:tcPr marL="0" marR="0" marT="0" marB="0" anchor="ctr">
                    <a:lnL>
                      <a:noFill/>
                    </a:lnL>
                    <a:lnR w="635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5D20F"/>
                    </a:solidFill>
                  </a:tcPr>
                </a:tc>
                <a:tc>
                  <a:txBody>
                    <a:bodyPr/>
                    <a:lstStyle/>
                    <a:p>
                      <a:pPr marL="0" algn="ctr" defTabSz="914400" rtl="0" eaLnBrk="1" fontAlgn="b" latinLnBrk="0" hangingPunct="1"/>
                      <a:r>
                        <a:rPr lang="en-US" sz="1200" b="1" i="0" u="none" strike="noStrike" kern="1200">
                          <a:solidFill>
                            <a:srgbClr val="000000"/>
                          </a:solidFill>
                          <a:latin typeface="+mn-lt"/>
                          <a:ea typeface="+mn-ea"/>
                          <a:cs typeface="+mn-cs"/>
                        </a:rPr>
                        <a:t>EV/EBITDA (LTM)</a:t>
                      </a:r>
                    </a:p>
                  </a:txBody>
                  <a:tcPr marL="0" marR="0" marT="0" marB="0" anchor="ctr">
                    <a:lnL w="635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5D20F"/>
                    </a:solidFill>
                  </a:tcPr>
                </a:tc>
                <a:tc>
                  <a:txBody>
                    <a:bodyPr/>
                    <a:lstStyle/>
                    <a:p>
                      <a:pPr marL="0" algn="ctr" defTabSz="914400" rtl="0" eaLnBrk="1" fontAlgn="b" latinLnBrk="0" hangingPunct="1"/>
                      <a:r>
                        <a:rPr lang="en-US" sz="1200" b="1" i="0" u="none" strike="noStrike" kern="1200">
                          <a:solidFill>
                            <a:srgbClr val="000000"/>
                          </a:solidFill>
                          <a:latin typeface="+mn-lt"/>
                          <a:ea typeface="+mn-ea"/>
                          <a:cs typeface="+mn-cs"/>
                        </a:rPr>
                        <a:t>P/E (LTM)</a:t>
                      </a:r>
                    </a:p>
                  </a:txBody>
                  <a:tcPr marL="0" marR="0" marT="0" marB="0" anchor="ctr">
                    <a:lnL>
                      <a:noFill/>
                    </a:lnL>
                    <a:lnR>
                      <a:noFill/>
                    </a:lnR>
                    <a:lnT>
                      <a:noFill/>
                    </a:lnT>
                    <a:lnB>
                      <a:noFill/>
                    </a:lnB>
                    <a:lnTlToBr w="12700" cmpd="sng">
                      <a:noFill/>
                      <a:prstDash val="solid"/>
                    </a:lnTlToBr>
                    <a:lnBlToTr w="12700" cmpd="sng">
                      <a:noFill/>
                      <a:prstDash val="solid"/>
                    </a:lnBlToTr>
                    <a:solidFill>
                      <a:srgbClr val="F5D20F"/>
                    </a:solidFill>
                  </a:tcPr>
                </a:tc>
                <a:extLst>
                  <a:ext uri="{0D108BD9-81ED-4DB2-BD59-A6C34878D82A}">
                    <a16:rowId xmlns:a16="http://schemas.microsoft.com/office/drawing/2014/main" val="10001"/>
                  </a:ext>
                </a:extLst>
              </a:tr>
              <a:tr h="74400">
                <a:tc>
                  <a:txBody>
                    <a:bodyPr/>
                    <a:lstStyle/>
                    <a:p>
                      <a:pPr marL="0" algn="l" defTabSz="914400" rtl="0" eaLnBrk="1" fontAlgn="b" latinLnBrk="0" hangingPunct="1"/>
                      <a:r>
                        <a:rPr lang="en-US" sz="1200" b="1" i="0" u="none" strike="noStrike" kern="1200">
                          <a:solidFill>
                            <a:srgbClr val="000000"/>
                          </a:solidFill>
                          <a:latin typeface="+mn-lt"/>
                          <a:ea typeface="+mn-ea"/>
                          <a:cs typeface="+mn-cs"/>
                        </a:rPr>
                        <a:t>Hello Group</a:t>
                      </a:r>
                    </a:p>
                  </a:txBody>
                  <a:tcPr marL="4572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$842</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$1,185</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$530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41%</a:t>
                      </a:r>
                    </a:p>
                  </a:txBody>
                  <a:tcPr marL="0" marR="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2.8x</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6.1x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4400">
                <a:tc>
                  <a:txBody>
                    <a:bodyPr/>
                    <a:lstStyle/>
                    <a:p>
                      <a:pPr marL="0" algn="l" defTabSz="914400" rtl="0" eaLnBrk="1" fontAlgn="b" latinLnBrk="0" hangingPunct="1"/>
                      <a:r>
                        <a:rPr lang="en-US" sz="1200" b="1" i="0" u="none" strike="noStrike" kern="1200">
                          <a:solidFill>
                            <a:srgbClr val="000000"/>
                          </a:solidFill>
                          <a:latin typeface="+mn-lt"/>
                          <a:ea typeface="+mn-ea"/>
                          <a:cs typeface="+mn-cs"/>
                        </a:rPr>
                        <a:t>Kakao Corp.</a:t>
                      </a:r>
                    </a:p>
                  </a:txBody>
                  <a:tcPr marL="4572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$20,96,980 </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$19,17,965</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$5,98,077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16.5%</a:t>
                      </a:r>
                    </a:p>
                  </a:txBody>
                  <a:tcPr marL="0" marR="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12.2x</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 -16.3x</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4400">
                <a:tc>
                  <a:txBody>
                    <a:bodyPr/>
                    <a:lstStyle/>
                    <a:p>
                      <a:pPr marL="0" algn="l" defTabSz="914400" rtl="0" eaLnBrk="1" fontAlgn="b" latinLnBrk="0" hangingPunct="1"/>
                      <a:r>
                        <a:rPr lang="en-US" sz="1200" b="1" i="0" u="none" strike="noStrike" kern="1200">
                          <a:solidFill>
                            <a:srgbClr val="000000"/>
                          </a:solidFill>
                          <a:latin typeface="+mn-lt"/>
                          <a:ea typeface="+mn-ea"/>
                          <a:cs typeface="+mn-cs"/>
                        </a:rPr>
                        <a:t>Weibo Corp.</a:t>
                      </a:r>
                    </a:p>
                  </a:txBody>
                  <a:tcPr marL="4572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$1,939 </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$2,032</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$2,657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9.3%</a:t>
                      </a:r>
                    </a:p>
                  </a:txBody>
                  <a:tcPr marL="0" marR="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3.5x</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 6.3x</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74400">
                <a:tc>
                  <a:txBody>
                    <a:bodyPr/>
                    <a:lstStyle/>
                    <a:p>
                      <a:pPr marL="0" algn="l" defTabSz="914400" rtl="0" eaLnBrk="1" fontAlgn="b" latinLnBrk="0" hangingPunct="1"/>
                      <a:r>
                        <a:rPr lang="en-US" sz="1200" b="1" i="0" u="none" strike="noStrike" kern="1200">
                          <a:solidFill>
                            <a:srgbClr val="000000"/>
                          </a:solidFill>
                          <a:latin typeface="+mn-lt"/>
                          <a:ea typeface="+mn-ea"/>
                          <a:cs typeface="+mn-cs"/>
                        </a:rPr>
                        <a:t>Yelp Inc.</a:t>
                      </a:r>
                    </a:p>
                  </a:txBody>
                  <a:tcPr marL="4572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$2,016</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$2,366</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$54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17.4%</a:t>
                      </a:r>
                    </a:p>
                  </a:txBody>
                  <a:tcPr marL="0" marR="0" marT="0" marB="0" anchor="ctr">
                    <a:lnL>
                      <a:noFill/>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i="0" u="none" strike="noStrike" kern="1200">
                          <a:solidFill>
                            <a:srgbClr val="000000"/>
                          </a:solidFill>
                          <a:latin typeface="+mn-lt"/>
                          <a:ea typeface="+mn-ea"/>
                          <a:cs typeface="+mn-cs"/>
                        </a:rPr>
                        <a:t>12.7x</a:t>
                      </a:r>
                    </a:p>
                  </a:txBody>
                  <a:tcPr marL="0" marR="0" marT="0" marB="0" anchor="ctr">
                    <a:lnL w="6350" cap="flat" cmpd="sng" algn="ctr">
                      <a:no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kern="1200">
                          <a:solidFill>
                            <a:srgbClr val="000000"/>
                          </a:solidFill>
                          <a:latin typeface="+mn-lt"/>
                          <a:ea typeface="+mn-ea"/>
                          <a:cs typeface="+mn-cs"/>
                        </a:rPr>
                        <a:t>  20.1x </a:t>
                      </a:r>
                    </a:p>
                  </a:txBody>
                  <a:tcPr marL="0" marR="0" marT="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83697561"/>
                  </a:ext>
                </a:extLst>
              </a:tr>
            </a:tbl>
          </a:graphicData>
        </a:graphic>
      </p:graphicFrame>
      <p:sp>
        <p:nvSpPr>
          <p:cNvPr id="21" name="Slide Number Placeholder 4">
            <a:extLst>
              <a:ext uri="{FF2B5EF4-FFF2-40B4-BE49-F238E27FC236}">
                <a16:creationId xmlns:a16="http://schemas.microsoft.com/office/drawing/2014/main" id="{D7C24CD5-F7DE-466F-ADC9-F955F9463B43}"/>
              </a:ext>
            </a:extLst>
          </p:cNvPr>
          <p:cNvSpPr>
            <a:spLocks noGrp="1"/>
          </p:cNvSpPr>
          <p:nvPr>
            <p:ph type="sldNum" sz="quarter" idx="10"/>
          </p:nvPr>
        </p:nvSpPr>
        <p:spPr>
          <a:xfrm>
            <a:off x="7115175" y="6678617"/>
            <a:ext cx="1905000" cy="136525"/>
          </a:xfrm>
          <a:prstGeom prst="rect">
            <a:avLst/>
          </a:prstGeo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spcBef>
                <a:spcPct val="50000"/>
              </a:spcBef>
              <a:spcAft>
                <a:spcPct val="50000"/>
              </a:spcAft>
              <a:defRPr/>
            </a:pPr>
            <a:fld id="{4BAC98A4-889E-464B-B279-E830E8E80C48}" type="slidenum">
              <a:rPr lang="en-US" smtClean="0">
                <a:solidFill>
                  <a:srgbClr val="FFFFFF"/>
                </a:solidFill>
              </a:rPr>
              <a:pPr algn="r" eaLnBrk="0" hangingPunct="0">
                <a:spcBef>
                  <a:spcPct val="50000"/>
                </a:spcBef>
                <a:spcAft>
                  <a:spcPct val="50000"/>
                </a:spcAft>
                <a:defRPr/>
              </a:pPr>
              <a:t>22</a:t>
            </a:fld>
            <a:endParaRPr lang="en-AU" sz="800">
              <a:solidFill>
                <a:srgbClr val="FFFFFF"/>
              </a:solidFill>
              <a:latin typeface="Helvetica"/>
              <a:ea typeface="ＭＳ Ｐゴシック" pitchFamily="34" charset="-128"/>
              <a:cs typeface="Arial"/>
            </a:endParaRPr>
          </a:p>
        </p:txBody>
      </p:sp>
      <p:sp>
        <p:nvSpPr>
          <p:cNvPr id="25" name="Title 1">
            <a:extLst>
              <a:ext uri="{FF2B5EF4-FFF2-40B4-BE49-F238E27FC236}">
                <a16:creationId xmlns:a16="http://schemas.microsoft.com/office/drawing/2014/main" id="{4BE4E60A-1E14-46C1-AB3E-A11832521DF9}"/>
              </a:ext>
            </a:extLst>
          </p:cNvPr>
          <p:cNvSpPr txBox="1">
            <a:spLocks/>
          </p:cNvSpPr>
          <p:nvPr/>
        </p:nvSpPr>
        <p:spPr bwMode="auto">
          <a:xfrm>
            <a:off x="230191" y="228925"/>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b="1" kern="0">
                <a:solidFill>
                  <a:schemeClr val="tx2"/>
                </a:solidFill>
                <a:latin typeface="HelveticaNeue LT 45 Lt"/>
                <a:cs typeface="Arial"/>
              </a:rPr>
              <a:t>Competitors – Financial Overview </a:t>
            </a:r>
          </a:p>
          <a:p>
            <a:r>
              <a:rPr lang="en-CA" b="1" kern="0">
                <a:solidFill>
                  <a:schemeClr val="tx2"/>
                </a:solidFill>
                <a:latin typeface="HelveticaNeue LT 45 Lt"/>
                <a:cs typeface="Arial"/>
              </a:rPr>
              <a:t>(Online Dating and Social Media Industry)</a:t>
            </a:r>
          </a:p>
        </p:txBody>
      </p:sp>
      <p:pic>
        <p:nvPicPr>
          <p:cNvPr id="4" name="Picture 3">
            <a:extLst>
              <a:ext uri="{FF2B5EF4-FFF2-40B4-BE49-F238E27FC236}">
                <a16:creationId xmlns:a16="http://schemas.microsoft.com/office/drawing/2014/main" id="{19A650DA-6EF2-06C8-4F42-BEF252A03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771" y="1751047"/>
            <a:ext cx="2815168" cy="1880281"/>
          </a:xfrm>
          <a:prstGeom prst="rect">
            <a:avLst/>
          </a:prstGeom>
        </p:spPr>
      </p:pic>
      <p:pic>
        <p:nvPicPr>
          <p:cNvPr id="6" name="Picture 5">
            <a:extLst>
              <a:ext uri="{FF2B5EF4-FFF2-40B4-BE49-F238E27FC236}">
                <a16:creationId xmlns:a16="http://schemas.microsoft.com/office/drawing/2014/main" id="{D2CA97DA-0B3B-46AD-D14D-FB92912D85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8743" y="1711929"/>
            <a:ext cx="2691186" cy="1872422"/>
          </a:xfrm>
          <a:prstGeom prst="rect">
            <a:avLst/>
          </a:prstGeom>
        </p:spPr>
      </p:pic>
      <p:pic>
        <p:nvPicPr>
          <p:cNvPr id="9" name="Picture 8">
            <a:extLst>
              <a:ext uri="{FF2B5EF4-FFF2-40B4-BE49-F238E27FC236}">
                <a16:creationId xmlns:a16="http://schemas.microsoft.com/office/drawing/2014/main" id="{CAD15446-E7C2-CA96-5EBC-D760E125C7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808" y="1714853"/>
            <a:ext cx="2798907" cy="1865409"/>
          </a:xfrm>
          <a:prstGeom prst="rect">
            <a:avLst/>
          </a:prstGeom>
        </p:spPr>
      </p:pic>
      <p:sp>
        <p:nvSpPr>
          <p:cNvPr id="10" name="TextBox 9">
            <a:extLst>
              <a:ext uri="{FF2B5EF4-FFF2-40B4-BE49-F238E27FC236}">
                <a16:creationId xmlns:a16="http://schemas.microsoft.com/office/drawing/2014/main" id="{80FEC464-3CF2-9510-E100-94BFA60F050B}"/>
              </a:ext>
            </a:extLst>
          </p:cNvPr>
          <p:cNvSpPr txBox="1"/>
          <p:nvPr/>
        </p:nvSpPr>
        <p:spPr>
          <a:xfrm>
            <a:off x="908382" y="1487429"/>
            <a:ext cx="1415720" cy="307777"/>
          </a:xfrm>
          <a:prstGeom prst="rect">
            <a:avLst/>
          </a:prstGeom>
          <a:noFill/>
        </p:spPr>
        <p:txBody>
          <a:bodyPr wrap="square" rtlCol="0">
            <a:spAutoFit/>
          </a:bodyPr>
          <a:lstStyle/>
          <a:p>
            <a:pPr defTabSz="457200"/>
            <a:r>
              <a:rPr lang="en-US" sz="1400" b="1">
                <a:solidFill>
                  <a:srgbClr val="444960"/>
                </a:solidFill>
                <a:latin typeface="Helvetica"/>
                <a:cs typeface="Arial"/>
              </a:rPr>
              <a:t>Hello Group</a:t>
            </a:r>
          </a:p>
        </p:txBody>
      </p:sp>
      <p:sp>
        <p:nvSpPr>
          <p:cNvPr id="12" name="TextBox 11">
            <a:extLst>
              <a:ext uri="{FF2B5EF4-FFF2-40B4-BE49-F238E27FC236}">
                <a16:creationId xmlns:a16="http://schemas.microsoft.com/office/drawing/2014/main" id="{0E69E40A-8312-C3D6-7932-9C2CB7C36A6A}"/>
              </a:ext>
            </a:extLst>
          </p:cNvPr>
          <p:cNvSpPr txBox="1"/>
          <p:nvPr/>
        </p:nvSpPr>
        <p:spPr>
          <a:xfrm>
            <a:off x="3799713" y="1455118"/>
            <a:ext cx="1540411" cy="307777"/>
          </a:xfrm>
          <a:prstGeom prst="rect">
            <a:avLst/>
          </a:prstGeom>
          <a:noFill/>
        </p:spPr>
        <p:txBody>
          <a:bodyPr wrap="square" rtlCol="0">
            <a:spAutoFit/>
          </a:bodyPr>
          <a:lstStyle/>
          <a:p>
            <a:pPr defTabSz="457200"/>
            <a:r>
              <a:rPr lang="en-US" sz="1400" b="1">
                <a:solidFill>
                  <a:srgbClr val="444960"/>
                </a:solidFill>
                <a:latin typeface="Helvetica"/>
                <a:cs typeface="Arial"/>
              </a:rPr>
              <a:t>Kakao Corp.</a:t>
            </a:r>
          </a:p>
        </p:txBody>
      </p:sp>
      <p:sp>
        <p:nvSpPr>
          <p:cNvPr id="14" name="TextBox 13">
            <a:extLst>
              <a:ext uri="{FF2B5EF4-FFF2-40B4-BE49-F238E27FC236}">
                <a16:creationId xmlns:a16="http://schemas.microsoft.com/office/drawing/2014/main" id="{8E24F8FA-4DA0-CDC2-8A94-6F9666FF0D7D}"/>
              </a:ext>
            </a:extLst>
          </p:cNvPr>
          <p:cNvSpPr txBox="1"/>
          <p:nvPr/>
        </p:nvSpPr>
        <p:spPr>
          <a:xfrm>
            <a:off x="6740792" y="1462494"/>
            <a:ext cx="1388011" cy="307777"/>
          </a:xfrm>
          <a:prstGeom prst="rect">
            <a:avLst/>
          </a:prstGeom>
          <a:noFill/>
        </p:spPr>
        <p:txBody>
          <a:bodyPr wrap="square" rtlCol="0">
            <a:spAutoFit/>
          </a:bodyPr>
          <a:lstStyle/>
          <a:p>
            <a:pPr defTabSz="457200"/>
            <a:r>
              <a:rPr lang="en-US" sz="1400" b="1">
                <a:solidFill>
                  <a:schemeClr val="accent4">
                    <a:lumMod val="65000"/>
                    <a:lumOff val="35000"/>
                  </a:schemeClr>
                </a:solidFill>
                <a:latin typeface="Helvetica"/>
                <a:cs typeface="Arial"/>
              </a:rPr>
              <a:t>Weibo Corp.</a:t>
            </a:r>
          </a:p>
        </p:txBody>
      </p:sp>
      <p:sp>
        <p:nvSpPr>
          <p:cNvPr id="3" name="Rectangle 2">
            <a:extLst>
              <a:ext uri="{FF2B5EF4-FFF2-40B4-BE49-F238E27FC236}">
                <a16:creationId xmlns:a16="http://schemas.microsoft.com/office/drawing/2014/main" id="{CC416DEF-C332-E838-6E5A-9D12479FDDFA}"/>
              </a:ext>
            </a:extLst>
          </p:cNvPr>
          <p:cNvSpPr/>
          <p:nvPr/>
        </p:nvSpPr>
        <p:spPr>
          <a:xfrm>
            <a:off x="223771" y="1240805"/>
            <a:ext cx="1300356" cy="276999"/>
          </a:xfrm>
          <a:prstGeom prst="rect">
            <a:avLst/>
          </a:prstGeom>
        </p:spPr>
        <p:txBody>
          <a:bodyPr wrap="none">
            <a:spAutoFit/>
          </a:bodyPr>
          <a:lstStyle/>
          <a:p>
            <a:pPr defTabSz="457200"/>
            <a:r>
              <a:rPr lang="en-CA" altLang="zh-CN" sz="1200" b="1">
                <a:solidFill>
                  <a:srgbClr val="444960"/>
                </a:solidFill>
                <a:latin typeface="Helvetica"/>
                <a:cs typeface="Arial"/>
              </a:rPr>
              <a:t>S&amp;P500 -&gt; </a:t>
            </a:r>
            <a:r>
              <a:rPr lang="en-CA" altLang="zh-CN" sz="1200" b="1">
                <a:solidFill>
                  <a:srgbClr val="FC8EAC"/>
                </a:solidFill>
                <a:latin typeface="Helvetica"/>
                <a:cs typeface="Arial"/>
              </a:rPr>
              <a:t>pink</a:t>
            </a:r>
          </a:p>
        </p:txBody>
      </p:sp>
      <p:sp>
        <p:nvSpPr>
          <p:cNvPr id="7" name="Rectangle 6">
            <a:extLst>
              <a:ext uri="{FF2B5EF4-FFF2-40B4-BE49-F238E27FC236}">
                <a16:creationId xmlns:a16="http://schemas.microsoft.com/office/drawing/2014/main" id="{9E938596-D324-A9C0-5C73-08AF5C8DC000}"/>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8" name="Picture 7" descr="A black background with white text&#10;&#10;Description automatically generated">
            <a:extLst>
              <a:ext uri="{FF2B5EF4-FFF2-40B4-BE49-F238E27FC236}">
                <a16:creationId xmlns:a16="http://schemas.microsoft.com/office/drawing/2014/main" id="{69AEC99E-CE94-D756-3258-6FCC31C5A55C}"/>
              </a:ext>
            </a:extLst>
          </p:cNvPr>
          <p:cNvPicPr>
            <a:picLocks noChangeAspect="1"/>
          </p:cNvPicPr>
          <p:nvPr/>
        </p:nvPicPr>
        <p:blipFill>
          <a:blip r:embed="rId6"/>
          <a:stretch>
            <a:fillRect/>
          </a:stretch>
        </p:blipFill>
        <p:spPr>
          <a:xfrm>
            <a:off x="-34549" y="6604899"/>
            <a:ext cx="2383890" cy="252842"/>
          </a:xfrm>
          <a:prstGeom prst="rect">
            <a:avLst/>
          </a:prstGeom>
        </p:spPr>
      </p:pic>
      <p:pic>
        <p:nvPicPr>
          <p:cNvPr id="15" name="Picture 14" descr="A white text on a black background&#10;&#10;Description automatically generated">
            <a:extLst>
              <a:ext uri="{FF2B5EF4-FFF2-40B4-BE49-F238E27FC236}">
                <a16:creationId xmlns:a16="http://schemas.microsoft.com/office/drawing/2014/main" id="{5CE3B0DF-A3BF-FB96-CF86-C47F0C149936}"/>
              </a:ext>
            </a:extLst>
          </p:cNvPr>
          <p:cNvPicPr>
            <a:picLocks noChangeAspect="1"/>
          </p:cNvPicPr>
          <p:nvPr/>
        </p:nvPicPr>
        <p:blipFill>
          <a:blip r:embed="rId7"/>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2991821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05A69A4-0E6D-C175-982F-57B51D67C55F}"/>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2" name="Slide Number Placeholder 1">
            <a:extLst>
              <a:ext uri="{FF2B5EF4-FFF2-40B4-BE49-F238E27FC236}">
                <a16:creationId xmlns:a16="http://schemas.microsoft.com/office/drawing/2014/main" id="{7CF5CE6F-C5DC-C228-00AD-3D255B19231F}"/>
              </a:ext>
            </a:extLst>
          </p:cNvPr>
          <p:cNvSpPr>
            <a:spLocks noGrp="1"/>
          </p:cNvSpPr>
          <p:nvPr>
            <p:ph type="sldNum" sz="quarter" idx="10"/>
          </p:nvPr>
        </p:nvSpPr>
        <p:spPr/>
        <p:txBody>
          <a:bodyPr/>
          <a:lstStyle/>
          <a:p>
            <a:pPr>
              <a:defRPr/>
            </a:pPr>
            <a:fld id="{B44EB3E9-572A-4C79-9EE6-0B98A504B731}" type="slidenum">
              <a:rPr lang="en-AU" smtClean="0">
                <a:solidFill>
                  <a:srgbClr val="FFFFFF"/>
                </a:solidFill>
              </a:rPr>
              <a:pPr>
                <a:defRPr/>
              </a:pPr>
              <a:t>23</a:t>
            </a:fld>
            <a:endParaRPr lang="en-AU">
              <a:solidFill>
                <a:srgbClr val="FFFFFF"/>
              </a:solidFill>
            </a:endParaRPr>
          </a:p>
        </p:txBody>
      </p:sp>
      <p:sp>
        <p:nvSpPr>
          <p:cNvPr id="3" name="Google Shape;193;p32">
            <a:extLst>
              <a:ext uri="{FF2B5EF4-FFF2-40B4-BE49-F238E27FC236}">
                <a16:creationId xmlns:a16="http://schemas.microsoft.com/office/drawing/2014/main" id="{89D3670F-42D3-E1B9-E27D-B4CD092135A7}"/>
              </a:ext>
            </a:extLst>
          </p:cNvPr>
          <p:cNvSpPr txBox="1"/>
          <p:nvPr/>
        </p:nvSpPr>
        <p:spPr>
          <a:xfrm>
            <a:off x="248361" y="251322"/>
            <a:ext cx="8645525" cy="603887"/>
          </a:xfrm>
          <a:prstGeom prst="rect">
            <a:avLst/>
          </a:prstGeom>
          <a:noFill/>
          <a:ln>
            <a:noFill/>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2800" b="1" kern="0">
                <a:solidFill>
                  <a:schemeClr val="tx2"/>
                </a:solidFill>
                <a:latin typeface="Helvetica "/>
                <a:ea typeface="Helvetica Neue"/>
                <a:cs typeface="Helvetica Neue"/>
                <a:sym typeface="Helvetica Neue"/>
              </a:rPr>
              <a:t>Industry – Diagram (Online Dating Space)</a:t>
            </a:r>
            <a:endParaRPr sz="2800" b="1" kern="0">
              <a:solidFill>
                <a:schemeClr val="tx2"/>
              </a:solidFill>
              <a:latin typeface="Helvetica "/>
              <a:ea typeface="Helvetica Neue"/>
              <a:cs typeface="Helvetica Neue"/>
              <a:sym typeface="Helvetica Neue"/>
            </a:endParaRPr>
          </a:p>
        </p:txBody>
      </p:sp>
      <p:sp>
        <p:nvSpPr>
          <p:cNvPr id="4" name="Google Shape;194;p32">
            <a:extLst>
              <a:ext uri="{FF2B5EF4-FFF2-40B4-BE49-F238E27FC236}">
                <a16:creationId xmlns:a16="http://schemas.microsoft.com/office/drawing/2014/main" id="{399EFF49-6704-E850-FF13-BF522FA0B68C}"/>
              </a:ext>
            </a:extLst>
          </p:cNvPr>
          <p:cNvSpPr/>
          <p:nvPr/>
        </p:nvSpPr>
        <p:spPr>
          <a:xfrm>
            <a:off x="2523370" y="1168359"/>
            <a:ext cx="4157100" cy="360300"/>
          </a:xfrm>
          <a:prstGeom prst="roundRect">
            <a:avLst>
              <a:gd name="adj" fmla="val 0"/>
            </a:avLst>
          </a:prstGeom>
          <a:solidFill>
            <a:srgbClr val="FADF73"/>
          </a:solidFill>
          <a:ln>
            <a:noFill/>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1000" b="1" kern="0">
                <a:solidFill>
                  <a:srgbClr val="000000"/>
                </a:solidFill>
                <a:latin typeface="Helvetica Neue"/>
                <a:ea typeface="Helvetica Neue"/>
                <a:cs typeface="Helvetica Neue"/>
                <a:sym typeface="Helvetica Neue"/>
              </a:rPr>
              <a:t>Online Dating Industry (Total revenue = 8.64 billion USD)</a:t>
            </a:r>
            <a:endParaRPr sz="1400" kern="0">
              <a:solidFill>
                <a:srgbClr val="000000"/>
              </a:solidFill>
              <a:latin typeface="Arial"/>
              <a:cs typeface="Arial"/>
              <a:sym typeface="Arial"/>
            </a:endParaRPr>
          </a:p>
        </p:txBody>
      </p:sp>
      <p:sp>
        <p:nvSpPr>
          <p:cNvPr id="5" name="Google Shape;195;p32">
            <a:extLst>
              <a:ext uri="{FF2B5EF4-FFF2-40B4-BE49-F238E27FC236}">
                <a16:creationId xmlns:a16="http://schemas.microsoft.com/office/drawing/2014/main" id="{024025F8-9ACC-78B9-A6A3-9092552232E8}"/>
              </a:ext>
            </a:extLst>
          </p:cNvPr>
          <p:cNvSpPr/>
          <p:nvPr/>
        </p:nvSpPr>
        <p:spPr>
          <a:xfrm rot="10800000">
            <a:off x="359416" y="1528639"/>
            <a:ext cx="8427000" cy="266100"/>
          </a:xfrm>
          <a:prstGeom prst="triangle">
            <a:avLst>
              <a:gd name="adj" fmla="val 50000"/>
            </a:avLst>
          </a:prstGeom>
          <a:solidFill>
            <a:schemeClr val="tx2"/>
          </a:solidFill>
          <a:ln>
            <a:noFill/>
          </a:ln>
        </p:spPr>
        <p:txBody>
          <a:bodyPr spcFirstLastPara="1" wrap="square" lIns="91425" tIns="45700" rIns="91425" bIns="457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kern="0">
              <a:solidFill>
                <a:srgbClr val="000000"/>
              </a:solidFill>
              <a:latin typeface="Arial"/>
              <a:ea typeface="Arial"/>
              <a:cs typeface="Arial"/>
              <a:sym typeface="Arial"/>
            </a:endParaRPr>
          </a:p>
        </p:txBody>
      </p:sp>
      <p:sp>
        <p:nvSpPr>
          <p:cNvPr id="6" name="Google Shape;196;p32">
            <a:extLst>
              <a:ext uri="{FF2B5EF4-FFF2-40B4-BE49-F238E27FC236}">
                <a16:creationId xmlns:a16="http://schemas.microsoft.com/office/drawing/2014/main" id="{6D99FBD8-40F7-DAD5-E875-4D29890AFC01}"/>
              </a:ext>
            </a:extLst>
          </p:cNvPr>
          <p:cNvSpPr/>
          <p:nvPr/>
        </p:nvSpPr>
        <p:spPr>
          <a:xfrm>
            <a:off x="250106" y="1794753"/>
            <a:ext cx="2037600" cy="536100"/>
          </a:xfrm>
          <a:prstGeom prst="roundRect">
            <a:avLst>
              <a:gd name="adj" fmla="val 0"/>
            </a:avLst>
          </a:prstGeom>
          <a:solidFill>
            <a:srgbClr val="FCEBA4"/>
          </a:solidFill>
          <a:ln>
            <a:noFill/>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1100" b="1" kern="0">
                <a:solidFill>
                  <a:srgbClr val="000000"/>
                </a:solidFill>
                <a:latin typeface="Helvetica "/>
                <a:ea typeface="Helvetica Neue"/>
                <a:cs typeface="Helvetica Neue"/>
                <a:sym typeface="Helvetica Neue"/>
              </a:rPr>
              <a:t>Technology Infrastructure</a:t>
            </a:r>
            <a:endParaRPr lang="en-US" sz="1100" b="1" kern="0">
              <a:solidFill>
                <a:srgbClr val="000000"/>
              </a:solidFill>
              <a:latin typeface="Helvetica "/>
              <a:ea typeface="Helvetica Neue"/>
              <a:cs typeface="Helvetica Neue"/>
            </a:endParaRPr>
          </a:p>
        </p:txBody>
      </p:sp>
      <p:sp>
        <p:nvSpPr>
          <p:cNvPr id="7" name="Google Shape;197;p32">
            <a:extLst>
              <a:ext uri="{FF2B5EF4-FFF2-40B4-BE49-F238E27FC236}">
                <a16:creationId xmlns:a16="http://schemas.microsoft.com/office/drawing/2014/main" id="{ED52CA05-5819-5231-2A0E-A50FFF95FC32}"/>
              </a:ext>
            </a:extLst>
          </p:cNvPr>
          <p:cNvSpPr/>
          <p:nvPr/>
        </p:nvSpPr>
        <p:spPr>
          <a:xfrm>
            <a:off x="2411236" y="1794773"/>
            <a:ext cx="2119200" cy="536100"/>
          </a:xfrm>
          <a:prstGeom prst="roundRect">
            <a:avLst>
              <a:gd name="adj" fmla="val 0"/>
            </a:avLst>
          </a:prstGeom>
          <a:solidFill>
            <a:srgbClr val="FCEBA4"/>
          </a:solidFill>
          <a:ln>
            <a:noFill/>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1100" b="1" kern="0">
                <a:solidFill>
                  <a:srgbClr val="000000"/>
                </a:solidFill>
                <a:latin typeface="Helvetica "/>
                <a:ea typeface="Helvetica Neue"/>
                <a:cs typeface="Helvetica Neue"/>
                <a:sym typeface="Helvetica Neue"/>
              </a:rPr>
              <a:t>Platforms</a:t>
            </a:r>
            <a:endParaRPr lang="en-US" sz="1100" b="1" kern="0">
              <a:solidFill>
                <a:srgbClr val="000000"/>
              </a:solidFill>
              <a:latin typeface="Helvetica "/>
              <a:ea typeface="Helvetica Neue"/>
              <a:cs typeface="Helvetica Neue"/>
            </a:endParaRPr>
          </a:p>
          <a:p>
            <a:pPr algn="ctr">
              <a:buClr>
                <a:srgbClr val="000000"/>
              </a:buClr>
            </a:pPr>
            <a:r>
              <a:rPr lang="en-US" sz="1100" b="1" kern="0">
                <a:solidFill>
                  <a:srgbClr val="000000"/>
                </a:solidFill>
                <a:latin typeface="Helvetica "/>
                <a:ea typeface="Helvetica Neue"/>
                <a:cs typeface="Helvetica Neue"/>
                <a:sym typeface="Helvetica Neue"/>
              </a:rPr>
              <a:t>(Service providers)</a:t>
            </a:r>
            <a:endParaRPr sz="1100" b="1" kern="0">
              <a:solidFill>
                <a:srgbClr val="000000"/>
              </a:solidFill>
              <a:latin typeface="Helvetica "/>
              <a:ea typeface="Helvetica Neue"/>
              <a:cs typeface="Helvetica Neue"/>
            </a:endParaRPr>
          </a:p>
        </p:txBody>
      </p:sp>
      <p:sp>
        <p:nvSpPr>
          <p:cNvPr id="8" name="Google Shape;198;p32">
            <a:extLst>
              <a:ext uri="{FF2B5EF4-FFF2-40B4-BE49-F238E27FC236}">
                <a16:creationId xmlns:a16="http://schemas.microsoft.com/office/drawing/2014/main" id="{683951E2-4534-7299-A5AC-A5BF107E37F9}"/>
              </a:ext>
            </a:extLst>
          </p:cNvPr>
          <p:cNvSpPr/>
          <p:nvPr/>
        </p:nvSpPr>
        <p:spPr>
          <a:xfrm>
            <a:off x="248361" y="2478098"/>
            <a:ext cx="2041200" cy="3959042"/>
          </a:xfrm>
          <a:prstGeom prst="rect">
            <a:avLst/>
          </a:prstGeom>
          <a:noFill/>
          <a:ln w="9525" cap="flat" cmpd="sng">
            <a:solidFill>
              <a:srgbClr val="546D79"/>
            </a:solidFill>
            <a:prstDash val="dash"/>
            <a:miter lim="800000"/>
            <a:headEnd type="none" w="sm" len="sm"/>
            <a:tailEnd type="none" w="sm" len="sm"/>
          </a:ln>
        </p:spPr>
        <p:txBody>
          <a:bodyPr spcFirstLastPara="1" wrap="square" lIns="91425" tIns="91425" rIns="45700" bIns="900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buClr>
                <a:srgbClr val="000000"/>
              </a:buClr>
              <a:buSzPts val="1100"/>
            </a:pPr>
            <a:r>
              <a:rPr lang="en-US" sz="1000" b="1" kern="0">
                <a:solidFill>
                  <a:srgbClr val="000000"/>
                </a:solidFill>
                <a:latin typeface="Helvetica "/>
                <a:ea typeface="Helvetica Neue"/>
                <a:cs typeface="Helvetica Neue"/>
                <a:sym typeface="Helvetica Neue"/>
              </a:rPr>
              <a:t>Key elements are:</a:t>
            </a:r>
            <a:endParaRPr lang="en-US" sz="1000" kern="0">
              <a:solidFill>
                <a:srgbClr val="000000"/>
              </a:solidFill>
              <a:latin typeface="Helvetica "/>
              <a:ea typeface="Helvetica Neue"/>
              <a:cs typeface="Helvetica Neue"/>
              <a:sym typeface="Helvetica Neue"/>
            </a:endParaRPr>
          </a:p>
          <a:p>
            <a:pPr marL="171450" indent="-171450">
              <a:lnSpc>
                <a:spcPct val="114999"/>
              </a:lnSpc>
              <a:buSzPts val="1100"/>
              <a:buFont typeface="Arial"/>
              <a:buChar char="•"/>
            </a:pPr>
            <a:r>
              <a:rPr lang="en-US" sz="1000" b="1" kern="0">
                <a:solidFill>
                  <a:srgbClr val="000000"/>
                </a:solidFill>
                <a:latin typeface="Helvetica "/>
                <a:ea typeface="Helvetica Neue"/>
                <a:cs typeface="Helvetica Neue"/>
                <a:sym typeface="Helvetica Neue"/>
              </a:rPr>
              <a:t>AI and Matchmaking Algorithms</a:t>
            </a:r>
            <a:r>
              <a:rPr lang="en-US" sz="1000" kern="0">
                <a:solidFill>
                  <a:srgbClr val="000000"/>
                </a:solidFill>
                <a:latin typeface="Helvetica "/>
                <a:ea typeface="Helvetica Neue"/>
                <a:cs typeface="Helvetica Neue"/>
                <a:sym typeface="Helvetica Neue"/>
              </a:rPr>
              <a:t>: These determine the suitability of matches based on user preferences and behavior.</a:t>
            </a:r>
            <a:endParaRPr lang="en-US" sz="1000" kern="0">
              <a:solidFill>
                <a:srgbClr val="000000"/>
              </a:solidFill>
              <a:latin typeface="Helvetica "/>
              <a:ea typeface="Helvetica Neue"/>
              <a:cs typeface="Helvetica Neue"/>
            </a:endParaRPr>
          </a:p>
          <a:p>
            <a:pPr marL="171450" indent="-171450">
              <a:lnSpc>
                <a:spcPct val="114999"/>
              </a:lnSpc>
              <a:buSzPts val="1100"/>
              <a:buFont typeface="Arial"/>
              <a:buChar char="•"/>
            </a:pPr>
            <a:r>
              <a:rPr lang="en-US" sz="1000" b="1" kern="0">
                <a:solidFill>
                  <a:srgbClr val="000000"/>
                </a:solidFill>
                <a:latin typeface="Helvetica "/>
                <a:ea typeface="Helvetica Neue"/>
                <a:cs typeface="Helvetica Neue"/>
                <a:sym typeface="Helvetica Neue"/>
              </a:rPr>
              <a:t>Cloud Infrastructure</a:t>
            </a:r>
            <a:r>
              <a:rPr lang="en-US" sz="1000" kern="0">
                <a:solidFill>
                  <a:srgbClr val="000000"/>
                </a:solidFill>
                <a:latin typeface="Helvetica "/>
                <a:ea typeface="Helvetica Neue"/>
                <a:cs typeface="Helvetica Neue"/>
                <a:sym typeface="Helvetica Neue"/>
              </a:rPr>
              <a:t>: Ensures scalability and the ability to handle millions of user interactions.</a:t>
            </a:r>
            <a:endParaRPr lang="en-US" sz="1000" kern="0">
              <a:solidFill>
                <a:srgbClr val="000000"/>
              </a:solidFill>
              <a:latin typeface="Helvetica "/>
              <a:ea typeface="Helvetica Neue"/>
              <a:cs typeface="Helvetica Neue"/>
            </a:endParaRPr>
          </a:p>
          <a:p>
            <a:pPr marL="171450" indent="-171450">
              <a:lnSpc>
                <a:spcPct val="114999"/>
              </a:lnSpc>
              <a:buSzPts val="1100"/>
              <a:buFont typeface="Arial"/>
              <a:buChar char="•"/>
            </a:pPr>
            <a:r>
              <a:rPr lang="en-US" sz="1000" b="1" kern="0">
                <a:solidFill>
                  <a:srgbClr val="000000"/>
                </a:solidFill>
                <a:latin typeface="Helvetica "/>
                <a:ea typeface="Helvetica Neue"/>
                <a:cs typeface="Helvetica Neue"/>
                <a:sym typeface="Helvetica Neue"/>
              </a:rPr>
              <a:t>Security Technologies</a:t>
            </a:r>
            <a:r>
              <a:rPr lang="en-US" sz="1000" kern="0">
                <a:solidFill>
                  <a:srgbClr val="000000"/>
                </a:solidFill>
                <a:latin typeface="Helvetica "/>
                <a:ea typeface="Helvetica Neue"/>
                <a:cs typeface="Helvetica Neue"/>
                <a:sym typeface="Helvetica Neue"/>
              </a:rPr>
              <a:t>: Safeguard users’ personal data, encrypt chats, and provide fraud detection.</a:t>
            </a:r>
            <a:endParaRPr lang="en-US" sz="1000" kern="0">
              <a:solidFill>
                <a:srgbClr val="000000"/>
              </a:solidFill>
              <a:latin typeface="Helvetica "/>
              <a:ea typeface="Helvetica Neue"/>
              <a:cs typeface="Helvetica Neue"/>
            </a:endParaRPr>
          </a:p>
          <a:p>
            <a:pPr marL="171450" indent="-171450">
              <a:lnSpc>
                <a:spcPct val="114999"/>
              </a:lnSpc>
              <a:buSzPts val="1100"/>
              <a:buFont typeface="Arial"/>
              <a:buChar char="•"/>
            </a:pPr>
            <a:r>
              <a:rPr lang="en-US" sz="1000" b="1" kern="0">
                <a:solidFill>
                  <a:srgbClr val="000000"/>
                </a:solidFill>
                <a:latin typeface="Helvetica "/>
                <a:ea typeface="Helvetica Neue"/>
                <a:cs typeface="Helvetica Neue"/>
                <a:sym typeface="Helvetica Neue"/>
              </a:rPr>
              <a:t>Location-based Services</a:t>
            </a:r>
            <a:r>
              <a:rPr lang="en-US" sz="1000" kern="0">
                <a:solidFill>
                  <a:srgbClr val="000000"/>
                </a:solidFill>
                <a:latin typeface="Helvetica "/>
                <a:ea typeface="Helvetica Neue"/>
                <a:cs typeface="Helvetica Neue"/>
                <a:sym typeface="Helvetica Neue"/>
              </a:rPr>
              <a:t>: Help connect people based on proximity.</a:t>
            </a:r>
            <a:endParaRPr lang="en-US" sz="1000" kern="0">
              <a:solidFill>
                <a:srgbClr val="000000"/>
              </a:solidFill>
              <a:latin typeface="Helvetica "/>
              <a:ea typeface="Helvetica Neue"/>
              <a:cs typeface="Helvetica Neue"/>
            </a:endParaRPr>
          </a:p>
          <a:p>
            <a:pPr marL="171450" indent="-171450">
              <a:lnSpc>
                <a:spcPct val="114999"/>
              </a:lnSpc>
              <a:buSzPts val="1100"/>
              <a:buFont typeface="Arial"/>
              <a:buChar char="•"/>
            </a:pPr>
            <a:r>
              <a:rPr lang="en-US" sz="1000" b="1" kern="0">
                <a:solidFill>
                  <a:srgbClr val="000000"/>
                </a:solidFill>
                <a:latin typeface="Helvetica "/>
                <a:ea typeface="Helvetica Neue"/>
                <a:cs typeface="Helvetica Neue"/>
                <a:sym typeface="Helvetica Neue"/>
              </a:rPr>
              <a:t>Payment Systems</a:t>
            </a:r>
            <a:r>
              <a:rPr lang="en-US" sz="1000" kern="0">
                <a:solidFill>
                  <a:srgbClr val="000000"/>
                </a:solidFill>
                <a:latin typeface="Helvetica "/>
                <a:ea typeface="Helvetica Neue"/>
                <a:cs typeface="Helvetica Neue"/>
                <a:sym typeface="Helvetica Neue"/>
              </a:rPr>
              <a:t>: Facilitate transactions for premium features or subscriptions.</a:t>
            </a:r>
            <a:endParaRPr lang="en-US" sz="1000" kern="0">
              <a:latin typeface="Helvetica "/>
            </a:endParaRPr>
          </a:p>
          <a:p>
            <a:pPr marL="457200">
              <a:lnSpc>
                <a:spcPct val="90000"/>
              </a:lnSpc>
              <a:spcBef>
                <a:spcPts val="1200"/>
              </a:spcBef>
              <a:buClr>
                <a:srgbClr val="000000"/>
              </a:buClr>
            </a:pPr>
            <a:endParaRPr sz="900" kern="0">
              <a:solidFill>
                <a:srgbClr val="000000"/>
              </a:solidFill>
              <a:latin typeface="Helvetica "/>
              <a:ea typeface="Helvetica Neue"/>
              <a:cs typeface="Helvetica Neue"/>
            </a:endParaRPr>
          </a:p>
        </p:txBody>
      </p:sp>
      <p:sp>
        <p:nvSpPr>
          <p:cNvPr id="9" name="Google Shape;199;p32">
            <a:extLst>
              <a:ext uri="{FF2B5EF4-FFF2-40B4-BE49-F238E27FC236}">
                <a16:creationId xmlns:a16="http://schemas.microsoft.com/office/drawing/2014/main" id="{A755A3DB-E290-8CD3-606A-013051C2F2DF}"/>
              </a:ext>
            </a:extLst>
          </p:cNvPr>
          <p:cNvSpPr/>
          <p:nvPr/>
        </p:nvSpPr>
        <p:spPr>
          <a:xfrm>
            <a:off x="2415211" y="2478023"/>
            <a:ext cx="2119200" cy="3964800"/>
          </a:xfrm>
          <a:prstGeom prst="rect">
            <a:avLst/>
          </a:prstGeom>
          <a:noFill/>
          <a:ln w="9525" cap="flat" cmpd="sng">
            <a:solidFill>
              <a:srgbClr val="546D79"/>
            </a:solidFill>
            <a:prstDash val="dash"/>
            <a:miter lim="800000"/>
            <a:headEnd type="none" w="sm" len="sm"/>
            <a:tailEnd type="none" w="sm" len="sm"/>
          </a:ln>
        </p:spPr>
        <p:txBody>
          <a:bodyPr spcFirstLastPara="1" wrap="square" lIns="91425" tIns="91425" rIns="45700" bIns="900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15000"/>
              </a:lnSpc>
              <a:buClr>
                <a:srgbClr val="000000"/>
              </a:buClr>
              <a:buSzPts val="1100"/>
              <a:buFont typeface="Arial"/>
              <a:buChar char="•"/>
            </a:pPr>
            <a:r>
              <a:rPr lang="en-US" sz="1000" b="1" kern="0">
                <a:solidFill>
                  <a:srgbClr val="000000"/>
                </a:solidFill>
                <a:latin typeface="Helvetica Neue"/>
                <a:ea typeface="Helvetica Neue"/>
                <a:cs typeface="Helvetica Neue"/>
                <a:sym typeface="Helvetica Neue"/>
              </a:rPr>
              <a:t>Role</a:t>
            </a:r>
            <a:r>
              <a:rPr lang="en-US" sz="1000" kern="0">
                <a:solidFill>
                  <a:srgbClr val="000000"/>
                </a:solidFill>
                <a:latin typeface="Helvetica Neue"/>
                <a:ea typeface="Helvetica Neue"/>
                <a:cs typeface="Helvetica Neue"/>
                <a:sym typeface="Helvetica Neue"/>
              </a:rPr>
              <a:t>: These are the businesses that operate the online dating services. Popular platforms include </a:t>
            </a:r>
            <a:r>
              <a:rPr lang="en-US" sz="1000" b="1" kern="0">
                <a:solidFill>
                  <a:srgbClr val="000000"/>
                </a:solidFill>
                <a:latin typeface="Helvetica Neue"/>
                <a:ea typeface="Helvetica Neue"/>
                <a:cs typeface="Helvetica Neue"/>
                <a:sym typeface="Helvetica Neue"/>
              </a:rPr>
              <a:t>Tinder, Bumble, OkCupid, Match.com,</a:t>
            </a:r>
            <a:r>
              <a:rPr lang="en-US" sz="1000" kern="0">
                <a:solidFill>
                  <a:srgbClr val="000000"/>
                </a:solidFill>
                <a:latin typeface="Helvetica Neue"/>
                <a:ea typeface="Helvetica Neue"/>
                <a:cs typeface="Helvetica Neue"/>
                <a:sym typeface="Helvetica Neue"/>
              </a:rPr>
              <a:t> and niche platforms catering to specific user needs (e.g., eHarmony for serious relationships, Grindr for LGBTQ+ individuals).</a:t>
            </a:r>
            <a:endParaRPr lang="en-US" sz="1000" kern="0">
              <a:solidFill>
                <a:srgbClr val="000000"/>
              </a:solidFill>
              <a:latin typeface="Helvetica Neue"/>
              <a:ea typeface="Helvetica Neue"/>
              <a:cs typeface="Helvetica Neue"/>
            </a:endParaRPr>
          </a:p>
          <a:p>
            <a:pPr>
              <a:lnSpc>
                <a:spcPct val="115000"/>
              </a:lnSpc>
              <a:buClr>
                <a:srgbClr val="000000"/>
              </a:buClr>
              <a:buSzPts val="1100"/>
            </a:pPr>
            <a:endParaRPr sz="1000" kern="0">
              <a:solidFill>
                <a:srgbClr val="000000"/>
              </a:solidFill>
              <a:latin typeface="Helvetica Neue"/>
              <a:ea typeface="Helvetica Neue"/>
              <a:cs typeface="Helvetica Neue"/>
            </a:endParaRPr>
          </a:p>
          <a:p>
            <a:pPr>
              <a:lnSpc>
                <a:spcPct val="115000"/>
              </a:lnSpc>
              <a:buClr>
                <a:srgbClr val="000000"/>
              </a:buClr>
              <a:buSzPts val="1100"/>
            </a:pPr>
            <a:r>
              <a:rPr lang="en-US" sz="1000" b="1" kern="0">
                <a:solidFill>
                  <a:srgbClr val="000000"/>
                </a:solidFill>
                <a:latin typeface="Helvetica Neue"/>
                <a:ea typeface="Helvetica Neue"/>
                <a:cs typeface="Helvetica Neue"/>
                <a:sym typeface="Helvetica Neue"/>
              </a:rPr>
              <a:t>Key Functions</a:t>
            </a:r>
            <a:r>
              <a:rPr lang="en-US" sz="1000" kern="0">
                <a:solidFill>
                  <a:srgbClr val="000000"/>
                </a:solidFill>
                <a:latin typeface="Helvetica Neue"/>
                <a:ea typeface="Helvetica Neue"/>
                <a:cs typeface="Helvetica Neue"/>
                <a:sym typeface="Helvetica Neue"/>
              </a:rPr>
              <a:t>:</a:t>
            </a:r>
          </a:p>
          <a:p>
            <a:pPr marL="171450" indent="-171450">
              <a:lnSpc>
                <a:spcPct val="114999"/>
              </a:lnSpc>
              <a:buSzPts val="1100"/>
              <a:buFont typeface="Arial"/>
              <a:buChar char="•"/>
            </a:pPr>
            <a:r>
              <a:rPr lang="en-US" sz="1000" b="1" kern="0">
                <a:solidFill>
                  <a:srgbClr val="000000"/>
                </a:solidFill>
                <a:latin typeface="Helvetica Neue"/>
                <a:ea typeface="Helvetica Neue"/>
                <a:cs typeface="Helvetica Neue"/>
                <a:sym typeface="Helvetica Neue"/>
              </a:rPr>
              <a:t>User Experience (UX)</a:t>
            </a:r>
            <a:r>
              <a:rPr lang="en-US" sz="1000" kern="0">
                <a:solidFill>
                  <a:srgbClr val="000000"/>
                </a:solidFill>
                <a:latin typeface="Helvetica Neue"/>
                <a:ea typeface="Helvetica Neue"/>
                <a:cs typeface="Helvetica Neue"/>
                <a:sym typeface="Helvetica Neue"/>
              </a:rPr>
              <a:t>: Creating an engaging and seamless experience for users.</a:t>
            </a:r>
            <a:endParaRPr lang="en-US" sz="1000" kern="0">
              <a:solidFill>
                <a:srgbClr val="000000"/>
              </a:solidFill>
              <a:latin typeface="Helvetica Neue"/>
              <a:ea typeface="Helvetica Neue"/>
              <a:cs typeface="Helvetica Neue"/>
            </a:endParaRPr>
          </a:p>
          <a:p>
            <a:pPr marL="171450" indent="-171450">
              <a:lnSpc>
                <a:spcPct val="114999"/>
              </a:lnSpc>
              <a:buSzPts val="1100"/>
              <a:buFont typeface="Arial"/>
              <a:buChar char="•"/>
            </a:pPr>
            <a:r>
              <a:rPr lang="en-US" sz="1000" b="1" kern="0">
                <a:solidFill>
                  <a:srgbClr val="000000"/>
                </a:solidFill>
                <a:latin typeface="Helvetica Neue"/>
                <a:ea typeface="Helvetica Neue"/>
                <a:cs typeface="Helvetica Neue"/>
                <a:sym typeface="Helvetica Neue"/>
              </a:rPr>
              <a:t>Communication Tools</a:t>
            </a:r>
            <a:r>
              <a:rPr lang="en-US" sz="1000" kern="0">
                <a:solidFill>
                  <a:srgbClr val="000000"/>
                </a:solidFill>
                <a:latin typeface="Helvetica Neue"/>
                <a:ea typeface="Helvetica Neue"/>
                <a:cs typeface="Helvetica Neue"/>
                <a:sym typeface="Helvetica Neue"/>
              </a:rPr>
              <a:t>: Messaging, video chat, voice calls, and virtual gifts to foster interaction.</a:t>
            </a:r>
            <a:endParaRPr lang="en-US" sz="1000" kern="0">
              <a:solidFill>
                <a:srgbClr val="000000"/>
              </a:solidFill>
              <a:latin typeface="Helvetica Neue"/>
              <a:ea typeface="Helvetica Neue"/>
              <a:cs typeface="Helvetica Neue"/>
            </a:endParaRPr>
          </a:p>
          <a:p>
            <a:pPr>
              <a:lnSpc>
                <a:spcPct val="115000"/>
              </a:lnSpc>
              <a:spcBef>
                <a:spcPts val="1200"/>
              </a:spcBef>
              <a:spcAft>
                <a:spcPts val="1200"/>
              </a:spcAft>
              <a:buClr>
                <a:srgbClr val="000000"/>
              </a:buClr>
            </a:pPr>
            <a:endParaRPr sz="1000" kern="0">
              <a:solidFill>
                <a:srgbClr val="000000"/>
              </a:solidFill>
              <a:latin typeface="Helvetica Neue"/>
              <a:ea typeface="Helvetica Neue"/>
              <a:cs typeface="Helvetica Neue"/>
            </a:endParaRPr>
          </a:p>
        </p:txBody>
      </p:sp>
      <p:sp>
        <p:nvSpPr>
          <p:cNvPr id="10" name="Google Shape;200;p32">
            <a:extLst>
              <a:ext uri="{FF2B5EF4-FFF2-40B4-BE49-F238E27FC236}">
                <a16:creationId xmlns:a16="http://schemas.microsoft.com/office/drawing/2014/main" id="{7CE741C2-09AD-C5A9-CA2E-633BCABDABCF}"/>
              </a:ext>
            </a:extLst>
          </p:cNvPr>
          <p:cNvSpPr/>
          <p:nvPr/>
        </p:nvSpPr>
        <p:spPr>
          <a:xfrm>
            <a:off x="4663961" y="1794773"/>
            <a:ext cx="1952700" cy="536100"/>
          </a:xfrm>
          <a:prstGeom prst="roundRect">
            <a:avLst>
              <a:gd name="adj" fmla="val 0"/>
            </a:avLst>
          </a:prstGeom>
          <a:solidFill>
            <a:srgbClr val="FCEBA4"/>
          </a:solidFill>
          <a:ln>
            <a:noFill/>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1100" b="1" kern="0">
                <a:solidFill>
                  <a:srgbClr val="000000"/>
                </a:solidFill>
                <a:latin typeface="Helvetica "/>
                <a:ea typeface="Helvetica Neue"/>
                <a:cs typeface="Helvetica Neue"/>
                <a:sym typeface="Helvetica Neue"/>
              </a:rPr>
              <a:t>Users</a:t>
            </a:r>
            <a:endParaRPr lang="en-US" sz="1100" kern="0">
              <a:solidFill>
                <a:srgbClr val="000000"/>
              </a:solidFill>
              <a:latin typeface="Helvetica "/>
              <a:cs typeface="Arial"/>
            </a:endParaRPr>
          </a:p>
        </p:txBody>
      </p:sp>
      <p:sp>
        <p:nvSpPr>
          <p:cNvPr id="11" name="Google Shape;201;p32">
            <a:extLst>
              <a:ext uri="{FF2B5EF4-FFF2-40B4-BE49-F238E27FC236}">
                <a16:creationId xmlns:a16="http://schemas.microsoft.com/office/drawing/2014/main" id="{0A60F8CE-409F-4DAA-458C-07A74F0918E6}"/>
              </a:ext>
            </a:extLst>
          </p:cNvPr>
          <p:cNvSpPr/>
          <p:nvPr/>
        </p:nvSpPr>
        <p:spPr>
          <a:xfrm>
            <a:off x="6750286" y="2478098"/>
            <a:ext cx="1809000" cy="3964800"/>
          </a:xfrm>
          <a:prstGeom prst="rect">
            <a:avLst/>
          </a:prstGeom>
          <a:noFill/>
          <a:ln w="9525" cap="flat" cmpd="sng">
            <a:solidFill>
              <a:srgbClr val="546D79"/>
            </a:solidFill>
            <a:prstDash val="dash"/>
            <a:miter lim="800000"/>
            <a:headEnd type="none" w="sm" len="sm"/>
            <a:tailEnd type="none" w="sm" len="sm"/>
          </a:ln>
        </p:spPr>
        <p:txBody>
          <a:bodyPr spcFirstLastPara="1" wrap="square" lIns="91425" tIns="91425" rIns="45700" bIns="900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5000"/>
              </a:lnSpc>
              <a:buClr>
                <a:srgbClr val="000000"/>
              </a:buClr>
            </a:pPr>
            <a:r>
              <a:rPr lang="en-US" sz="900" b="1" kern="0">
                <a:solidFill>
                  <a:srgbClr val="000000"/>
                </a:solidFill>
                <a:latin typeface="Helvetica Neue"/>
                <a:ea typeface="Helvetica Neue"/>
                <a:cs typeface="Helvetica Neue"/>
                <a:sym typeface="Helvetica Neue"/>
              </a:rPr>
              <a:t>Key models include:</a:t>
            </a:r>
            <a:endParaRPr sz="900" b="1" kern="0">
              <a:solidFill>
                <a:srgbClr val="000000"/>
              </a:solidFill>
              <a:latin typeface="Helvetica Neue"/>
              <a:ea typeface="Helvetica Neue"/>
              <a:cs typeface="Helvetica Neue"/>
              <a:sym typeface="Helvetica Neue"/>
            </a:endParaRPr>
          </a:p>
          <a:p>
            <a:pPr marL="171450" indent="-171450">
              <a:lnSpc>
                <a:spcPct val="115000"/>
              </a:lnSpc>
              <a:buClr>
                <a:srgbClr val="000000"/>
              </a:buClr>
              <a:buFont typeface="Arial"/>
              <a:buChar char="•"/>
            </a:pPr>
            <a:r>
              <a:rPr lang="en-US" sz="900" b="1" kern="0">
                <a:solidFill>
                  <a:srgbClr val="000000"/>
                </a:solidFill>
                <a:latin typeface="Helvetica Neue"/>
                <a:ea typeface="Helvetica Neue"/>
                <a:cs typeface="Helvetica Neue"/>
                <a:sym typeface="Helvetica Neue"/>
              </a:rPr>
              <a:t>Freemium Model</a:t>
            </a:r>
            <a:r>
              <a:rPr lang="en-US" sz="900" kern="0">
                <a:solidFill>
                  <a:srgbClr val="000000"/>
                </a:solidFill>
                <a:latin typeface="Helvetica Neue"/>
                <a:ea typeface="Helvetica Neue"/>
                <a:cs typeface="Helvetica Neue"/>
                <a:sym typeface="Helvetica Neue"/>
              </a:rPr>
              <a:t>: Users can access basic features for free, with the option to pay for premium features like unlimited swipes, profile boosts, and visibility.</a:t>
            </a:r>
            <a:endParaRPr lang="en-US" sz="900" kern="0">
              <a:solidFill>
                <a:srgbClr val="000000"/>
              </a:solidFill>
              <a:latin typeface="Helvetica Neue"/>
              <a:ea typeface="Helvetica Neue"/>
              <a:cs typeface="Helvetica Neue"/>
            </a:endParaRPr>
          </a:p>
          <a:p>
            <a:pPr marL="171450" indent="-171450">
              <a:lnSpc>
                <a:spcPct val="114999"/>
              </a:lnSpc>
              <a:buFont typeface="Arial"/>
              <a:buChar char="•"/>
            </a:pPr>
            <a:r>
              <a:rPr lang="en-US" sz="900" b="1" kern="0">
                <a:solidFill>
                  <a:srgbClr val="000000"/>
                </a:solidFill>
                <a:latin typeface="Helvetica Neue"/>
                <a:ea typeface="Helvetica Neue"/>
                <a:cs typeface="Helvetica Neue"/>
                <a:sym typeface="Helvetica Neue"/>
              </a:rPr>
              <a:t>Subscription Model</a:t>
            </a:r>
            <a:r>
              <a:rPr lang="en-US" sz="900" kern="0">
                <a:solidFill>
                  <a:srgbClr val="000000"/>
                </a:solidFill>
                <a:latin typeface="Helvetica Neue"/>
                <a:ea typeface="Helvetica Neue"/>
                <a:cs typeface="Helvetica Neue"/>
                <a:sym typeface="Helvetica Neue"/>
              </a:rPr>
              <a:t>: Users pay a regular fee for access to all or additional features (e.g., Tinder Plus, Bumble Boost, Match.com Premium).                    </a:t>
            </a:r>
            <a:endParaRPr lang="en-US" sz="900" kern="0">
              <a:solidFill>
                <a:srgbClr val="000000"/>
              </a:solidFill>
              <a:latin typeface="Helvetica Neue"/>
              <a:ea typeface="Helvetica Neue"/>
              <a:cs typeface="Helvetica Neue"/>
            </a:endParaRPr>
          </a:p>
          <a:p>
            <a:pPr marL="171450" indent="-171450">
              <a:lnSpc>
                <a:spcPct val="114999"/>
              </a:lnSpc>
              <a:buFont typeface="Arial"/>
              <a:buChar char="•"/>
            </a:pPr>
            <a:r>
              <a:rPr lang="en-US" sz="900" b="1" kern="0">
                <a:solidFill>
                  <a:srgbClr val="000000"/>
                </a:solidFill>
                <a:latin typeface="Helvetica Neue"/>
                <a:ea typeface="Helvetica Neue"/>
                <a:cs typeface="Helvetica Neue"/>
                <a:sym typeface="Helvetica Neue"/>
              </a:rPr>
              <a:t>In-App Purchases</a:t>
            </a:r>
            <a:r>
              <a:rPr lang="en-US" sz="900" kern="0">
                <a:solidFill>
                  <a:srgbClr val="000000"/>
                </a:solidFill>
                <a:latin typeface="Helvetica Neue"/>
                <a:ea typeface="Helvetica Neue"/>
                <a:cs typeface="Helvetica Neue"/>
                <a:sym typeface="Helvetica Neue"/>
              </a:rPr>
              <a:t>: Users can buy virtual gifts, boosts, super likes, or other items to enhance their experience.</a:t>
            </a:r>
            <a:endParaRPr lang="en-US" sz="900" kern="0">
              <a:solidFill>
                <a:srgbClr val="000000"/>
              </a:solidFill>
              <a:latin typeface="Helvetica Neue"/>
              <a:ea typeface="Helvetica Neue"/>
              <a:cs typeface="Helvetica Neue"/>
            </a:endParaRPr>
          </a:p>
          <a:p>
            <a:pPr marL="171450" indent="-171450">
              <a:lnSpc>
                <a:spcPct val="114999"/>
              </a:lnSpc>
              <a:buFont typeface="Arial"/>
              <a:buChar char="•"/>
            </a:pPr>
            <a:r>
              <a:rPr lang="en-US" sz="900" b="1" kern="0">
                <a:solidFill>
                  <a:srgbClr val="000000"/>
                </a:solidFill>
                <a:latin typeface="Helvetica Neue"/>
                <a:ea typeface="Helvetica Neue"/>
                <a:cs typeface="Helvetica Neue"/>
                <a:sym typeface="Helvetica Neue"/>
              </a:rPr>
              <a:t>Advertising</a:t>
            </a:r>
            <a:r>
              <a:rPr lang="en-US" sz="900" kern="0">
                <a:solidFill>
                  <a:srgbClr val="000000"/>
                </a:solidFill>
                <a:latin typeface="Helvetica Neue"/>
                <a:ea typeface="Helvetica Neue"/>
                <a:cs typeface="Helvetica Neue"/>
                <a:sym typeface="Helvetica Neue"/>
              </a:rPr>
              <a:t>: Platforms may display ads to free-tier users or through partnerships and sponsored content.</a:t>
            </a:r>
            <a:endParaRPr lang="en-US" sz="900" kern="0">
              <a:solidFill>
                <a:srgbClr val="000000"/>
              </a:solidFill>
              <a:latin typeface="Helvetica Neue"/>
              <a:ea typeface="Helvetica Neue"/>
              <a:cs typeface="Helvetica Neue"/>
            </a:endParaRPr>
          </a:p>
        </p:txBody>
      </p:sp>
      <p:sp>
        <p:nvSpPr>
          <p:cNvPr id="12" name="Google Shape;202;p32">
            <a:extLst>
              <a:ext uri="{FF2B5EF4-FFF2-40B4-BE49-F238E27FC236}">
                <a16:creationId xmlns:a16="http://schemas.microsoft.com/office/drawing/2014/main" id="{0EEA1544-BBDF-252A-0326-F523BABC63B3}"/>
              </a:ext>
            </a:extLst>
          </p:cNvPr>
          <p:cNvSpPr/>
          <p:nvPr/>
        </p:nvSpPr>
        <p:spPr>
          <a:xfrm>
            <a:off x="6750186" y="1794748"/>
            <a:ext cx="1809000" cy="536100"/>
          </a:xfrm>
          <a:prstGeom prst="roundRect">
            <a:avLst>
              <a:gd name="adj" fmla="val 0"/>
            </a:avLst>
          </a:prstGeom>
          <a:solidFill>
            <a:srgbClr val="FCEBA4"/>
          </a:solidFill>
          <a:ln>
            <a:noFill/>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1100" b="1" kern="0">
                <a:solidFill>
                  <a:srgbClr val="000000"/>
                </a:solidFill>
                <a:latin typeface="Arial"/>
                <a:cs typeface="Arial"/>
                <a:sym typeface="Arial"/>
              </a:rPr>
              <a:t>Monetisation</a:t>
            </a:r>
            <a:endParaRPr sz="1100" b="1" kern="0">
              <a:solidFill>
                <a:srgbClr val="000000"/>
              </a:solidFill>
              <a:latin typeface="Arial"/>
              <a:cs typeface="Arial"/>
              <a:sym typeface="Arial"/>
            </a:endParaRPr>
          </a:p>
          <a:p>
            <a:pPr algn="ctr">
              <a:buClr>
                <a:srgbClr val="000000"/>
              </a:buClr>
            </a:pPr>
            <a:r>
              <a:rPr lang="en-US" sz="1100" b="1" kern="0">
                <a:solidFill>
                  <a:srgbClr val="000000"/>
                </a:solidFill>
                <a:latin typeface="Arial"/>
                <a:cs typeface="Arial"/>
                <a:sym typeface="Arial"/>
              </a:rPr>
              <a:t>Models</a:t>
            </a:r>
            <a:endParaRPr sz="1100" b="1" kern="0">
              <a:solidFill>
                <a:srgbClr val="000000"/>
              </a:solidFill>
              <a:latin typeface="Arial"/>
              <a:cs typeface="Arial"/>
              <a:sym typeface="Arial"/>
            </a:endParaRPr>
          </a:p>
        </p:txBody>
      </p:sp>
      <p:sp>
        <p:nvSpPr>
          <p:cNvPr id="13" name="Google Shape;203;p32">
            <a:extLst>
              <a:ext uri="{FF2B5EF4-FFF2-40B4-BE49-F238E27FC236}">
                <a16:creationId xmlns:a16="http://schemas.microsoft.com/office/drawing/2014/main" id="{3CA3CCCE-9DD0-D987-5C0C-D9486361ED7F}"/>
              </a:ext>
            </a:extLst>
          </p:cNvPr>
          <p:cNvSpPr/>
          <p:nvPr/>
        </p:nvSpPr>
        <p:spPr>
          <a:xfrm>
            <a:off x="4664036" y="2478023"/>
            <a:ext cx="1952700" cy="3964800"/>
          </a:xfrm>
          <a:prstGeom prst="rect">
            <a:avLst/>
          </a:prstGeom>
          <a:noFill/>
          <a:ln w="9525" cap="flat" cmpd="sng">
            <a:solidFill>
              <a:srgbClr val="546D79"/>
            </a:solidFill>
            <a:prstDash val="dash"/>
            <a:miter lim="800000"/>
            <a:headEnd type="none" w="sm" len="sm"/>
            <a:tailEnd type="none" w="sm" len="sm"/>
          </a:ln>
        </p:spPr>
        <p:txBody>
          <a:bodyPr spcFirstLastPara="1" wrap="square" lIns="91425" tIns="91425" rIns="45700" bIns="900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kern="0">
                <a:solidFill>
                  <a:srgbClr val="000000"/>
                </a:solidFill>
                <a:ea typeface="+mn-lt"/>
                <a:cs typeface="+mn-lt"/>
              </a:rPr>
              <a:t>Types of Users:</a:t>
            </a:r>
            <a:endParaRPr lang="en-US"/>
          </a:p>
          <a:p>
            <a:pPr marL="285750" indent="-285750">
              <a:buFont typeface="Arial"/>
              <a:buChar char="•"/>
            </a:pPr>
            <a:r>
              <a:rPr lang="en-US" sz="1000" b="1" kern="0">
                <a:solidFill>
                  <a:srgbClr val="000000"/>
                </a:solidFill>
                <a:ea typeface="+mn-lt"/>
                <a:cs typeface="+mn-lt"/>
              </a:rPr>
              <a:t>Casual Daters:</a:t>
            </a:r>
            <a:r>
              <a:rPr lang="en-US" sz="1000" kern="0">
                <a:solidFill>
                  <a:srgbClr val="000000"/>
                </a:solidFill>
                <a:ea typeface="+mn-lt"/>
                <a:cs typeface="+mn-lt"/>
              </a:rPr>
              <a:t> Seeking short-term connections or casual relationships.</a:t>
            </a:r>
            <a:endParaRPr lang="en-US"/>
          </a:p>
          <a:p>
            <a:pPr marL="285750" indent="-285750">
              <a:buFont typeface="Arial"/>
              <a:buChar char="•"/>
            </a:pPr>
            <a:r>
              <a:rPr lang="en-US" sz="1000" b="1" kern="0">
                <a:solidFill>
                  <a:srgbClr val="000000"/>
                </a:solidFill>
                <a:ea typeface="+mn-lt"/>
                <a:cs typeface="+mn-lt"/>
              </a:rPr>
              <a:t>Serious Daters:</a:t>
            </a:r>
            <a:r>
              <a:rPr lang="en-US" sz="1000" kern="0">
                <a:solidFill>
                  <a:srgbClr val="000000"/>
                </a:solidFill>
                <a:ea typeface="+mn-lt"/>
                <a:cs typeface="+mn-lt"/>
              </a:rPr>
              <a:t> Focused on long-term commitments or marriage.</a:t>
            </a:r>
            <a:endParaRPr lang="en-US"/>
          </a:p>
          <a:p>
            <a:pPr marL="285750" indent="-285750">
              <a:buFont typeface="Arial"/>
              <a:buChar char="•"/>
            </a:pPr>
            <a:r>
              <a:rPr lang="en-US" sz="1000" b="1" kern="0">
                <a:solidFill>
                  <a:srgbClr val="000000"/>
                </a:solidFill>
                <a:ea typeface="+mn-lt"/>
                <a:cs typeface="+mn-lt"/>
              </a:rPr>
              <a:t>Niche Groups:</a:t>
            </a:r>
            <a:r>
              <a:rPr lang="en-US" sz="1000" kern="0">
                <a:solidFill>
                  <a:srgbClr val="000000"/>
                </a:solidFill>
                <a:ea typeface="+mn-lt"/>
                <a:cs typeface="+mn-lt"/>
              </a:rPr>
              <a:t> Includes LGBTQ+, religious, or age-specific users.</a:t>
            </a:r>
            <a:endParaRPr lang="en-US"/>
          </a:p>
          <a:p>
            <a:pPr marL="285750" indent="-285750">
              <a:buFont typeface="Arial"/>
              <a:buChar char="•"/>
            </a:pPr>
            <a:endParaRPr lang="en-US" sz="1000" kern="0">
              <a:solidFill>
                <a:srgbClr val="000000"/>
              </a:solidFill>
              <a:ea typeface="+mn-lt"/>
              <a:cs typeface="+mn-lt"/>
            </a:endParaRPr>
          </a:p>
          <a:p>
            <a:r>
              <a:rPr lang="en-US" sz="1000" b="1" kern="0">
                <a:solidFill>
                  <a:srgbClr val="000000"/>
                </a:solidFill>
                <a:ea typeface="+mn-lt"/>
                <a:cs typeface="+mn-lt"/>
              </a:rPr>
              <a:t>Interrelation with Other Segments:</a:t>
            </a:r>
            <a:endParaRPr lang="en-US"/>
          </a:p>
          <a:p>
            <a:endParaRPr lang="en-US" sz="1000" b="1" kern="0">
              <a:solidFill>
                <a:srgbClr val="000000"/>
              </a:solidFill>
              <a:ea typeface="+mn-lt"/>
              <a:cs typeface="+mn-lt"/>
            </a:endParaRPr>
          </a:p>
          <a:p>
            <a:pPr marL="285750" indent="-285750">
              <a:buFont typeface="Arial"/>
              <a:buChar char="•"/>
            </a:pPr>
            <a:r>
              <a:rPr lang="en-US" sz="1000" b="1" kern="0">
                <a:solidFill>
                  <a:srgbClr val="000000"/>
                </a:solidFill>
                <a:ea typeface="+mn-lt"/>
                <a:cs typeface="+mn-lt"/>
              </a:rPr>
              <a:t>Platforms:</a:t>
            </a:r>
            <a:r>
              <a:rPr lang="en-US" sz="1000" kern="0">
                <a:solidFill>
                  <a:srgbClr val="000000"/>
                </a:solidFill>
                <a:ea typeface="+mn-lt"/>
                <a:cs typeface="+mn-lt"/>
              </a:rPr>
              <a:t> Customize offerings based on user needs and behaviors.</a:t>
            </a:r>
            <a:endParaRPr lang="en-US"/>
          </a:p>
          <a:p>
            <a:pPr marL="285750" indent="-285750">
              <a:buFont typeface="Arial"/>
              <a:buChar char="•"/>
            </a:pPr>
            <a:r>
              <a:rPr lang="en-US" sz="1000" b="1" kern="0">
                <a:solidFill>
                  <a:srgbClr val="000000"/>
                </a:solidFill>
                <a:ea typeface="+mn-lt"/>
                <a:cs typeface="+mn-lt"/>
              </a:rPr>
              <a:t>Technology Infrastructure:</a:t>
            </a:r>
            <a:r>
              <a:rPr lang="en-US" sz="1000" kern="0">
                <a:solidFill>
                  <a:srgbClr val="000000"/>
                </a:solidFill>
                <a:ea typeface="+mn-lt"/>
                <a:cs typeface="+mn-lt"/>
              </a:rPr>
              <a:t> Enables matchmaking, messaging, and secure interactions.</a:t>
            </a:r>
            <a:endParaRPr lang="en-US"/>
          </a:p>
          <a:p>
            <a:pPr>
              <a:lnSpc>
                <a:spcPct val="114999"/>
              </a:lnSpc>
            </a:pPr>
            <a:endParaRPr lang="en-US" sz="1000" kern="0">
              <a:solidFill>
                <a:srgbClr val="000000"/>
              </a:solidFill>
              <a:latin typeface="Helvetica "/>
              <a:ea typeface="Helvetica Neue"/>
              <a:cs typeface="Helvetica Neue"/>
            </a:endParaRPr>
          </a:p>
        </p:txBody>
      </p:sp>
      <p:sp>
        <p:nvSpPr>
          <p:cNvPr id="14" name="Google Shape;204;p32">
            <a:extLst>
              <a:ext uri="{FF2B5EF4-FFF2-40B4-BE49-F238E27FC236}">
                <a16:creationId xmlns:a16="http://schemas.microsoft.com/office/drawing/2014/main" id="{ED559EEB-403E-4852-1669-CAF569A1B2C3}"/>
              </a:ext>
            </a:extLst>
          </p:cNvPr>
          <p:cNvSpPr/>
          <p:nvPr/>
        </p:nvSpPr>
        <p:spPr>
          <a:xfrm>
            <a:off x="388831" y="6059872"/>
            <a:ext cx="8415652" cy="261650"/>
          </a:xfrm>
          <a:prstGeom prst="rect">
            <a:avLst/>
          </a:prstGeom>
          <a:noFill/>
          <a:ln>
            <a:noFill/>
          </a:ln>
        </p:spPr>
        <p:txBody>
          <a:bodyPr spcFirstLastPara="1" wrap="square" lIns="0" tIns="91425" rIns="0" bIns="900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buClr>
                <a:srgbClr val="000000"/>
              </a:buClr>
            </a:pPr>
            <a:endParaRPr sz="900" kern="0">
              <a:solidFill>
                <a:srgbClr val="000000"/>
              </a:solidFill>
              <a:latin typeface="Helvetica Neue"/>
              <a:ea typeface="Helvetica Neue"/>
              <a:cs typeface="Helvetica Neue"/>
              <a:sym typeface="Helvetica Neue"/>
            </a:endParaRPr>
          </a:p>
        </p:txBody>
      </p:sp>
      <p:sp>
        <p:nvSpPr>
          <p:cNvPr id="16" name="Rectangle 15">
            <a:extLst>
              <a:ext uri="{FF2B5EF4-FFF2-40B4-BE49-F238E27FC236}">
                <a16:creationId xmlns:a16="http://schemas.microsoft.com/office/drawing/2014/main" id="{54F38E7B-13BC-1304-3380-788C2DDBC33B}"/>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17" name="Picture 16" descr="A black background with white text&#10;&#10;Description automatically generated">
            <a:extLst>
              <a:ext uri="{FF2B5EF4-FFF2-40B4-BE49-F238E27FC236}">
                <a16:creationId xmlns:a16="http://schemas.microsoft.com/office/drawing/2014/main" id="{C8A87D21-7662-56EA-0704-F384567A1B3B}"/>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20" name="Picture 19" descr="A white text on a black background&#10;&#10;Description automatically generated">
            <a:extLst>
              <a:ext uri="{FF2B5EF4-FFF2-40B4-BE49-F238E27FC236}">
                <a16:creationId xmlns:a16="http://schemas.microsoft.com/office/drawing/2014/main" id="{340CC077-1277-3974-5B83-872D116E045C}"/>
              </a:ext>
            </a:extLst>
          </p:cNvPr>
          <p:cNvPicPr>
            <a:picLocks noChangeAspect="1"/>
          </p:cNvPicPr>
          <p:nvPr/>
        </p:nvPicPr>
        <p:blipFill>
          <a:blip r:embed="rId3"/>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1245713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889B5F9-E3A9-A94D-F2FE-8E51769D341E}"/>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2" name="Slide Number Placeholder 1">
            <a:extLst>
              <a:ext uri="{FF2B5EF4-FFF2-40B4-BE49-F238E27FC236}">
                <a16:creationId xmlns:a16="http://schemas.microsoft.com/office/drawing/2014/main" id="{1E202508-907F-7B82-0A4A-1FFB96AE24E3}"/>
              </a:ext>
            </a:extLst>
          </p:cNvPr>
          <p:cNvSpPr>
            <a:spLocks noGrp="1"/>
          </p:cNvSpPr>
          <p:nvPr>
            <p:ph type="sldNum" sz="quarter" idx="10"/>
          </p:nvPr>
        </p:nvSpPr>
        <p:spPr/>
        <p:txBody>
          <a:bodyPr/>
          <a:lstStyle/>
          <a:p>
            <a:pPr>
              <a:defRPr/>
            </a:pPr>
            <a:fld id="{B44EB3E9-572A-4C79-9EE6-0B98A504B731}" type="slidenum">
              <a:rPr lang="en-AU" smtClean="0">
                <a:solidFill>
                  <a:srgbClr val="FFFFFF"/>
                </a:solidFill>
              </a:rPr>
              <a:pPr>
                <a:defRPr/>
              </a:pPr>
              <a:t>24</a:t>
            </a:fld>
            <a:endParaRPr lang="en-AU">
              <a:solidFill>
                <a:srgbClr val="FFFFFF"/>
              </a:solidFill>
            </a:endParaRPr>
          </a:p>
        </p:txBody>
      </p:sp>
      <p:sp>
        <p:nvSpPr>
          <p:cNvPr id="4" name="Google Shape;212;p33">
            <a:extLst>
              <a:ext uri="{FF2B5EF4-FFF2-40B4-BE49-F238E27FC236}">
                <a16:creationId xmlns:a16="http://schemas.microsoft.com/office/drawing/2014/main" id="{DCCD5327-1C6E-7CA8-06EE-AB857B1520AD}"/>
              </a:ext>
            </a:extLst>
          </p:cNvPr>
          <p:cNvSpPr txBox="1">
            <a:spLocks noGrp="1"/>
          </p:cNvSpPr>
          <p:nvPr/>
        </p:nvSpPr>
        <p:spPr bwMode="auto">
          <a:xfrm>
            <a:off x="237651" y="385758"/>
            <a:ext cx="8645400" cy="603900"/>
          </a:xfrm>
          <a:prstGeom prst="rect">
            <a:avLst/>
          </a:prstGeom>
          <a:noFill/>
          <a:ln w="9525">
            <a:noFill/>
            <a:miter lim="800000"/>
            <a:headEnd/>
            <a:tailEnd/>
          </a:ln>
        </p:spPr>
        <p:txBody>
          <a:bodyPr spcFirstLastPara="1" vert="horz" wrap="square" lIns="91425" tIns="45700" rIns="91425" bIns="45700" numCol="1" anchor="ctr" anchorCtr="0" compatLnSpc="1">
            <a:prstTxWarp prst="textNoShape">
              <a:avLst/>
            </a:prstTxWarp>
            <a:noAutofit/>
          </a:bodyPr>
          <a:lstStyle>
            <a:lvl1pPr lvl="0" algn="l" rtl="0" eaLnBrk="1" fontAlgn="base" hangingPunct="1">
              <a:lnSpc>
                <a:spcPct val="100000"/>
              </a:lnSpc>
              <a:spcBef>
                <a:spcPts val="0"/>
              </a:spcBef>
              <a:spcAft>
                <a:spcPts val="0"/>
              </a:spcAft>
              <a:buSzPts val="1400"/>
              <a:buNone/>
              <a:defRPr sz="2800">
                <a:solidFill>
                  <a:schemeClr val="bg1"/>
                </a:solidFill>
                <a:latin typeface="+mj-lt"/>
                <a:ea typeface="+mj-ea"/>
                <a:cs typeface="+mj-cs"/>
              </a:defRPr>
            </a:lvl1pPr>
            <a:lvl2pPr lvl="1" algn="r" rtl="0" eaLnBrk="1" fontAlgn="base" hangingPunct="1">
              <a:lnSpc>
                <a:spcPct val="100000"/>
              </a:lnSpc>
              <a:spcBef>
                <a:spcPts val="0"/>
              </a:spcBef>
              <a:spcAft>
                <a:spcPts val="0"/>
              </a:spcAft>
              <a:buSzPts val="1400"/>
              <a:buNone/>
              <a:defRPr sz="2800">
                <a:solidFill>
                  <a:schemeClr val="bg1"/>
                </a:solidFill>
                <a:latin typeface="HelveticaNeue LT 45 Lt" pitchFamily="34" charset="0"/>
                <a:cs typeface="Arial" charset="0"/>
              </a:defRPr>
            </a:lvl2pPr>
            <a:lvl3pPr lvl="2" algn="r" rtl="0" eaLnBrk="1" fontAlgn="base" hangingPunct="1">
              <a:lnSpc>
                <a:spcPct val="100000"/>
              </a:lnSpc>
              <a:spcBef>
                <a:spcPts val="0"/>
              </a:spcBef>
              <a:spcAft>
                <a:spcPts val="0"/>
              </a:spcAft>
              <a:buSzPts val="1400"/>
              <a:buNone/>
              <a:defRPr sz="2800">
                <a:solidFill>
                  <a:schemeClr val="bg1"/>
                </a:solidFill>
                <a:latin typeface="HelveticaNeue LT 45 Lt" pitchFamily="34" charset="0"/>
                <a:cs typeface="Arial" charset="0"/>
              </a:defRPr>
            </a:lvl3pPr>
            <a:lvl4pPr lvl="3" algn="r" rtl="0" eaLnBrk="1" fontAlgn="base" hangingPunct="1">
              <a:lnSpc>
                <a:spcPct val="100000"/>
              </a:lnSpc>
              <a:spcBef>
                <a:spcPts val="0"/>
              </a:spcBef>
              <a:spcAft>
                <a:spcPts val="0"/>
              </a:spcAft>
              <a:buSzPts val="1400"/>
              <a:buNone/>
              <a:defRPr sz="2800">
                <a:solidFill>
                  <a:schemeClr val="bg1"/>
                </a:solidFill>
                <a:latin typeface="HelveticaNeue LT 45 Lt" pitchFamily="34" charset="0"/>
                <a:cs typeface="Arial" charset="0"/>
              </a:defRPr>
            </a:lvl4pPr>
            <a:lvl5pPr lvl="4" algn="r" rtl="0" eaLnBrk="1" fontAlgn="base" hangingPunct="1">
              <a:lnSpc>
                <a:spcPct val="100000"/>
              </a:lnSpc>
              <a:spcBef>
                <a:spcPts val="0"/>
              </a:spcBef>
              <a:spcAft>
                <a:spcPts val="0"/>
              </a:spcAft>
              <a:buSzPts val="1400"/>
              <a:buNone/>
              <a:defRPr sz="2800">
                <a:solidFill>
                  <a:schemeClr val="bg1"/>
                </a:solidFill>
                <a:latin typeface="HelveticaNeue LT 45 Lt" pitchFamily="34" charset="0"/>
                <a:cs typeface="Arial" charset="0"/>
              </a:defRPr>
            </a:lvl5pPr>
            <a:lvl6pPr marL="457200" lvl="5" algn="r" rtl="0" eaLnBrk="1" fontAlgn="base" hangingPunct="1">
              <a:lnSpc>
                <a:spcPct val="100000"/>
              </a:lnSpc>
              <a:spcBef>
                <a:spcPts val="0"/>
              </a:spcBef>
              <a:spcAft>
                <a:spcPts val="0"/>
              </a:spcAft>
              <a:buSzPts val="1400"/>
              <a:buNone/>
              <a:defRPr sz="2800">
                <a:solidFill>
                  <a:schemeClr val="bg1"/>
                </a:solidFill>
                <a:latin typeface="HelveticaNeue LT 45 Lt" pitchFamily="34" charset="0"/>
                <a:cs typeface="Arial" charset="0"/>
              </a:defRPr>
            </a:lvl6pPr>
            <a:lvl7pPr marL="914400" lvl="6" algn="r" rtl="0" eaLnBrk="1" fontAlgn="base" hangingPunct="1">
              <a:lnSpc>
                <a:spcPct val="100000"/>
              </a:lnSpc>
              <a:spcBef>
                <a:spcPts val="0"/>
              </a:spcBef>
              <a:spcAft>
                <a:spcPts val="0"/>
              </a:spcAft>
              <a:buSzPts val="1400"/>
              <a:buNone/>
              <a:defRPr sz="2800">
                <a:solidFill>
                  <a:schemeClr val="bg1"/>
                </a:solidFill>
                <a:latin typeface="HelveticaNeue LT 45 Lt" pitchFamily="34" charset="0"/>
                <a:cs typeface="Arial" charset="0"/>
              </a:defRPr>
            </a:lvl7pPr>
            <a:lvl8pPr marL="1371600" lvl="7" algn="r" rtl="0" eaLnBrk="1" fontAlgn="base" hangingPunct="1">
              <a:lnSpc>
                <a:spcPct val="100000"/>
              </a:lnSpc>
              <a:spcBef>
                <a:spcPts val="0"/>
              </a:spcBef>
              <a:spcAft>
                <a:spcPts val="0"/>
              </a:spcAft>
              <a:buSzPts val="1400"/>
              <a:buNone/>
              <a:defRPr sz="2800">
                <a:solidFill>
                  <a:schemeClr val="bg1"/>
                </a:solidFill>
                <a:latin typeface="HelveticaNeue LT 45 Lt" pitchFamily="34" charset="0"/>
                <a:cs typeface="Arial" charset="0"/>
              </a:defRPr>
            </a:lvl8pPr>
            <a:lvl9pPr marL="1828800" lvl="8" algn="r" rtl="0" eaLnBrk="1" fontAlgn="base" hangingPunct="1">
              <a:lnSpc>
                <a:spcPct val="100000"/>
              </a:lnSpc>
              <a:spcBef>
                <a:spcPts val="0"/>
              </a:spcBef>
              <a:spcAft>
                <a:spcPts val="0"/>
              </a:spcAft>
              <a:buSzPts val="1400"/>
              <a:buNone/>
              <a:defRPr sz="2800">
                <a:solidFill>
                  <a:schemeClr val="bg1"/>
                </a:solidFill>
                <a:latin typeface="HelveticaNeue LT 45 Lt" pitchFamily="34" charset="0"/>
                <a:cs typeface="Arial" charset="0"/>
              </a:defRPr>
            </a:lvl9pPr>
          </a:lstStyle>
          <a:p>
            <a:pPr>
              <a:buClr>
                <a:schemeClr val="dk1"/>
              </a:buClr>
            </a:pPr>
            <a:r>
              <a:rPr lang="en-US" b="1">
                <a:solidFill>
                  <a:schemeClr val="tx2"/>
                </a:solidFill>
                <a:latin typeface="Helvetica "/>
              </a:rPr>
              <a:t>Industry – Diagram (Online Dating Space)</a:t>
            </a:r>
          </a:p>
          <a:p>
            <a:endParaRPr b="1">
              <a:latin typeface="Helvetica "/>
            </a:endParaRPr>
          </a:p>
        </p:txBody>
      </p:sp>
      <p:sp>
        <p:nvSpPr>
          <p:cNvPr id="5" name="Google Shape;213;p33">
            <a:extLst>
              <a:ext uri="{FF2B5EF4-FFF2-40B4-BE49-F238E27FC236}">
                <a16:creationId xmlns:a16="http://schemas.microsoft.com/office/drawing/2014/main" id="{A58544C1-7D4D-571D-64E7-407FEC96735F}"/>
              </a:ext>
            </a:extLst>
          </p:cNvPr>
          <p:cNvSpPr/>
          <p:nvPr/>
        </p:nvSpPr>
        <p:spPr>
          <a:xfrm>
            <a:off x="520114" y="1808880"/>
            <a:ext cx="941100" cy="882300"/>
          </a:xfrm>
          <a:prstGeom prst="ellipse">
            <a:avLst/>
          </a:prstGeom>
          <a:solidFill>
            <a:srgbClr val="FADF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sz="1400" kern="0">
              <a:solidFill>
                <a:srgbClr val="000000"/>
              </a:solidFill>
              <a:latin typeface="Helvetica Neue"/>
              <a:ea typeface="Helvetica Neue"/>
              <a:cs typeface="Helvetica Neue"/>
              <a:sym typeface="Helvetica Neue"/>
            </a:endParaRPr>
          </a:p>
        </p:txBody>
      </p:sp>
      <p:sp>
        <p:nvSpPr>
          <p:cNvPr id="6" name="Google Shape;214;p33">
            <a:extLst>
              <a:ext uri="{FF2B5EF4-FFF2-40B4-BE49-F238E27FC236}">
                <a16:creationId xmlns:a16="http://schemas.microsoft.com/office/drawing/2014/main" id="{9A2EB18B-36FD-AACD-0B82-EEC33E691BA1}"/>
              </a:ext>
            </a:extLst>
          </p:cNvPr>
          <p:cNvSpPr/>
          <p:nvPr/>
        </p:nvSpPr>
        <p:spPr>
          <a:xfrm>
            <a:off x="474049" y="5265943"/>
            <a:ext cx="941100" cy="882300"/>
          </a:xfrm>
          <a:prstGeom prst="ellipse">
            <a:avLst/>
          </a:prstGeom>
          <a:solidFill>
            <a:srgbClr val="FADF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endParaRPr sz="1400" kern="0">
              <a:solidFill>
                <a:srgbClr val="000000"/>
              </a:solidFill>
              <a:latin typeface="Helvetica Neue"/>
              <a:ea typeface="Helvetica Neue"/>
              <a:cs typeface="Helvetica Neue"/>
              <a:sym typeface="Helvetica Neue"/>
            </a:endParaRPr>
          </a:p>
        </p:txBody>
      </p:sp>
      <p:sp>
        <p:nvSpPr>
          <p:cNvPr id="7" name="Google Shape;215;p33">
            <a:extLst>
              <a:ext uri="{FF2B5EF4-FFF2-40B4-BE49-F238E27FC236}">
                <a16:creationId xmlns:a16="http://schemas.microsoft.com/office/drawing/2014/main" id="{6503F35F-F468-FF22-571B-642F8B364A65}"/>
              </a:ext>
            </a:extLst>
          </p:cNvPr>
          <p:cNvSpPr/>
          <p:nvPr/>
        </p:nvSpPr>
        <p:spPr>
          <a:xfrm>
            <a:off x="2919774" y="1808830"/>
            <a:ext cx="941100" cy="882300"/>
          </a:xfrm>
          <a:prstGeom prst="ellipse">
            <a:avLst/>
          </a:prstGeom>
          <a:solidFill>
            <a:srgbClr val="FADF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sz="1400" kern="0">
              <a:solidFill>
                <a:srgbClr val="000000"/>
              </a:solidFill>
              <a:latin typeface="Helvetica Neue"/>
              <a:ea typeface="Helvetica Neue"/>
              <a:cs typeface="Helvetica Neue"/>
              <a:sym typeface="Helvetica Neue"/>
            </a:endParaRPr>
          </a:p>
        </p:txBody>
      </p:sp>
      <p:sp>
        <p:nvSpPr>
          <p:cNvPr id="8" name="Google Shape;216;p33">
            <a:extLst>
              <a:ext uri="{FF2B5EF4-FFF2-40B4-BE49-F238E27FC236}">
                <a16:creationId xmlns:a16="http://schemas.microsoft.com/office/drawing/2014/main" id="{15241105-7C86-018A-1DF8-89CCE7D5973B}"/>
              </a:ext>
            </a:extLst>
          </p:cNvPr>
          <p:cNvSpPr/>
          <p:nvPr/>
        </p:nvSpPr>
        <p:spPr>
          <a:xfrm>
            <a:off x="2919774" y="5337355"/>
            <a:ext cx="941100" cy="882300"/>
          </a:xfrm>
          <a:prstGeom prst="ellipse">
            <a:avLst/>
          </a:prstGeom>
          <a:solidFill>
            <a:srgbClr val="FADF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sz="1400" kern="0">
              <a:solidFill>
                <a:srgbClr val="000000"/>
              </a:solidFill>
              <a:latin typeface="Helvetica Neue"/>
              <a:ea typeface="Helvetica Neue"/>
              <a:cs typeface="Helvetica Neue"/>
              <a:sym typeface="Helvetica Neue"/>
            </a:endParaRPr>
          </a:p>
        </p:txBody>
      </p:sp>
      <p:sp>
        <p:nvSpPr>
          <p:cNvPr id="9" name="Google Shape;217;p33">
            <a:extLst>
              <a:ext uri="{FF2B5EF4-FFF2-40B4-BE49-F238E27FC236}">
                <a16:creationId xmlns:a16="http://schemas.microsoft.com/office/drawing/2014/main" id="{07F08930-4B58-B1E6-CA16-9C9044F55D39}"/>
              </a:ext>
            </a:extLst>
          </p:cNvPr>
          <p:cNvSpPr/>
          <p:nvPr/>
        </p:nvSpPr>
        <p:spPr>
          <a:xfrm>
            <a:off x="5177274" y="1808880"/>
            <a:ext cx="941100" cy="882300"/>
          </a:xfrm>
          <a:prstGeom prst="ellipse">
            <a:avLst/>
          </a:prstGeom>
          <a:solidFill>
            <a:srgbClr val="FADF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sz="1400" kern="0">
              <a:solidFill>
                <a:srgbClr val="000000"/>
              </a:solidFill>
              <a:latin typeface="Helvetica Neue"/>
              <a:ea typeface="Helvetica Neue"/>
              <a:cs typeface="Helvetica Neue"/>
              <a:sym typeface="Helvetica Neue"/>
            </a:endParaRPr>
          </a:p>
        </p:txBody>
      </p:sp>
      <p:sp>
        <p:nvSpPr>
          <p:cNvPr id="10" name="Google Shape;218;p33">
            <a:extLst>
              <a:ext uri="{FF2B5EF4-FFF2-40B4-BE49-F238E27FC236}">
                <a16:creationId xmlns:a16="http://schemas.microsoft.com/office/drawing/2014/main" id="{81C55F76-5515-07F4-D74E-12F89E5F9C28}"/>
              </a:ext>
            </a:extLst>
          </p:cNvPr>
          <p:cNvSpPr/>
          <p:nvPr/>
        </p:nvSpPr>
        <p:spPr>
          <a:xfrm>
            <a:off x="5177274" y="5337355"/>
            <a:ext cx="941100" cy="882300"/>
          </a:xfrm>
          <a:prstGeom prst="ellipse">
            <a:avLst/>
          </a:prstGeom>
          <a:solidFill>
            <a:srgbClr val="FADF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sz="1400" kern="0">
              <a:solidFill>
                <a:srgbClr val="000000"/>
              </a:solidFill>
              <a:latin typeface="Helvetica Neue"/>
              <a:ea typeface="Helvetica Neue"/>
              <a:cs typeface="Helvetica Neue"/>
              <a:sym typeface="Helvetica Neue"/>
            </a:endParaRPr>
          </a:p>
        </p:txBody>
      </p:sp>
      <p:sp>
        <p:nvSpPr>
          <p:cNvPr id="11" name="Google Shape;219;p33">
            <a:extLst>
              <a:ext uri="{FF2B5EF4-FFF2-40B4-BE49-F238E27FC236}">
                <a16:creationId xmlns:a16="http://schemas.microsoft.com/office/drawing/2014/main" id="{F021D9C7-CF24-8124-64A2-5E25BFE0FB6B}"/>
              </a:ext>
            </a:extLst>
          </p:cNvPr>
          <p:cNvSpPr txBox="1"/>
          <p:nvPr/>
        </p:nvSpPr>
        <p:spPr>
          <a:xfrm>
            <a:off x="468216" y="1997598"/>
            <a:ext cx="1127247" cy="452942"/>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1000" b="1" kern="0">
                <a:solidFill>
                  <a:srgbClr val="000000"/>
                </a:solidFill>
                <a:latin typeface="Helvetica Neue"/>
                <a:ea typeface="Helvetica Neue"/>
                <a:cs typeface="Helvetica Neue"/>
                <a:sym typeface="Helvetica Neue"/>
              </a:rPr>
              <a:t>Technological</a:t>
            </a:r>
            <a:endParaRPr lang="en-US" sz="1000" b="1" kern="0">
              <a:solidFill>
                <a:srgbClr val="000000"/>
              </a:solidFill>
              <a:latin typeface="Helvetica Neue"/>
              <a:ea typeface="Helvetica Neue"/>
              <a:cs typeface="Helvetica Neue"/>
            </a:endParaRPr>
          </a:p>
          <a:p>
            <a:pPr>
              <a:buClr>
                <a:srgbClr val="000000"/>
              </a:buClr>
            </a:pPr>
            <a:r>
              <a:rPr lang="en-US" sz="1000" b="1" kern="0">
                <a:solidFill>
                  <a:srgbClr val="000000"/>
                </a:solidFill>
                <a:latin typeface="Helvetica Neue"/>
                <a:ea typeface="Helvetica Neue"/>
                <a:cs typeface="Helvetica Neue"/>
                <a:sym typeface="Helvetica Neue"/>
              </a:rPr>
              <a:t>Infrastructure</a:t>
            </a:r>
            <a:endParaRPr sz="1000" b="1" kern="0">
              <a:solidFill>
                <a:srgbClr val="000000"/>
              </a:solidFill>
              <a:latin typeface="Helvetica Neue"/>
              <a:ea typeface="Helvetica Neue"/>
              <a:cs typeface="Helvetica Neue"/>
            </a:endParaRPr>
          </a:p>
        </p:txBody>
      </p:sp>
      <p:sp>
        <p:nvSpPr>
          <p:cNvPr id="12" name="Google Shape;220;p33">
            <a:extLst>
              <a:ext uri="{FF2B5EF4-FFF2-40B4-BE49-F238E27FC236}">
                <a16:creationId xmlns:a16="http://schemas.microsoft.com/office/drawing/2014/main" id="{94E54926-54B6-6068-0205-E78E63B3AA83}"/>
              </a:ext>
            </a:extLst>
          </p:cNvPr>
          <p:cNvSpPr/>
          <p:nvPr/>
        </p:nvSpPr>
        <p:spPr>
          <a:xfrm>
            <a:off x="7235324" y="1808880"/>
            <a:ext cx="941100" cy="882300"/>
          </a:xfrm>
          <a:prstGeom prst="ellipse">
            <a:avLst/>
          </a:prstGeom>
          <a:solidFill>
            <a:srgbClr val="FADF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sz="1400" kern="0">
              <a:solidFill>
                <a:srgbClr val="000000"/>
              </a:solidFill>
              <a:latin typeface="Helvetica Neue"/>
              <a:ea typeface="Helvetica Neue"/>
              <a:cs typeface="Helvetica Neue"/>
              <a:sym typeface="Helvetica Neue"/>
            </a:endParaRPr>
          </a:p>
        </p:txBody>
      </p:sp>
      <p:sp>
        <p:nvSpPr>
          <p:cNvPr id="13" name="Google Shape;221;p33">
            <a:extLst>
              <a:ext uri="{FF2B5EF4-FFF2-40B4-BE49-F238E27FC236}">
                <a16:creationId xmlns:a16="http://schemas.microsoft.com/office/drawing/2014/main" id="{EB586B4C-E065-8E76-F5F9-6F4E6B0E9B0F}"/>
              </a:ext>
            </a:extLst>
          </p:cNvPr>
          <p:cNvSpPr/>
          <p:nvPr/>
        </p:nvSpPr>
        <p:spPr>
          <a:xfrm>
            <a:off x="7235324" y="5337355"/>
            <a:ext cx="941100" cy="882300"/>
          </a:xfrm>
          <a:prstGeom prst="ellipse">
            <a:avLst/>
          </a:prstGeom>
          <a:solidFill>
            <a:srgbClr val="FADF7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sz="1400" kern="0">
              <a:solidFill>
                <a:srgbClr val="000000"/>
              </a:solidFill>
              <a:latin typeface="Helvetica Neue"/>
              <a:ea typeface="Helvetica Neue"/>
              <a:cs typeface="Helvetica Neue"/>
              <a:sym typeface="Helvetica Neue"/>
            </a:endParaRPr>
          </a:p>
        </p:txBody>
      </p:sp>
      <p:sp>
        <p:nvSpPr>
          <p:cNvPr id="14" name="Google Shape;222;p33">
            <a:extLst>
              <a:ext uri="{FF2B5EF4-FFF2-40B4-BE49-F238E27FC236}">
                <a16:creationId xmlns:a16="http://schemas.microsoft.com/office/drawing/2014/main" id="{6DF89451-FFE4-ED02-CC66-F51638D261F2}"/>
              </a:ext>
            </a:extLst>
          </p:cNvPr>
          <p:cNvSpPr txBox="1"/>
          <p:nvPr/>
        </p:nvSpPr>
        <p:spPr>
          <a:xfrm>
            <a:off x="550549" y="5534518"/>
            <a:ext cx="788100" cy="317700"/>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900" b="1" kern="0">
                <a:solidFill>
                  <a:srgbClr val="000000"/>
                </a:solidFill>
                <a:latin typeface="Helvetica Neue"/>
                <a:ea typeface="Helvetica Neue"/>
                <a:cs typeface="Helvetica Neue"/>
                <a:sym typeface="Helvetica Neue"/>
              </a:rPr>
              <a:t> </a:t>
            </a:r>
            <a:r>
              <a:rPr lang="en-US" sz="1000" b="1" kern="0">
                <a:solidFill>
                  <a:srgbClr val="000000"/>
                </a:solidFill>
                <a:latin typeface="Helvetica Neue"/>
                <a:ea typeface="Helvetica Neue"/>
                <a:cs typeface="Helvetica Neue"/>
                <a:sym typeface="Helvetica Neue"/>
              </a:rPr>
              <a:t>Platforms</a:t>
            </a:r>
            <a:endParaRPr sz="1000" b="1" kern="0">
              <a:solidFill>
                <a:srgbClr val="000000"/>
              </a:solidFill>
              <a:latin typeface="Helvetica Neue"/>
              <a:ea typeface="Helvetica Neue"/>
              <a:cs typeface="Helvetica Neue"/>
              <a:sym typeface="Helvetica Neue"/>
            </a:endParaRPr>
          </a:p>
        </p:txBody>
      </p:sp>
      <p:sp>
        <p:nvSpPr>
          <p:cNvPr id="15" name="Google Shape;223;p33">
            <a:extLst>
              <a:ext uri="{FF2B5EF4-FFF2-40B4-BE49-F238E27FC236}">
                <a16:creationId xmlns:a16="http://schemas.microsoft.com/office/drawing/2014/main" id="{846A39CE-84B4-C94F-6C02-266CA5EF2F44}"/>
              </a:ext>
            </a:extLst>
          </p:cNvPr>
          <p:cNvSpPr txBox="1"/>
          <p:nvPr/>
        </p:nvSpPr>
        <p:spPr>
          <a:xfrm>
            <a:off x="2949624" y="2091180"/>
            <a:ext cx="881400" cy="317700"/>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900" b="1" kern="0">
                <a:solidFill>
                  <a:srgbClr val="000000"/>
                </a:solidFill>
                <a:latin typeface="Helvetica Neue"/>
                <a:ea typeface="Helvetica Neue"/>
                <a:cs typeface="Helvetica Neue"/>
                <a:sym typeface="Helvetica Neue"/>
              </a:rPr>
              <a:t>   </a:t>
            </a:r>
            <a:r>
              <a:rPr lang="en-US" sz="1000" b="1" kern="0">
                <a:solidFill>
                  <a:srgbClr val="000000"/>
                </a:solidFill>
                <a:latin typeface="Helvetica Neue"/>
                <a:ea typeface="Helvetica Neue"/>
                <a:cs typeface="Helvetica Neue"/>
                <a:sym typeface="Helvetica Neue"/>
              </a:rPr>
              <a:t>Platforms</a:t>
            </a:r>
            <a:endParaRPr sz="1000" b="1" kern="0">
              <a:solidFill>
                <a:srgbClr val="000000"/>
              </a:solidFill>
              <a:latin typeface="Helvetica Neue"/>
              <a:ea typeface="Helvetica Neue"/>
              <a:cs typeface="Helvetica Neue"/>
              <a:sym typeface="Helvetica Neue"/>
            </a:endParaRPr>
          </a:p>
        </p:txBody>
      </p:sp>
      <p:sp>
        <p:nvSpPr>
          <p:cNvPr id="16" name="Google Shape;224;p33">
            <a:extLst>
              <a:ext uri="{FF2B5EF4-FFF2-40B4-BE49-F238E27FC236}">
                <a16:creationId xmlns:a16="http://schemas.microsoft.com/office/drawing/2014/main" id="{6A466E0B-702C-419D-647B-7ED6F17B4950}"/>
              </a:ext>
            </a:extLst>
          </p:cNvPr>
          <p:cNvSpPr txBox="1"/>
          <p:nvPr/>
        </p:nvSpPr>
        <p:spPr>
          <a:xfrm>
            <a:off x="3003174" y="5596655"/>
            <a:ext cx="788100" cy="317700"/>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900" b="1" kern="0">
                <a:solidFill>
                  <a:srgbClr val="000000"/>
                </a:solidFill>
                <a:latin typeface="Helvetica Neue"/>
                <a:ea typeface="Helvetica Neue"/>
                <a:cs typeface="Helvetica Neue"/>
                <a:sym typeface="Helvetica Neue"/>
              </a:rPr>
              <a:t>    </a:t>
            </a:r>
            <a:r>
              <a:rPr lang="en-US" sz="1000" b="1" kern="0">
                <a:solidFill>
                  <a:srgbClr val="000000"/>
                </a:solidFill>
                <a:latin typeface="Helvetica Neue"/>
                <a:ea typeface="Helvetica Neue"/>
                <a:cs typeface="Helvetica Neue"/>
                <a:sym typeface="Helvetica Neue"/>
              </a:rPr>
              <a:t>Users</a:t>
            </a:r>
            <a:endParaRPr sz="1000" b="1" kern="0">
              <a:solidFill>
                <a:srgbClr val="000000"/>
              </a:solidFill>
              <a:latin typeface="Helvetica Neue"/>
              <a:ea typeface="Helvetica Neue"/>
              <a:cs typeface="Helvetica Neue"/>
              <a:sym typeface="Helvetica Neue"/>
            </a:endParaRPr>
          </a:p>
        </p:txBody>
      </p:sp>
      <p:sp>
        <p:nvSpPr>
          <p:cNvPr id="17" name="Google Shape;225;p33">
            <a:extLst>
              <a:ext uri="{FF2B5EF4-FFF2-40B4-BE49-F238E27FC236}">
                <a16:creationId xmlns:a16="http://schemas.microsoft.com/office/drawing/2014/main" id="{2A4D9FEB-5F97-35DA-601D-873B8CF207A1}"/>
              </a:ext>
            </a:extLst>
          </p:cNvPr>
          <p:cNvSpPr txBox="1"/>
          <p:nvPr/>
        </p:nvSpPr>
        <p:spPr>
          <a:xfrm>
            <a:off x="5308774" y="2091911"/>
            <a:ext cx="705900" cy="458700"/>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900" b="1" kern="0">
                <a:solidFill>
                  <a:srgbClr val="000000"/>
                </a:solidFill>
                <a:latin typeface="Helvetica Neue"/>
                <a:ea typeface="Helvetica Neue"/>
                <a:cs typeface="Helvetica Neue"/>
                <a:sym typeface="Helvetica Neue"/>
              </a:rPr>
              <a:t>   </a:t>
            </a:r>
            <a:r>
              <a:rPr lang="en-US" sz="1000" b="1" kern="0">
                <a:solidFill>
                  <a:srgbClr val="000000"/>
                </a:solidFill>
                <a:latin typeface="Helvetica Neue"/>
                <a:ea typeface="Helvetica Neue"/>
                <a:cs typeface="Helvetica Neue"/>
                <a:sym typeface="Helvetica Neue"/>
              </a:rPr>
              <a:t>Users</a:t>
            </a:r>
            <a:endParaRPr sz="1000" b="1" kern="0">
              <a:solidFill>
                <a:srgbClr val="000000"/>
              </a:solidFill>
              <a:latin typeface="Helvetica Neue"/>
              <a:ea typeface="Helvetica Neue"/>
              <a:cs typeface="Helvetica Neue"/>
              <a:sym typeface="Helvetica Neue"/>
            </a:endParaRPr>
          </a:p>
        </p:txBody>
      </p:sp>
      <p:sp>
        <p:nvSpPr>
          <p:cNvPr id="18" name="Google Shape;226;p33">
            <a:extLst>
              <a:ext uri="{FF2B5EF4-FFF2-40B4-BE49-F238E27FC236}">
                <a16:creationId xmlns:a16="http://schemas.microsoft.com/office/drawing/2014/main" id="{0EFEBABA-2945-35A0-A5FB-17EBDB1F323D}"/>
              </a:ext>
            </a:extLst>
          </p:cNvPr>
          <p:cNvSpPr txBox="1"/>
          <p:nvPr/>
        </p:nvSpPr>
        <p:spPr>
          <a:xfrm>
            <a:off x="5194074" y="5553680"/>
            <a:ext cx="941100" cy="517500"/>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1000" b="1" kern="0" err="1">
                <a:solidFill>
                  <a:srgbClr val="000000"/>
                </a:solidFill>
                <a:latin typeface="Helvetica Neue"/>
                <a:ea typeface="Helvetica Neue"/>
                <a:cs typeface="Helvetica Neue"/>
                <a:sym typeface="Helvetica Neue"/>
              </a:rPr>
              <a:t>Monetisation</a:t>
            </a:r>
            <a:r>
              <a:rPr lang="en-US" sz="1000" b="1" kern="0">
                <a:solidFill>
                  <a:srgbClr val="000000"/>
                </a:solidFill>
                <a:latin typeface="Helvetica Neue"/>
                <a:ea typeface="Helvetica Neue"/>
                <a:cs typeface="Helvetica Neue"/>
                <a:sym typeface="Helvetica Neue"/>
              </a:rPr>
              <a:t>                                     Models</a:t>
            </a:r>
            <a:endParaRPr lang="en-US" sz="1000" b="1" kern="0">
              <a:solidFill>
                <a:srgbClr val="000000"/>
              </a:solidFill>
              <a:latin typeface="Helvetica Neue"/>
              <a:ea typeface="Helvetica Neue"/>
              <a:cs typeface="Helvetica Neue"/>
            </a:endParaRPr>
          </a:p>
        </p:txBody>
      </p:sp>
      <p:sp>
        <p:nvSpPr>
          <p:cNvPr id="19" name="Google Shape;227;p33">
            <a:extLst>
              <a:ext uri="{FF2B5EF4-FFF2-40B4-BE49-F238E27FC236}">
                <a16:creationId xmlns:a16="http://schemas.microsoft.com/office/drawing/2014/main" id="{ECA6840C-4F1D-C888-BA2C-3C5659DBE378}"/>
              </a:ext>
            </a:extLst>
          </p:cNvPr>
          <p:cNvSpPr txBox="1"/>
          <p:nvPr/>
        </p:nvSpPr>
        <p:spPr>
          <a:xfrm>
            <a:off x="7295874" y="1973580"/>
            <a:ext cx="941100" cy="458700"/>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kern="0">
                <a:solidFill>
                  <a:srgbClr val="000000"/>
                </a:solidFill>
                <a:ea typeface="+mn-lt"/>
                <a:cs typeface="+mn-lt"/>
              </a:rPr>
              <a:t>Monetization models</a:t>
            </a:r>
            <a:endParaRPr lang="en-US"/>
          </a:p>
        </p:txBody>
      </p:sp>
      <p:sp>
        <p:nvSpPr>
          <p:cNvPr id="20" name="Google Shape;228;p33">
            <a:extLst>
              <a:ext uri="{FF2B5EF4-FFF2-40B4-BE49-F238E27FC236}">
                <a16:creationId xmlns:a16="http://schemas.microsoft.com/office/drawing/2014/main" id="{464C8006-28C7-17BC-3C79-FE5CAE378C3A}"/>
              </a:ext>
            </a:extLst>
          </p:cNvPr>
          <p:cNvSpPr txBox="1"/>
          <p:nvPr/>
        </p:nvSpPr>
        <p:spPr>
          <a:xfrm>
            <a:off x="7237799" y="5526080"/>
            <a:ext cx="1023600" cy="458700"/>
          </a:xfrm>
          <a:prstGeom prst="rect">
            <a:avLst/>
          </a:prstGeom>
          <a:no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100"/>
            </a:pPr>
            <a:r>
              <a:rPr lang="en-US" sz="1000" b="1" kern="0">
                <a:solidFill>
                  <a:srgbClr val="000000"/>
                </a:solidFill>
                <a:latin typeface="Helvetica Neue"/>
                <a:ea typeface="Helvetica Neue"/>
                <a:cs typeface="Helvetica Neue"/>
                <a:sym typeface="Helvetica Neue"/>
              </a:rPr>
              <a:t>Technological</a:t>
            </a:r>
            <a:endParaRPr lang="en-US" sz="1000" b="1" kern="0">
              <a:solidFill>
                <a:srgbClr val="000000"/>
              </a:solidFill>
              <a:latin typeface="Helvetica Neue"/>
              <a:ea typeface="Helvetica Neue"/>
              <a:cs typeface="Helvetica Neue"/>
            </a:endParaRPr>
          </a:p>
          <a:p>
            <a:pPr>
              <a:buClr>
                <a:srgbClr val="000000"/>
              </a:buClr>
              <a:buSzPts val="1100"/>
            </a:pPr>
            <a:r>
              <a:rPr lang="en-US" sz="1000" b="1" kern="0">
                <a:solidFill>
                  <a:srgbClr val="000000"/>
                </a:solidFill>
                <a:latin typeface="Helvetica Neue"/>
                <a:ea typeface="Helvetica Neue"/>
                <a:cs typeface="Helvetica Neue"/>
                <a:sym typeface="Helvetica Neue"/>
              </a:rPr>
              <a:t>Infrastructure</a:t>
            </a:r>
            <a:endParaRPr lang="en-US" sz="1000" b="1" kern="0">
              <a:solidFill>
                <a:srgbClr val="000000"/>
              </a:solidFill>
              <a:latin typeface="Helvetica Neue"/>
              <a:ea typeface="Helvetica Neue"/>
              <a:cs typeface="Helvetica Neue"/>
            </a:endParaRPr>
          </a:p>
          <a:p>
            <a:pPr>
              <a:buClr>
                <a:srgbClr val="000000"/>
              </a:buClr>
            </a:pPr>
            <a:endParaRPr lang="en-US" sz="1000" kern="0">
              <a:solidFill>
                <a:srgbClr val="000000"/>
              </a:solidFill>
              <a:latin typeface="Helvetica Neue"/>
              <a:ea typeface="Helvetica Neue"/>
              <a:cs typeface="Helvetica Neue"/>
            </a:endParaRPr>
          </a:p>
        </p:txBody>
      </p:sp>
      <p:sp>
        <p:nvSpPr>
          <p:cNvPr id="21" name="Google Shape;229;p33">
            <a:extLst>
              <a:ext uri="{FF2B5EF4-FFF2-40B4-BE49-F238E27FC236}">
                <a16:creationId xmlns:a16="http://schemas.microsoft.com/office/drawing/2014/main" id="{DC18F861-E4CA-106B-C650-9448F78EA08C}"/>
              </a:ext>
            </a:extLst>
          </p:cNvPr>
          <p:cNvSpPr/>
          <p:nvPr/>
        </p:nvSpPr>
        <p:spPr>
          <a:xfrm>
            <a:off x="453800" y="3066387"/>
            <a:ext cx="1073728" cy="1958916"/>
          </a:xfrm>
          <a:prstGeom prst="rect">
            <a:avLst/>
          </a:prstGeom>
          <a:solidFill>
            <a:srgbClr val="FCEB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kern="0">
              <a:solidFill>
                <a:srgbClr val="000000"/>
              </a:solidFill>
              <a:ea typeface="+mn-lt"/>
              <a:cs typeface="+mn-lt"/>
            </a:endParaRPr>
          </a:p>
          <a:p>
            <a:endParaRPr lang="en-US" sz="1000" kern="0">
              <a:solidFill>
                <a:srgbClr val="000000"/>
              </a:solidFill>
              <a:ea typeface="+mn-lt"/>
              <a:cs typeface="+mn-lt"/>
            </a:endParaRPr>
          </a:p>
          <a:p>
            <a:r>
              <a:rPr lang="en-US" sz="1000" kern="0">
                <a:solidFill>
                  <a:srgbClr val="000000"/>
                </a:solidFill>
                <a:ea typeface="+mn-lt"/>
                <a:cs typeface="+mn-lt"/>
              </a:rPr>
              <a:t>Innovations in technology enhance the scalability and efficiency of platforms. Matchmaking, payments and data storage are all dependent on technological infrastructure</a:t>
            </a:r>
            <a:endParaRPr lang="en-US"/>
          </a:p>
          <a:p>
            <a:pPr algn="ctr"/>
            <a:endParaRPr sz="1400" kern="0">
              <a:solidFill>
                <a:srgbClr val="000000"/>
              </a:solidFill>
              <a:latin typeface="Helvetica Neue"/>
              <a:ea typeface="Helvetica Neue"/>
              <a:cs typeface="Helvetica Neue"/>
            </a:endParaRPr>
          </a:p>
        </p:txBody>
      </p:sp>
      <p:cxnSp>
        <p:nvCxnSpPr>
          <p:cNvPr id="23" name="Google Shape;231;p33">
            <a:extLst>
              <a:ext uri="{FF2B5EF4-FFF2-40B4-BE49-F238E27FC236}">
                <a16:creationId xmlns:a16="http://schemas.microsoft.com/office/drawing/2014/main" id="{7AA63AFF-E940-10A4-4015-FCD7AB4DFB62}"/>
              </a:ext>
            </a:extLst>
          </p:cNvPr>
          <p:cNvCxnSpPr>
            <a:cxnSpLocks/>
            <a:stCxn id="5" idx="4"/>
            <a:endCxn id="21" idx="0"/>
          </p:cNvCxnSpPr>
          <p:nvPr/>
        </p:nvCxnSpPr>
        <p:spPr>
          <a:xfrm>
            <a:off x="990664" y="2691180"/>
            <a:ext cx="0" cy="375207"/>
          </a:xfrm>
          <a:prstGeom prst="straightConnector1">
            <a:avLst/>
          </a:prstGeom>
          <a:noFill/>
          <a:ln w="9525" cap="flat" cmpd="sng">
            <a:solidFill>
              <a:schemeClr val="dk2"/>
            </a:solidFill>
            <a:prstDash val="solid"/>
            <a:round/>
            <a:headEnd type="none" w="med" len="med"/>
            <a:tailEnd type="triangle" w="med" len="med"/>
          </a:ln>
        </p:spPr>
      </p:cxnSp>
      <p:sp>
        <p:nvSpPr>
          <p:cNvPr id="25" name="Google Shape;233;p33">
            <a:extLst>
              <a:ext uri="{FF2B5EF4-FFF2-40B4-BE49-F238E27FC236}">
                <a16:creationId xmlns:a16="http://schemas.microsoft.com/office/drawing/2014/main" id="{E90131B2-A761-1129-38DA-8CD9625EBAB5}"/>
              </a:ext>
            </a:extLst>
          </p:cNvPr>
          <p:cNvSpPr/>
          <p:nvPr/>
        </p:nvSpPr>
        <p:spPr>
          <a:xfrm>
            <a:off x="2878524" y="2990567"/>
            <a:ext cx="1023600" cy="2024400"/>
          </a:xfrm>
          <a:prstGeom prst="rect">
            <a:avLst/>
          </a:prstGeom>
          <a:solidFill>
            <a:srgbClr val="F2EE7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sz="1400" kern="0">
              <a:solidFill>
                <a:srgbClr val="000000"/>
              </a:solidFill>
              <a:latin typeface="Helvetica Neue"/>
              <a:ea typeface="Helvetica Neue"/>
              <a:cs typeface="Helvetica Neue"/>
              <a:sym typeface="Helvetica Neue"/>
            </a:endParaRPr>
          </a:p>
        </p:txBody>
      </p:sp>
      <p:sp>
        <p:nvSpPr>
          <p:cNvPr id="26" name="Google Shape;234;p33">
            <a:extLst>
              <a:ext uri="{FF2B5EF4-FFF2-40B4-BE49-F238E27FC236}">
                <a16:creationId xmlns:a16="http://schemas.microsoft.com/office/drawing/2014/main" id="{FE82D9E0-B477-EE0C-0D0F-7277233D2684}"/>
              </a:ext>
            </a:extLst>
          </p:cNvPr>
          <p:cNvSpPr/>
          <p:nvPr/>
        </p:nvSpPr>
        <p:spPr>
          <a:xfrm>
            <a:off x="5153883" y="2996113"/>
            <a:ext cx="1011694" cy="2144675"/>
          </a:xfrm>
          <a:prstGeom prst="rect">
            <a:avLst/>
          </a:prstGeom>
          <a:solidFill>
            <a:srgbClr val="F2EE7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endParaRPr sz="1400" kern="0">
              <a:solidFill>
                <a:srgbClr val="000000"/>
              </a:solidFill>
              <a:latin typeface="Helvetica Neue"/>
              <a:ea typeface="Helvetica Neue"/>
              <a:cs typeface="Helvetica Neue"/>
              <a:sym typeface="Helvetica Neue"/>
            </a:endParaRPr>
          </a:p>
        </p:txBody>
      </p:sp>
      <p:cxnSp>
        <p:nvCxnSpPr>
          <p:cNvPr id="28" name="Google Shape;236;p33">
            <a:extLst>
              <a:ext uri="{FF2B5EF4-FFF2-40B4-BE49-F238E27FC236}">
                <a16:creationId xmlns:a16="http://schemas.microsoft.com/office/drawing/2014/main" id="{D45CEDCB-B528-24BB-DC73-7144EC1747ED}"/>
              </a:ext>
            </a:extLst>
          </p:cNvPr>
          <p:cNvCxnSpPr>
            <a:stCxn id="7" idx="4"/>
            <a:endCxn id="25" idx="0"/>
          </p:cNvCxnSpPr>
          <p:nvPr/>
        </p:nvCxnSpPr>
        <p:spPr>
          <a:xfrm>
            <a:off x="3390324" y="2691130"/>
            <a:ext cx="0" cy="299400"/>
          </a:xfrm>
          <a:prstGeom prst="straightConnector1">
            <a:avLst/>
          </a:prstGeom>
          <a:noFill/>
          <a:ln w="9525" cap="flat" cmpd="sng">
            <a:solidFill>
              <a:schemeClr val="dk2"/>
            </a:solidFill>
            <a:prstDash val="solid"/>
            <a:round/>
            <a:headEnd type="none" w="med" len="med"/>
            <a:tailEnd type="triangle" w="med" len="med"/>
          </a:ln>
        </p:spPr>
      </p:cxnSp>
      <p:cxnSp>
        <p:nvCxnSpPr>
          <p:cNvPr id="29" name="Google Shape;237;p33">
            <a:extLst>
              <a:ext uri="{FF2B5EF4-FFF2-40B4-BE49-F238E27FC236}">
                <a16:creationId xmlns:a16="http://schemas.microsoft.com/office/drawing/2014/main" id="{F1B1C4BD-73E6-1F81-D37C-E47694F56D98}"/>
              </a:ext>
            </a:extLst>
          </p:cNvPr>
          <p:cNvCxnSpPr>
            <a:stCxn id="25" idx="2"/>
            <a:endCxn id="8" idx="0"/>
          </p:cNvCxnSpPr>
          <p:nvPr/>
        </p:nvCxnSpPr>
        <p:spPr>
          <a:xfrm>
            <a:off x="3390324" y="5014967"/>
            <a:ext cx="0" cy="322500"/>
          </a:xfrm>
          <a:prstGeom prst="straightConnector1">
            <a:avLst/>
          </a:prstGeom>
          <a:noFill/>
          <a:ln w="9525" cap="flat" cmpd="sng">
            <a:solidFill>
              <a:schemeClr val="dk2"/>
            </a:solidFill>
            <a:prstDash val="solid"/>
            <a:round/>
            <a:headEnd type="none" w="med" len="med"/>
            <a:tailEnd type="triangle" w="med" len="med"/>
          </a:ln>
        </p:spPr>
      </p:cxnSp>
      <p:cxnSp>
        <p:nvCxnSpPr>
          <p:cNvPr id="30" name="Google Shape;238;p33">
            <a:extLst>
              <a:ext uri="{FF2B5EF4-FFF2-40B4-BE49-F238E27FC236}">
                <a16:creationId xmlns:a16="http://schemas.microsoft.com/office/drawing/2014/main" id="{FB84C0D9-7C53-98C8-DCD4-D624D1599739}"/>
              </a:ext>
            </a:extLst>
          </p:cNvPr>
          <p:cNvCxnSpPr>
            <a:cxnSpLocks/>
            <a:stCxn id="9" idx="4"/>
            <a:endCxn id="26" idx="0"/>
          </p:cNvCxnSpPr>
          <p:nvPr/>
        </p:nvCxnSpPr>
        <p:spPr>
          <a:xfrm>
            <a:off x="5647824" y="2691180"/>
            <a:ext cx="11906" cy="304933"/>
          </a:xfrm>
          <a:prstGeom prst="straightConnector1">
            <a:avLst/>
          </a:prstGeom>
          <a:noFill/>
          <a:ln w="9525" cap="flat" cmpd="sng">
            <a:solidFill>
              <a:schemeClr val="dk2"/>
            </a:solidFill>
            <a:prstDash val="solid"/>
            <a:round/>
            <a:headEnd type="none" w="med" len="med"/>
            <a:tailEnd type="triangle" w="med" len="med"/>
          </a:ln>
        </p:spPr>
      </p:cxnSp>
      <p:cxnSp>
        <p:nvCxnSpPr>
          <p:cNvPr id="31" name="Google Shape;239;p33">
            <a:extLst>
              <a:ext uri="{FF2B5EF4-FFF2-40B4-BE49-F238E27FC236}">
                <a16:creationId xmlns:a16="http://schemas.microsoft.com/office/drawing/2014/main" id="{04211449-D00E-7FF9-AA6E-C2FD3B8D79A8}"/>
              </a:ext>
            </a:extLst>
          </p:cNvPr>
          <p:cNvCxnSpPr>
            <a:cxnSpLocks/>
            <a:stCxn id="26" idx="2"/>
            <a:endCxn id="10" idx="0"/>
          </p:cNvCxnSpPr>
          <p:nvPr/>
        </p:nvCxnSpPr>
        <p:spPr>
          <a:xfrm flipH="1">
            <a:off x="5647824" y="5140788"/>
            <a:ext cx="11906" cy="196567"/>
          </a:xfrm>
          <a:prstGeom prst="straightConnector1">
            <a:avLst/>
          </a:prstGeom>
          <a:noFill/>
          <a:ln w="9525" cap="flat" cmpd="sng">
            <a:solidFill>
              <a:schemeClr val="dk2"/>
            </a:solidFill>
            <a:prstDash val="solid"/>
            <a:round/>
            <a:headEnd type="none" w="med" len="med"/>
            <a:tailEnd type="triangle" w="med" len="med"/>
          </a:ln>
        </p:spPr>
      </p:cxnSp>
      <p:cxnSp>
        <p:nvCxnSpPr>
          <p:cNvPr id="32" name="Google Shape;240;p33">
            <a:extLst>
              <a:ext uri="{FF2B5EF4-FFF2-40B4-BE49-F238E27FC236}">
                <a16:creationId xmlns:a16="http://schemas.microsoft.com/office/drawing/2014/main" id="{817E801D-2FEC-9DC1-C965-085A82B70AAE}"/>
              </a:ext>
            </a:extLst>
          </p:cNvPr>
          <p:cNvCxnSpPr>
            <a:cxnSpLocks/>
            <a:stCxn id="12" idx="4"/>
          </p:cNvCxnSpPr>
          <p:nvPr/>
        </p:nvCxnSpPr>
        <p:spPr>
          <a:xfrm>
            <a:off x="7705874" y="2691180"/>
            <a:ext cx="0" cy="310800"/>
          </a:xfrm>
          <a:prstGeom prst="straightConnector1">
            <a:avLst/>
          </a:prstGeom>
          <a:noFill/>
          <a:ln w="9525" cap="flat" cmpd="sng">
            <a:solidFill>
              <a:schemeClr val="dk2"/>
            </a:solidFill>
            <a:prstDash val="solid"/>
            <a:round/>
            <a:headEnd type="none" w="med" len="med"/>
            <a:tailEnd type="triangle" w="med" len="med"/>
          </a:ln>
        </p:spPr>
      </p:cxnSp>
      <p:cxnSp>
        <p:nvCxnSpPr>
          <p:cNvPr id="33" name="Google Shape;241;p33">
            <a:extLst>
              <a:ext uri="{FF2B5EF4-FFF2-40B4-BE49-F238E27FC236}">
                <a16:creationId xmlns:a16="http://schemas.microsoft.com/office/drawing/2014/main" id="{C67CA183-C4E0-8EEF-D0C3-1C43DB696CB8}"/>
              </a:ext>
            </a:extLst>
          </p:cNvPr>
          <p:cNvCxnSpPr>
            <a:cxnSpLocks/>
            <a:endCxn id="13" idx="0"/>
          </p:cNvCxnSpPr>
          <p:nvPr/>
        </p:nvCxnSpPr>
        <p:spPr>
          <a:xfrm>
            <a:off x="7705874" y="5026479"/>
            <a:ext cx="0" cy="310800"/>
          </a:xfrm>
          <a:prstGeom prst="straightConnector1">
            <a:avLst/>
          </a:prstGeom>
          <a:noFill/>
          <a:ln w="9525" cap="flat" cmpd="sng">
            <a:solidFill>
              <a:schemeClr val="dk2"/>
            </a:solidFill>
            <a:prstDash val="solid"/>
            <a:round/>
            <a:headEnd type="none" w="med" len="med"/>
            <a:tailEnd type="triangle" w="med" len="med"/>
          </a:ln>
        </p:spPr>
      </p:cxnSp>
      <p:sp>
        <p:nvSpPr>
          <p:cNvPr id="34" name="Google Shape;242;p33">
            <a:extLst>
              <a:ext uri="{FF2B5EF4-FFF2-40B4-BE49-F238E27FC236}">
                <a16:creationId xmlns:a16="http://schemas.microsoft.com/office/drawing/2014/main" id="{A0648700-B894-586D-450C-C351C8BBF7A4}"/>
              </a:ext>
            </a:extLst>
          </p:cNvPr>
          <p:cNvSpPr txBox="1"/>
          <p:nvPr/>
        </p:nvSpPr>
        <p:spPr>
          <a:xfrm>
            <a:off x="2892766" y="2996114"/>
            <a:ext cx="1003984" cy="2024400"/>
          </a:xfrm>
          <a:prstGeom prst="rect">
            <a:avLst/>
          </a:prstGeom>
          <a:solidFill>
            <a:srgbClr val="FCEBA4"/>
          </a:solid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1000" kern="0">
                <a:solidFill>
                  <a:srgbClr val="000000"/>
                </a:solidFill>
                <a:latin typeface="Helvetica "/>
                <a:ea typeface="Helvetica Neue"/>
                <a:cs typeface="Helvetica Neue"/>
                <a:sym typeface="Helvetica Neue"/>
              </a:rPr>
              <a:t>Platforms attract users through their content. User feedback and behavior patterns, in turn, drive platform improvements and feature development.</a:t>
            </a:r>
            <a:endParaRPr lang="en-US" sz="1000" kern="0">
              <a:solidFill>
                <a:srgbClr val="000000"/>
              </a:solidFill>
              <a:latin typeface="Helvetica "/>
              <a:ea typeface="Helvetica Neue"/>
              <a:cs typeface="Helvetica Neue"/>
            </a:endParaRPr>
          </a:p>
        </p:txBody>
      </p:sp>
      <p:sp>
        <p:nvSpPr>
          <p:cNvPr id="35" name="Google Shape;243;p33">
            <a:extLst>
              <a:ext uri="{FF2B5EF4-FFF2-40B4-BE49-F238E27FC236}">
                <a16:creationId xmlns:a16="http://schemas.microsoft.com/office/drawing/2014/main" id="{D2E60D47-9766-92E1-B810-C3DD46F0230D}"/>
              </a:ext>
            </a:extLst>
          </p:cNvPr>
          <p:cNvSpPr txBox="1"/>
          <p:nvPr/>
        </p:nvSpPr>
        <p:spPr>
          <a:xfrm>
            <a:off x="5167965" y="3010924"/>
            <a:ext cx="999788" cy="2127575"/>
          </a:xfrm>
          <a:prstGeom prst="rect">
            <a:avLst/>
          </a:prstGeom>
          <a:solidFill>
            <a:srgbClr val="FCEBA4"/>
          </a:solidFill>
          <a:ln>
            <a:noFill/>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1000" kern="0">
                <a:solidFill>
                  <a:srgbClr val="000000"/>
                </a:solidFill>
                <a:latin typeface="Helvetica "/>
                <a:ea typeface="Helvetica Neue"/>
                <a:cs typeface="Helvetica Neue"/>
                <a:sym typeface="Helvetica Neue"/>
              </a:rPr>
              <a:t>Users fuel monetization by subscribing to premium features, making in-app purchases, or engaging with ads. User engagement  directly impact revenue generation .</a:t>
            </a:r>
            <a:endParaRPr lang="en-US" sz="1000" kern="0">
              <a:solidFill>
                <a:srgbClr val="000000"/>
              </a:solidFill>
              <a:latin typeface="Helvetica "/>
              <a:ea typeface="Helvetica Neue"/>
              <a:cs typeface="Helvetica Neue"/>
            </a:endParaRPr>
          </a:p>
        </p:txBody>
      </p:sp>
      <p:sp>
        <p:nvSpPr>
          <p:cNvPr id="38" name="Rectangle 37">
            <a:extLst>
              <a:ext uri="{FF2B5EF4-FFF2-40B4-BE49-F238E27FC236}">
                <a16:creationId xmlns:a16="http://schemas.microsoft.com/office/drawing/2014/main" id="{AE2422A5-89C5-0C81-ED4A-467941541718}"/>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cxnSp>
        <p:nvCxnSpPr>
          <p:cNvPr id="37" name="Google Shape;237;p33">
            <a:extLst>
              <a:ext uri="{FF2B5EF4-FFF2-40B4-BE49-F238E27FC236}">
                <a16:creationId xmlns:a16="http://schemas.microsoft.com/office/drawing/2014/main" id="{B6F91645-097A-1159-3B71-7B90B47B3DFC}"/>
              </a:ext>
            </a:extLst>
          </p:cNvPr>
          <p:cNvCxnSpPr>
            <a:cxnSpLocks/>
          </p:cNvCxnSpPr>
          <p:nvPr/>
        </p:nvCxnSpPr>
        <p:spPr>
          <a:xfrm>
            <a:off x="913823" y="4919716"/>
            <a:ext cx="0" cy="322500"/>
          </a:xfrm>
          <a:prstGeom prst="straightConnector1">
            <a:avLst/>
          </a:prstGeom>
          <a:noFill/>
          <a:ln w="9525" cap="flat" cmpd="sng">
            <a:solidFill>
              <a:schemeClr val="dk2"/>
            </a:solidFill>
            <a:prstDash val="solid"/>
            <a:round/>
            <a:headEnd type="none" w="med" len="med"/>
            <a:tailEnd type="triangle" w="med" len="med"/>
          </a:ln>
        </p:spPr>
      </p:cxnSp>
      <p:sp>
        <p:nvSpPr>
          <p:cNvPr id="42" name="Google Shape;229;p33">
            <a:extLst>
              <a:ext uri="{FF2B5EF4-FFF2-40B4-BE49-F238E27FC236}">
                <a16:creationId xmlns:a16="http://schemas.microsoft.com/office/drawing/2014/main" id="{889D0D40-1654-15B1-99EA-4F15571E3961}"/>
              </a:ext>
            </a:extLst>
          </p:cNvPr>
          <p:cNvSpPr/>
          <p:nvPr/>
        </p:nvSpPr>
        <p:spPr>
          <a:xfrm>
            <a:off x="7130063" y="3006250"/>
            <a:ext cx="1220052" cy="1982728"/>
          </a:xfrm>
          <a:prstGeom prst="rect">
            <a:avLst/>
          </a:prstGeom>
          <a:solidFill>
            <a:srgbClr val="FCEBA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kern="0">
              <a:solidFill>
                <a:srgbClr val="000000"/>
              </a:solidFill>
              <a:ea typeface="+mn-lt"/>
              <a:cs typeface="+mn-lt"/>
            </a:endParaRPr>
          </a:p>
          <a:p>
            <a:r>
              <a:rPr lang="en-US" sz="1000" kern="0">
                <a:solidFill>
                  <a:srgbClr val="000000"/>
                </a:solidFill>
                <a:ea typeface="+mn-lt"/>
                <a:cs typeface="+mn-lt"/>
              </a:rPr>
              <a:t>Revenue from monetization is reinvested into the technological infrastructure to enhance system capabilities, introduce new features, and improve data security, creating a feedback loop.</a:t>
            </a:r>
            <a:endParaRPr lang="en-US" sz="1000" kern="0">
              <a:cs typeface="Helvetica"/>
            </a:endParaRPr>
          </a:p>
          <a:p>
            <a:endParaRPr lang="en-US" sz="1000" kern="0">
              <a:solidFill>
                <a:srgbClr val="000000"/>
              </a:solidFill>
              <a:latin typeface="Helvetica"/>
              <a:ea typeface="Helvetica Neue"/>
              <a:cs typeface="Helvetica"/>
            </a:endParaRPr>
          </a:p>
        </p:txBody>
      </p:sp>
      <p:sp>
        <p:nvSpPr>
          <p:cNvPr id="43" name="Flowchart: Off-page Connector 42">
            <a:extLst>
              <a:ext uri="{FF2B5EF4-FFF2-40B4-BE49-F238E27FC236}">
                <a16:creationId xmlns:a16="http://schemas.microsoft.com/office/drawing/2014/main" id="{E63762C1-2EAB-0EE8-8316-068014168189}"/>
              </a:ext>
            </a:extLst>
          </p:cNvPr>
          <p:cNvSpPr/>
          <p:nvPr/>
        </p:nvSpPr>
        <p:spPr bwMode="auto">
          <a:xfrm rot="16200000">
            <a:off x="4271627" y="-2764967"/>
            <a:ext cx="606694" cy="8357662"/>
          </a:xfrm>
          <a:prstGeom prst="flowChartOffpageConnector">
            <a:avLst/>
          </a:prstGeom>
          <a:solidFill>
            <a:srgbClr val="F2CF4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44" name="Google Shape;211;p33">
            <a:extLst>
              <a:ext uri="{FF2B5EF4-FFF2-40B4-BE49-F238E27FC236}">
                <a16:creationId xmlns:a16="http://schemas.microsoft.com/office/drawing/2014/main" id="{4040D01F-2CD1-E198-2BA9-1E145CB12604}"/>
              </a:ext>
            </a:extLst>
          </p:cNvPr>
          <p:cNvSpPr txBox="1">
            <a:spLocks noGrp="1"/>
          </p:cNvSpPr>
          <p:nvPr/>
        </p:nvSpPr>
        <p:spPr bwMode="auto">
          <a:xfrm>
            <a:off x="383104" y="1219617"/>
            <a:ext cx="8499947" cy="457970"/>
          </a:xfrm>
          <a:prstGeom prst="rect">
            <a:avLst/>
          </a:prstGeom>
          <a:noFill/>
          <a:ln w="9525">
            <a:noFill/>
            <a:miter lim="800000"/>
            <a:headEnd/>
            <a:tailEnd/>
          </a:ln>
        </p:spPr>
        <p:txBody>
          <a:bodyPr spcFirstLastPara="1" vert="horz" wrap="square" lIns="91425" tIns="45700" rIns="91425" bIns="45700" numCol="1" anchor="t" anchorCtr="0" compatLnSpc="1">
            <a:prstTxWarp prst="textNoShape">
              <a:avLst/>
            </a:prstTxWarp>
            <a:noAutofit/>
          </a:bodyPr>
          <a:lstStyle>
            <a:lvl1pPr marL="457200" lvl="0" indent="-342900" algn="l" rtl="0" eaLnBrk="1" fontAlgn="base" hangingPunct="1">
              <a:lnSpc>
                <a:spcPct val="100000"/>
              </a:lnSpc>
              <a:spcBef>
                <a:spcPts val="0"/>
              </a:spcBef>
              <a:spcAft>
                <a:spcPts val="0"/>
              </a:spcAft>
              <a:buClr>
                <a:srgbClr val="003399"/>
              </a:buClr>
              <a:buSzPts val="1800"/>
              <a:buFont typeface="Wingdings" pitchFamily="2" charset="2"/>
              <a:buChar char="■"/>
              <a:defRPr sz="1200">
                <a:solidFill>
                  <a:schemeClr val="tx1"/>
                </a:solidFill>
                <a:latin typeface="+mn-lt"/>
                <a:ea typeface="+mn-ea"/>
                <a:cs typeface="+mn-cs"/>
              </a:defRPr>
            </a:lvl1pPr>
            <a:lvl2pPr marL="914400" lvl="1" indent="-342900" algn="l" rtl="0" eaLnBrk="1" fontAlgn="base" hangingPunct="1">
              <a:lnSpc>
                <a:spcPct val="100000"/>
              </a:lnSpc>
              <a:spcBef>
                <a:spcPts val="600"/>
              </a:spcBef>
              <a:spcAft>
                <a:spcPts val="0"/>
              </a:spcAft>
              <a:buClr>
                <a:schemeClr val="bg2"/>
              </a:buClr>
              <a:buSzPts val="1800"/>
              <a:buChar char="—"/>
              <a:defRPr sz="1200">
                <a:solidFill>
                  <a:schemeClr val="tx1"/>
                </a:solidFill>
                <a:latin typeface="+mn-lt"/>
                <a:cs typeface="+mn-cs"/>
              </a:defRPr>
            </a:lvl2pPr>
            <a:lvl3pPr marL="1371600" lvl="2" indent="-342900" algn="l" rtl="0" eaLnBrk="1" fontAlgn="base" hangingPunct="1">
              <a:lnSpc>
                <a:spcPct val="100000"/>
              </a:lnSpc>
              <a:spcBef>
                <a:spcPts val="600"/>
              </a:spcBef>
              <a:spcAft>
                <a:spcPts val="0"/>
              </a:spcAft>
              <a:buClr>
                <a:schemeClr val="bg2"/>
              </a:buClr>
              <a:buSzPts val="1800"/>
              <a:buChar char="—"/>
              <a:defRPr sz="1200">
                <a:solidFill>
                  <a:schemeClr val="tx1"/>
                </a:solidFill>
                <a:latin typeface="+mn-lt"/>
                <a:cs typeface="+mn-cs"/>
              </a:defRPr>
            </a:lvl3pPr>
            <a:lvl4pPr marL="1828800" lvl="3" indent="-342900" algn="l" rtl="0" eaLnBrk="1" fontAlgn="base" hangingPunct="1">
              <a:lnSpc>
                <a:spcPct val="100000"/>
              </a:lnSpc>
              <a:spcBef>
                <a:spcPts val="600"/>
              </a:spcBef>
              <a:spcAft>
                <a:spcPts val="0"/>
              </a:spcAft>
              <a:buClr>
                <a:schemeClr val="bg2"/>
              </a:buClr>
              <a:buSzPts val="1800"/>
              <a:buChar char="—"/>
              <a:defRPr sz="1200">
                <a:solidFill>
                  <a:schemeClr val="tx1"/>
                </a:solidFill>
                <a:latin typeface="+mn-lt"/>
                <a:cs typeface="+mn-cs"/>
              </a:defRPr>
            </a:lvl4pPr>
            <a:lvl5pPr marL="2286000" lvl="4" indent="-342900" algn="l" rtl="0" eaLnBrk="1" fontAlgn="base" hangingPunct="1">
              <a:lnSpc>
                <a:spcPct val="100000"/>
              </a:lnSpc>
              <a:spcBef>
                <a:spcPts val="600"/>
              </a:spcBef>
              <a:spcAft>
                <a:spcPts val="0"/>
              </a:spcAft>
              <a:buClr>
                <a:schemeClr val="bg2"/>
              </a:buClr>
              <a:buSzPts val="1800"/>
              <a:buChar char="—"/>
              <a:defRPr sz="1200">
                <a:solidFill>
                  <a:schemeClr val="tx1"/>
                </a:solidFill>
                <a:latin typeface="+mn-lt"/>
                <a:cs typeface="+mn-cs"/>
              </a:defRPr>
            </a:lvl5pPr>
            <a:lvl6pPr marL="2743200" lvl="5" indent="-342900" algn="l" rtl="0" eaLnBrk="1" fontAlgn="base" hangingPunct="1">
              <a:lnSpc>
                <a:spcPct val="100000"/>
              </a:lnSpc>
              <a:spcBef>
                <a:spcPts val="600"/>
              </a:spcBef>
              <a:spcAft>
                <a:spcPts val="0"/>
              </a:spcAft>
              <a:buClr>
                <a:schemeClr val="bg2"/>
              </a:buClr>
              <a:buSzPts val="1800"/>
              <a:buChar char="—"/>
              <a:defRPr sz="1200">
                <a:solidFill>
                  <a:schemeClr val="tx1"/>
                </a:solidFill>
                <a:latin typeface="+mn-lt"/>
                <a:cs typeface="+mn-cs"/>
              </a:defRPr>
            </a:lvl6pPr>
            <a:lvl7pPr marL="3200400" lvl="6" indent="-342900" algn="l" rtl="0" eaLnBrk="1" fontAlgn="base" hangingPunct="1">
              <a:lnSpc>
                <a:spcPct val="100000"/>
              </a:lnSpc>
              <a:spcBef>
                <a:spcPts val="600"/>
              </a:spcBef>
              <a:spcAft>
                <a:spcPts val="0"/>
              </a:spcAft>
              <a:buClr>
                <a:schemeClr val="bg2"/>
              </a:buClr>
              <a:buSzPts val="1800"/>
              <a:buChar char="—"/>
              <a:defRPr sz="1200">
                <a:solidFill>
                  <a:schemeClr val="tx1"/>
                </a:solidFill>
                <a:latin typeface="+mn-lt"/>
                <a:cs typeface="+mn-cs"/>
              </a:defRPr>
            </a:lvl7pPr>
            <a:lvl8pPr marL="3657600" lvl="7" indent="-342900" algn="l" rtl="0" eaLnBrk="1" fontAlgn="base" hangingPunct="1">
              <a:lnSpc>
                <a:spcPct val="100000"/>
              </a:lnSpc>
              <a:spcBef>
                <a:spcPts val="600"/>
              </a:spcBef>
              <a:spcAft>
                <a:spcPts val="0"/>
              </a:spcAft>
              <a:buClr>
                <a:schemeClr val="bg2"/>
              </a:buClr>
              <a:buSzPts val="1800"/>
              <a:buChar char="—"/>
              <a:defRPr sz="1200">
                <a:solidFill>
                  <a:schemeClr val="tx1"/>
                </a:solidFill>
                <a:latin typeface="+mn-lt"/>
                <a:cs typeface="+mn-cs"/>
              </a:defRPr>
            </a:lvl8pPr>
            <a:lvl9pPr marL="4114800" lvl="8" indent="-342900" algn="l" rtl="0" eaLnBrk="1" fontAlgn="base" hangingPunct="1">
              <a:lnSpc>
                <a:spcPct val="100000"/>
              </a:lnSpc>
              <a:spcBef>
                <a:spcPts val="600"/>
              </a:spcBef>
              <a:spcAft>
                <a:spcPts val="600"/>
              </a:spcAft>
              <a:buClr>
                <a:schemeClr val="bg2"/>
              </a:buClr>
              <a:buSzPts val="1800"/>
              <a:buChar char="—"/>
              <a:defRPr sz="1200">
                <a:solidFill>
                  <a:schemeClr val="tx1"/>
                </a:solidFill>
                <a:latin typeface="+mn-lt"/>
                <a:cs typeface="+mn-cs"/>
              </a:defRPr>
            </a:lvl9pPr>
          </a:lstStyle>
          <a:p>
            <a:pPr marL="0" indent="0">
              <a:spcAft>
                <a:spcPts val="600"/>
              </a:spcAft>
              <a:buNone/>
            </a:pPr>
            <a:r>
              <a:rPr lang="en-US" sz="1800" b="1"/>
              <a:t>Interrelationship between the various  components of the relationship</a:t>
            </a:r>
            <a:endParaRPr sz="1800" b="1"/>
          </a:p>
        </p:txBody>
      </p:sp>
      <p:pic>
        <p:nvPicPr>
          <p:cNvPr id="22" name="Picture 21" descr="A black background with white text&#10;&#10;Description automatically generated">
            <a:extLst>
              <a:ext uri="{FF2B5EF4-FFF2-40B4-BE49-F238E27FC236}">
                <a16:creationId xmlns:a16="http://schemas.microsoft.com/office/drawing/2014/main" id="{973164AD-5F7F-83EB-D85F-385C84AC1348}"/>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27" name="Picture 26" descr="A white text on a black background&#10;&#10;Description automatically generated">
            <a:extLst>
              <a:ext uri="{FF2B5EF4-FFF2-40B4-BE49-F238E27FC236}">
                <a16:creationId xmlns:a16="http://schemas.microsoft.com/office/drawing/2014/main" id="{AF1013E2-A6B0-D0E4-1BE2-93B6AF57C089}"/>
              </a:ext>
            </a:extLst>
          </p:cNvPr>
          <p:cNvPicPr>
            <a:picLocks noChangeAspect="1"/>
          </p:cNvPicPr>
          <p:nvPr/>
        </p:nvPicPr>
        <p:blipFill>
          <a:blip r:embed="rId3"/>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4124638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E2EDE8-82F6-BB4F-34B7-78E06FA8DF11}"/>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2" name="Slide Number Placeholder 1">
            <a:extLst>
              <a:ext uri="{FF2B5EF4-FFF2-40B4-BE49-F238E27FC236}">
                <a16:creationId xmlns:a16="http://schemas.microsoft.com/office/drawing/2014/main" id="{41AE20A4-72D9-43CD-67A5-15EBB68313C7}"/>
              </a:ext>
            </a:extLst>
          </p:cNvPr>
          <p:cNvSpPr>
            <a:spLocks noGrp="1"/>
          </p:cNvSpPr>
          <p:nvPr>
            <p:ph type="sldNum" sz="quarter" idx="10"/>
          </p:nvPr>
        </p:nvSpPr>
        <p:spPr/>
        <p:txBody>
          <a:bodyPr/>
          <a:lstStyle/>
          <a:p>
            <a:pPr>
              <a:defRPr/>
            </a:pPr>
            <a:fld id="{B44EB3E9-572A-4C79-9EE6-0B98A504B731}" type="slidenum">
              <a:rPr lang="en-AU" smtClean="0">
                <a:solidFill>
                  <a:srgbClr val="FFFFFF"/>
                </a:solidFill>
              </a:rPr>
              <a:pPr>
                <a:defRPr/>
              </a:pPr>
              <a:t>25</a:t>
            </a:fld>
            <a:endParaRPr lang="en-AU">
              <a:solidFill>
                <a:srgbClr val="FFFFFF"/>
              </a:solidFill>
            </a:endParaRPr>
          </a:p>
        </p:txBody>
      </p:sp>
      <p:graphicFrame>
        <p:nvGraphicFramePr>
          <p:cNvPr id="11" name="Table 10">
            <a:extLst>
              <a:ext uri="{FF2B5EF4-FFF2-40B4-BE49-F238E27FC236}">
                <a16:creationId xmlns:a16="http://schemas.microsoft.com/office/drawing/2014/main" id="{B7232708-ABF3-A5B4-7629-A1BF3E6A6FC3}"/>
              </a:ext>
            </a:extLst>
          </p:cNvPr>
          <p:cNvGraphicFramePr>
            <a:graphicFrameLocks noGrp="1"/>
          </p:cNvGraphicFramePr>
          <p:nvPr>
            <p:extLst>
              <p:ext uri="{D42A27DB-BD31-4B8C-83A1-F6EECF244321}">
                <p14:modId xmlns:p14="http://schemas.microsoft.com/office/powerpoint/2010/main" val="2363288289"/>
              </p:ext>
            </p:extLst>
          </p:nvPr>
        </p:nvGraphicFramePr>
        <p:xfrm>
          <a:off x="184826" y="1301534"/>
          <a:ext cx="8693054" cy="4943622"/>
        </p:xfrm>
        <a:graphic>
          <a:graphicData uri="http://schemas.openxmlformats.org/drawingml/2006/table">
            <a:tbl>
              <a:tblPr/>
              <a:tblGrid>
                <a:gridCol w="4426194">
                  <a:extLst>
                    <a:ext uri="{9D8B030D-6E8A-4147-A177-3AD203B41FA5}">
                      <a16:colId xmlns:a16="http://schemas.microsoft.com/office/drawing/2014/main" val="1218717747"/>
                    </a:ext>
                  </a:extLst>
                </a:gridCol>
                <a:gridCol w="4266860">
                  <a:extLst>
                    <a:ext uri="{9D8B030D-6E8A-4147-A177-3AD203B41FA5}">
                      <a16:colId xmlns:a16="http://schemas.microsoft.com/office/drawing/2014/main" val="755120366"/>
                    </a:ext>
                  </a:extLst>
                </a:gridCol>
              </a:tblGrid>
              <a:tr h="337618">
                <a:tc>
                  <a:txBody>
                    <a:bodyPr/>
                    <a:lstStyle/>
                    <a:p>
                      <a:pPr algn="ctr" fontAlgn="base">
                        <a:lnSpc>
                          <a:spcPts val="1650"/>
                        </a:lnSpc>
                      </a:pPr>
                      <a:r>
                        <a:rPr lang="en-CA" sz="1400" b="1" i="0" u="none" strike="noStrike">
                          <a:solidFill>
                            <a:schemeClr val="tx2"/>
                          </a:solidFill>
                          <a:effectLst/>
                          <a:latin typeface="Helvetica"/>
                        </a:rPr>
                        <a:t>Strategic Objectives</a:t>
                      </a:r>
                      <a:endParaRPr lang="en-CA" sz="1400" b="1" i="0">
                        <a:solidFill>
                          <a:schemeClr val="tx2"/>
                        </a:solidFill>
                        <a:effectLst/>
                        <a:latin typeface="Helvetica"/>
                      </a:endParaRPr>
                    </a:p>
                  </a:txBody>
                  <a:tcPr marL="79846" marR="79846" marT="39923" marB="399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B220"/>
                    </a:solidFill>
                  </a:tcPr>
                </a:tc>
                <a:tc>
                  <a:txBody>
                    <a:bodyPr/>
                    <a:lstStyle/>
                    <a:p>
                      <a:pPr algn="ctr" fontAlgn="base">
                        <a:lnSpc>
                          <a:spcPts val="1650"/>
                        </a:lnSpc>
                      </a:pPr>
                      <a:r>
                        <a:rPr lang="en-CA" sz="1400" b="1" i="0" u="none" strike="noStrike">
                          <a:solidFill>
                            <a:schemeClr val="tx2"/>
                          </a:solidFill>
                          <a:effectLst/>
                          <a:latin typeface="Helvetica"/>
                        </a:rPr>
                        <a:t>Financial / Operational Objectives</a:t>
                      </a:r>
                      <a:endParaRPr lang="en-CA" sz="1400" b="1" i="0">
                        <a:solidFill>
                          <a:schemeClr val="tx2"/>
                        </a:solidFill>
                        <a:effectLst/>
                        <a:latin typeface="Helvetica"/>
                      </a:endParaRPr>
                    </a:p>
                  </a:txBody>
                  <a:tcPr marL="79846" marR="79846" marT="39923" marB="399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6B220"/>
                    </a:solidFill>
                  </a:tcPr>
                </a:tc>
                <a:extLst>
                  <a:ext uri="{0D108BD9-81ED-4DB2-BD59-A6C34878D82A}">
                    <a16:rowId xmlns:a16="http://schemas.microsoft.com/office/drawing/2014/main" val="2760589381"/>
                  </a:ext>
                </a:extLst>
              </a:tr>
              <a:tr h="4606004">
                <a:tc>
                  <a:txBody>
                    <a:bodyPr/>
                    <a:lstStyle/>
                    <a:p>
                      <a:pPr marL="171450" indent="-171450" algn="l" fontAlgn="base">
                        <a:lnSpc>
                          <a:spcPts val="1650"/>
                        </a:lnSpc>
                        <a:buFont typeface="Arial"/>
                        <a:buChar char="•"/>
                      </a:pPr>
                      <a:r>
                        <a:rPr lang="en-US" sz="1300" b="1" i="0">
                          <a:solidFill>
                            <a:srgbClr val="000000"/>
                          </a:solidFill>
                          <a:effectLst/>
                          <a:latin typeface="Helvetica"/>
                        </a:rPr>
                        <a:t>Optimize user acquisition</a:t>
                      </a:r>
                      <a:r>
                        <a:rPr lang="en-US" sz="1300" b="0" i="0">
                          <a:solidFill>
                            <a:srgbClr val="000000"/>
                          </a:solidFill>
                          <a:effectLst/>
                          <a:latin typeface="Helvetica"/>
                        </a:rPr>
                        <a:t> through targeted marketing campaigns, strategic partnerships, and influencer collaborations.</a:t>
                      </a:r>
                    </a:p>
                    <a:p>
                      <a:pPr marL="171450" indent="-171450" algn="l" fontAlgn="base">
                        <a:lnSpc>
                          <a:spcPts val="1650"/>
                        </a:lnSpc>
                        <a:buFont typeface="Arial"/>
                        <a:buChar char="•"/>
                      </a:pPr>
                      <a:r>
                        <a:rPr lang="en-US" sz="1300" b="1" i="0">
                          <a:solidFill>
                            <a:srgbClr val="000000"/>
                          </a:solidFill>
                          <a:effectLst/>
                          <a:latin typeface="Helvetica"/>
                        </a:rPr>
                        <a:t>Diversify platform offerings</a:t>
                      </a:r>
                      <a:r>
                        <a:rPr lang="en-US" sz="1300" b="0" i="0">
                          <a:solidFill>
                            <a:srgbClr val="000000"/>
                          </a:solidFill>
                          <a:effectLst/>
                          <a:latin typeface="Helvetica"/>
                        </a:rPr>
                        <a:t> by enhancing Bumble’s BFF (friendship) and Bizz (networking) segments alongside the core dating platform.</a:t>
                      </a:r>
                    </a:p>
                    <a:p>
                      <a:pPr marL="171450" indent="-171450" algn="l" fontAlgn="base">
                        <a:lnSpc>
                          <a:spcPts val="1650"/>
                        </a:lnSpc>
                        <a:buFont typeface="Arial"/>
                        <a:buChar char="•"/>
                      </a:pPr>
                      <a:r>
                        <a:rPr lang="en-US" sz="1300" b="1" i="0">
                          <a:solidFill>
                            <a:srgbClr val="000000"/>
                          </a:solidFill>
                          <a:effectLst/>
                          <a:latin typeface="Helvetica"/>
                        </a:rPr>
                        <a:t>Enhance safety and trust</a:t>
                      </a:r>
                      <a:r>
                        <a:rPr lang="en-US" sz="1300" b="0" i="0">
                          <a:solidFill>
                            <a:srgbClr val="000000"/>
                          </a:solidFill>
                          <a:effectLst/>
                          <a:latin typeface="Helvetica"/>
                        </a:rPr>
                        <a:t> with continued investment in AI-powered moderation tools, profile verification, and women-first policies.</a:t>
                      </a:r>
                    </a:p>
                    <a:p>
                      <a:pPr marL="171450" indent="-171450" algn="l" fontAlgn="base">
                        <a:lnSpc>
                          <a:spcPts val="1650"/>
                        </a:lnSpc>
                        <a:buFont typeface="Arial"/>
                        <a:buChar char="•"/>
                      </a:pPr>
                      <a:r>
                        <a:rPr lang="en-US" sz="1300" b="1" i="0">
                          <a:solidFill>
                            <a:srgbClr val="000000"/>
                          </a:solidFill>
                          <a:effectLst/>
                          <a:latin typeface="Helvetica"/>
                        </a:rPr>
                        <a:t>Grow international market share</a:t>
                      </a:r>
                      <a:r>
                        <a:rPr lang="en-US" sz="1300" b="0" i="0">
                          <a:solidFill>
                            <a:srgbClr val="000000"/>
                          </a:solidFill>
                          <a:effectLst/>
                          <a:latin typeface="Helvetica"/>
                        </a:rPr>
                        <a:t> by localizing features and campaigns tailored to emerging markets.</a:t>
                      </a:r>
                    </a:p>
                    <a:p>
                      <a:pPr marL="171450" indent="-171450" algn="l" fontAlgn="base">
                        <a:lnSpc>
                          <a:spcPts val="1650"/>
                        </a:lnSpc>
                        <a:buFont typeface="Arial"/>
                        <a:buChar char="•"/>
                      </a:pPr>
                      <a:r>
                        <a:rPr lang="en-US" sz="1300" b="1" i="0">
                          <a:solidFill>
                            <a:srgbClr val="000000"/>
                          </a:solidFill>
                          <a:effectLst/>
                          <a:latin typeface="Helvetica"/>
                        </a:rPr>
                        <a:t>Innovate user engagement</a:t>
                      </a:r>
                      <a:r>
                        <a:rPr lang="en-US" sz="1300" b="0" i="0">
                          <a:solidFill>
                            <a:srgbClr val="000000"/>
                          </a:solidFill>
                          <a:effectLst/>
                          <a:latin typeface="Helvetica"/>
                        </a:rPr>
                        <a:t> through features like video calls, virtual dating options, and interest-based matchmaking tools.</a:t>
                      </a:r>
                    </a:p>
                    <a:p>
                      <a:pPr marL="171450" indent="-171450" algn="l" fontAlgn="base">
                        <a:lnSpc>
                          <a:spcPts val="1650"/>
                        </a:lnSpc>
                        <a:buFont typeface="Arial"/>
                        <a:buChar char="•"/>
                      </a:pPr>
                      <a:r>
                        <a:rPr lang="en-US" sz="1300" b="1" i="0">
                          <a:solidFill>
                            <a:srgbClr val="000000"/>
                          </a:solidFill>
                          <a:effectLst/>
                          <a:latin typeface="Helvetica"/>
                        </a:rPr>
                        <a:t>Increase monetization opportunities</a:t>
                      </a:r>
                      <a:r>
                        <a:rPr lang="en-US" sz="1300" b="0" i="0">
                          <a:solidFill>
                            <a:srgbClr val="000000"/>
                          </a:solidFill>
                          <a:effectLst/>
                          <a:latin typeface="Helvetica"/>
                        </a:rPr>
                        <a:t> by optimizing subscription models, in-app purchases, and ad-based revenue streams.</a:t>
                      </a:r>
                    </a:p>
                  </a:txBody>
                  <a:tcPr marL="79846" marR="79846" marT="39923" marB="399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fontAlgn="base">
                        <a:lnSpc>
                          <a:spcPts val="1650"/>
                        </a:lnSpc>
                        <a:buFont typeface="Arial"/>
                        <a:buChar char="•"/>
                      </a:pPr>
                      <a:r>
                        <a:rPr lang="en-US" sz="1300" b="1" i="0">
                          <a:solidFill>
                            <a:srgbClr val="000000"/>
                          </a:solidFill>
                          <a:effectLst/>
                          <a:latin typeface="Helvetica"/>
                        </a:rPr>
                        <a:t>Achieve sustainable revenue growth</a:t>
                      </a:r>
                      <a:r>
                        <a:rPr lang="en-US" sz="1300" b="0" i="0">
                          <a:solidFill>
                            <a:srgbClr val="000000"/>
                          </a:solidFill>
                          <a:effectLst/>
                          <a:latin typeface="Helvetica"/>
                        </a:rPr>
                        <a:t> by increasing premium subscription uptake and expanding freemium offerings.</a:t>
                      </a:r>
                    </a:p>
                    <a:p>
                      <a:pPr marL="171450" indent="-171450" algn="l" fontAlgn="base">
                        <a:lnSpc>
                          <a:spcPts val="1650"/>
                        </a:lnSpc>
                        <a:buFont typeface="Arial"/>
                        <a:buChar char="•"/>
                      </a:pPr>
                      <a:r>
                        <a:rPr lang="en-US" sz="1300" b="1" i="0">
                          <a:solidFill>
                            <a:srgbClr val="000000"/>
                          </a:solidFill>
                          <a:effectLst/>
                          <a:latin typeface="Helvetica"/>
                        </a:rPr>
                        <a:t>Fund strategic platform enhancements</a:t>
                      </a:r>
                      <a:r>
                        <a:rPr lang="en-US" sz="1300" b="0" i="0">
                          <a:solidFill>
                            <a:srgbClr val="000000"/>
                          </a:solidFill>
                          <a:effectLst/>
                          <a:latin typeface="Helvetica"/>
                        </a:rPr>
                        <a:t> with reinvestment into technology, AI moderation, and new feature development.</a:t>
                      </a:r>
                    </a:p>
                    <a:p>
                      <a:pPr marL="171450" indent="-171450" algn="l" fontAlgn="base">
                        <a:lnSpc>
                          <a:spcPts val="1650"/>
                        </a:lnSpc>
                        <a:buFont typeface="Arial"/>
                        <a:buChar char="•"/>
                      </a:pPr>
                      <a:r>
                        <a:rPr lang="en-US" sz="1300" b="1" i="0">
                          <a:solidFill>
                            <a:srgbClr val="000000"/>
                          </a:solidFill>
                          <a:effectLst/>
                          <a:latin typeface="Helvetica"/>
                        </a:rPr>
                        <a:t>Maintain profitability</a:t>
                      </a:r>
                      <a:r>
                        <a:rPr lang="en-US" sz="1300" b="0" i="0">
                          <a:solidFill>
                            <a:srgbClr val="000000"/>
                          </a:solidFill>
                          <a:effectLst/>
                          <a:latin typeface="Helvetica"/>
                        </a:rPr>
                        <a:t> through effective cost management and operational efficiencies.</a:t>
                      </a:r>
                    </a:p>
                    <a:p>
                      <a:pPr marL="171450" indent="-171450" algn="l" fontAlgn="base">
                        <a:lnSpc>
                          <a:spcPts val="1650"/>
                        </a:lnSpc>
                        <a:buFont typeface="Arial"/>
                        <a:buChar char="•"/>
                      </a:pPr>
                      <a:r>
                        <a:rPr lang="en-US" sz="1300" b="1" i="0">
                          <a:solidFill>
                            <a:srgbClr val="000000"/>
                          </a:solidFill>
                          <a:effectLst/>
                          <a:latin typeface="Helvetica"/>
                        </a:rPr>
                        <a:t>Drive international expansion</a:t>
                      </a:r>
                      <a:r>
                        <a:rPr lang="en-US" sz="1300" b="0" i="0">
                          <a:solidFill>
                            <a:srgbClr val="000000"/>
                          </a:solidFill>
                          <a:effectLst/>
                          <a:latin typeface="Helvetica"/>
                        </a:rPr>
                        <a:t> to capture untapped markets with tailored marketing and user experience.</a:t>
                      </a:r>
                    </a:p>
                    <a:p>
                      <a:pPr marL="171450" indent="-171450" algn="l" fontAlgn="base">
                        <a:lnSpc>
                          <a:spcPts val="1650"/>
                        </a:lnSpc>
                        <a:buFont typeface="Arial"/>
                        <a:buChar char="•"/>
                      </a:pPr>
                      <a:r>
                        <a:rPr lang="en-US" sz="1300" b="1" i="0">
                          <a:solidFill>
                            <a:srgbClr val="000000"/>
                          </a:solidFill>
                          <a:effectLst/>
                          <a:latin typeface="Helvetica"/>
                        </a:rPr>
                        <a:t>Build long-term brand loyalty</a:t>
                      </a:r>
                      <a:r>
                        <a:rPr lang="en-US" sz="1300" b="0" i="0">
                          <a:solidFill>
                            <a:srgbClr val="000000"/>
                          </a:solidFill>
                          <a:effectLst/>
                          <a:latin typeface="Helvetica"/>
                        </a:rPr>
                        <a:t> through safety-first initiatives, inclusivity campaigns, and user-centric innovations.</a:t>
                      </a:r>
                    </a:p>
                    <a:p>
                      <a:pPr marL="171450" indent="-171450" algn="l" fontAlgn="base">
                        <a:lnSpc>
                          <a:spcPts val="1650"/>
                        </a:lnSpc>
                        <a:buFont typeface="Arial"/>
                        <a:buChar char="•"/>
                      </a:pPr>
                      <a:r>
                        <a:rPr lang="en-US" sz="1300" b="1" i="0">
                          <a:solidFill>
                            <a:srgbClr val="000000"/>
                          </a:solidFill>
                          <a:effectLst/>
                          <a:latin typeface="Helvetica"/>
                        </a:rPr>
                        <a:t>Pursue partnerships and acquisitions</a:t>
                      </a:r>
                      <a:r>
                        <a:rPr lang="en-US" sz="1300" b="0" i="0">
                          <a:solidFill>
                            <a:srgbClr val="000000"/>
                          </a:solidFill>
                          <a:effectLst/>
                          <a:latin typeface="Helvetica"/>
                        </a:rPr>
                        <a:t> that align with Bumble’s growth vision, such as niche apps and community-driven platforms.</a:t>
                      </a:r>
                    </a:p>
                  </a:txBody>
                  <a:tcPr marL="79846" marR="79846" marT="39923" marB="399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9098546"/>
                  </a:ext>
                </a:extLst>
              </a:tr>
            </a:tbl>
          </a:graphicData>
        </a:graphic>
      </p:graphicFrame>
      <p:sp>
        <p:nvSpPr>
          <p:cNvPr id="12" name="Rectangle 4">
            <a:extLst>
              <a:ext uri="{FF2B5EF4-FFF2-40B4-BE49-F238E27FC236}">
                <a16:creationId xmlns:a16="http://schemas.microsoft.com/office/drawing/2014/main" id="{DF6E2E06-6C06-366F-4C41-B5D800CB8E2C}"/>
              </a:ext>
            </a:extLst>
          </p:cNvPr>
          <p:cNvSpPr>
            <a:spLocks noChangeArrowheads="1"/>
          </p:cNvSpPr>
          <p:nvPr/>
        </p:nvSpPr>
        <p:spPr bwMode="auto">
          <a:xfrm>
            <a:off x="733425" y="26050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itle 1">
            <a:extLst>
              <a:ext uri="{FF2B5EF4-FFF2-40B4-BE49-F238E27FC236}">
                <a16:creationId xmlns:a16="http://schemas.microsoft.com/office/drawing/2014/main" id="{F1EDDF4A-7149-7C61-5117-B18E30AFF1BF}"/>
              </a:ext>
            </a:extLst>
          </p:cNvPr>
          <p:cNvSpPr>
            <a:spLocks noGrp="1"/>
          </p:cNvSpPr>
          <p:nvPr/>
        </p:nvSpPr>
        <p:spPr bwMode="auto">
          <a:xfrm>
            <a:off x="15261" y="215832"/>
            <a:ext cx="8862619" cy="603887"/>
          </a:xfrm>
          <a:prstGeom prst="rect">
            <a:avLst/>
          </a:prstGeom>
          <a:solidFill>
            <a:srgbClr val="D6A206"/>
          </a:solid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a:solidFill>
                  <a:schemeClr val="bg1"/>
                </a:solidFill>
                <a:latin typeface="+mj-lt"/>
                <a:ea typeface="+mj-ea"/>
                <a:cs typeface="+mj-cs"/>
              </a:defRPr>
            </a:lvl1pPr>
            <a:lvl2pPr algn="r" rtl="0" eaLnBrk="1" fontAlgn="base" hangingPunct="1">
              <a:spcBef>
                <a:spcPct val="0"/>
              </a:spcBef>
              <a:spcAft>
                <a:spcPct val="0"/>
              </a:spcAft>
              <a:defRPr sz="2800">
                <a:solidFill>
                  <a:schemeClr val="bg1"/>
                </a:solidFill>
                <a:latin typeface="HelveticaNeue LT 45 Lt" pitchFamily="34" charset="0"/>
                <a:cs typeface="Arial" charset="0"/>
              </a:defRPr>
            </a:lvl2pPr>
            <a:lvl3pPr algn="r" rtl="0" eaLnBrk="1" fontAlgn="base" hangingPunct="1">
              <a:spcBef>
                <a:spcPct val="0"/>
              </a:spcBef>
              <a:spcAft>
                <a:spcPct val="0"/>
              </a:spcAft>
              <a:defRPr sz="2800">
                <a:solidFill>
                  <a:schemeClr val="bg1"/>
                </a:solidFill>
                <a:latin typeface="HelveticaNeue LT 45 Lt" pitchFamily="34" charset="0"/>
                <a:cs typeface="Arial" charset="0"/>
              </a:defRPr>
            </a:lvl3pPr>
            <a:lvl4pPr algn="r" rtl="0" eaLnBrk="1" fontAlgn="base" hangingPunct="1">
              <a:spcBef>
                <a:spcPct val="0"/>
              </a:spcBef>
              <a:spcAft>
                <a:spcPct val="0"/>
              </a:spcAft>
              <a:defRPr sz="2800">
                <a:solidFill>
                  <a:schemeClr val="bg1"/>
                </a:solidFill>
                <a:latin typeface="HelveticaNeue LT 45 Lt" pitchFamily="34" charset="0"/>
                <a:cs typeface="Arial" charset="0"/>
              </a:defRPr>
            </a:lvl4pPr>
            <a:lvl5pPr algn="r" rtl="0" eaLnBrk="1" fontAlgn="base" hangingPunct="1">
              <a:spcBef>
                <a:spcPct val="0"/>
              </a:spcBef>
              <a:spcAft>
                <a:spcPct val="0"/>
              </a:spcAft>
              <a:defRPr sz="2800">
                <a:solidFill>
                  <a:schemeClr val="bg1"/>
                </a:solidFill>
                <a:latin typeface="HelveticaNeue LT 45 Lt" pitchFamily="34" charset="0"/>
                <a:cs typeface="Arial" charset="0"/>
              </a:defRPr>
            </a:lvl5pPr>
            <a:lvl6pPr marL="457200" algn="r" rtl="0" eaLnBrk="1" fontAlgn="base" hangingPunct="1">
              <a:spcBef>
                <a:spcPct val="0"/>
              </a:spcBef>
              <a:spcAft>
                <a:spcPct val="0"/>
              </a:spcAft>
              <a:defRPr sz="2800">
                <a:solidFill>
                  <a:schemeClr val="bg1"/>
                </a:solidFill>
                <a:latin typeface="HelveticaNeue LT 45 Lt" pitchFamily="34" charset="0"/>
                <a:cs typeface="Arial" charset="0"/>
              </a:defRPr>
            </a:lvl6pPr>
            <a:lvl7pPr marL="914400" algn="r" rtl="0" eaLnBrk="1" fontAlgn="base" hangingPunct="1">
              <a:spcBef>
                <a:spcPct val="0"/>
              </a:spcBef>
              <a:spcAft>
                <a:spcPct val="0"/>
              </a:spcAft>
              <a:defRPr sz="2800">
                <a:solidFill>
                  <a:schemeClr val="bg1"/>
                </a:solidFill>
                <a:latin typeface="HelveticaNeue LT 45 Lt" pitchFamily="34" charset="0"/>
                <a:cs typeface="Arial" charset="0"/>
              </a:defRPr>
            </a:lvl7pPr>
            <a:lvl8pPr marL="1371600" algn="r" rtl="0" eaLnBrk="1" fontAlgn="base" hangingPunct="1">
              <a:spcBef>
                <a:spcPct val="0"/>
              </a:spcBef>
              <a:spcAft>
                <a:spcPct val="0"/>
              </a:spcAft>
              <a:defRPr sz="2800">
                <a:solidFill>
                  <a:schemeClr val="bg1"/>
                </a:solidFill>
                <a:latin typeface="HelveticaNeue LT 45 Lt" pitchFamily="34" charset="0"/>
                <a:cs typeface="Arial" charset="0"/>
              </a:defRPr>
            </a:lvl8pPr>
            <a:lvl9pPr marL="1828800" algn="r" rtl="0" eaLnBrk="1" fontAlgn="base" hangingPunct="1">
              <a:spcBef>
                <a:spcPct val="0"/>
              </a:spcBef>
              <a:spcAft>
                <a:spcPct val="0"/>
              </a:spcAft>
              <a:defRPr sz="2800">
                <a:solidFill>
                  <a:schemeClr val="bg1"/>
                </a:solidFill>
                <a:latin typeface="HelveticaNeue LT 45 Lt" pitchFamily="34" charset="0"/>
                <a:cs typeface="Arial" charset="0"/>
              </a:defRPr>
            </a:lvl9pPr>
          </a:lstStyle>
          <a:p>
            <a:r>
              <a:rPr lang="en-US" b="1">
                <a:solidFill>
                  <a:schemeClr val="tx2"/>
                </a:solidFill>
                <a:latin typeface="+mn-lt"/>
              </a:rPr>
              <a:t>Company – Strategic &amp; Financial Objectives </a:t>
            </a:r>
            <a:endParaRPr lang="en-US" b="1">
              <a:solidFill>
                <a:schemeClr val="tx2"/>
              </a:solidFill>
              <a:latin typeface="Helvetica"/>
            </a:endParaRPr>
          </a:p>
        </p:txBody>
      </p:sp>
      <p:sp>
        <p:nvSpPr>
          <p:cNvPr id="4" name="Rectangle 3">
            <a:extLst>
              <a:ext uri="{FF2B5EF4-FFF2-40B4-BE49-F238E27FC236}">
                <a16:creationId xmlns:a16="http://schemas.microsoft.com/office/drawing/2014/main" id="{21C9ACAD-0E86-340C-D341-E061A4BDB66E}"/>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5" name="Picture 4" descr="A black background with white text&#10;&#10;Description automatically generated">
            <a:extLst>
              <a:ext uri="{FF2B5EF4-FFF2-40B4-BE49-F238E27FC236}">
                <a16:creationId xmlns:a16="http://schemas.microsoft.com/office/drawing/2014/main" id="{EC76C543-C55B-36EB-17E7-7D760A74C482}"/>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66E05D7F-AF19-DFE1-5098-08D9A0AB5487}"/>
              </a:ext>
            </a:extLst>
          </p:cNvPr>
          <p:cNvPicPr>
            <a:picLocks noChangeAspect="1"/>
          </p:cNvPicPr>
          <p:nvPr/>
        </p:nvPicPr>
        <p:blipFill>
          <a:blip r:embed="rId3"/>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1840142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193686" y="1143653"/>
            <a:ext cx="8650200" cy="994631"/>
          </a:xfrm>
          <a:prstGeom prst="rect">
            <a:avLst/>
          </a:prstGeom>
        </p:spPr>
        <p:txBody>
          <a:bodyPr vert="horz" wrap="square" lIns="0" tIns="0" rIns="0" bIns="0" rtlCol="0" anchor="t">
            <a:spAutoFit/>
          </a:bodyPr>
          <a:lstStyle/>
          <a:p>
            <a:pPr marL="55880" marR="262255">
              <a:lnSpc>
                <a:spcPct val="110000"/>
              </a:lnSpc>
              <a:defRPr/>
            </a:pPr>
            <a:r>
              <a:rPr lang="en-US" sz="1400" spc="-5">
                <a:solidFill>
                  <a:srgbClr val="44485F"/>
                </a:solidFill>
                <a:latin typeface="Arial"/>
                <a:cs typeface="Arial"/>
              </a:rPr>
              <a:t>Building a strong user engagement platform with innovative features enhances Bumble’s long-term competitive positioning​</a:t>
            </a:r>
          </a:p>
          <a:p>
            <a:pPr marL="55880" marR="262255">
              <a:lnSpc>
                <a:spcPct val="110000"/>
              </a:lnSpc>
              <a:defRPr/>
            </a:pPr>
            <a:endParaRPr lang="en-US" sz="1600" b="1" spc="-5">
              <a:solidFill>
                <a:srgbClr val="44485F"/>
              </a:solidFill>
              <a:latin typeface="Arial"/>
              <a:cs typeface="Arial"/>
            </a:endParaRPr>
          </a:p>
          <a:p>
            <a:pPr marL="55880" marR="262255">
              <a:lnSpc>
                <a:spcPct val="110000"/>
              </a:lnSpc>
              <a:defRPr/>
            </a:pPr>
            <a:r>
              <a:rPr lang="en-US" sz="1600" b="1" spc="-5">
                <a:solidFill>
                  <a:srgbClr val="44485F"/>
                </a:solidFill>
                <a:latin typeface="Arial"/>
                <a:cs typeface="Arial"/>
              </a:rPr>
              <a:t>​</a:t>
            </a:r>
            <a:r>
              <a:rPr sz="1600" b="1" spc="-10">
                <a:solidFill>
                  <a:srgbClr val="FFFFFF"/>
                </a:solidFill>
                <a:latin typeface="Arial"/>
                <a:cs typeface="Arial"/>
              </a:rPr>
              <a:t>AT&amp;T </a:t>
            </a:r>
            <a:r>
              <a:rPr sz="1600" b="1" spc="-5">
                <a:solidFill>
                  <a:srgbClr val="FFFFFF"/>
                </a:solidFill>
                <a:latin typeface="Arial"/>
                <a:cs typeface="Arial"/>
              </a:rPr>
              <a:t>Over-the-Top</a:t>
            </a:r>
            <a:r>
              <a:rPr sz="1600" b="1" spc="-20">
                <a:solidFill>
                  <a:srgbClr val="FFFFFF"/>
                </a:solidFill>
                <a:latin typeface="Arial"/>
                <a:cs typeface="Arial"/>
              </a:rPr>
              <a:t> </a:t>
            </a:r>
            <a:r>
              <a:rPr sz="1600" b="1">
                <a:solidFill>
                  <a:srgbClr val="FFFFFF"/>
                </a:solidFill>
                <a:latin typeface="Arial"/>
                <a:cs typeface="Arial"/>
              </a:rPr>
              <a:t>Streaming</a:t>
            </a:r>
            <a:endParaRPr sz="1600">
              <a:solidFill>
                <a:prstClr val="black"/>
              </a:solidFill>
              <a:latin typeface="Arial"/>
              <a:cs typeface="Arial"/>
            </a:endParaRPr>
          </a:p>
        </p:txBody>
      </p:sp>
      <p:sp>
        <p:nvSpPr>
          <p:cNvPr id="9" name="object 9"/>
          <p:cNvSpPr/>
          <p:nvPr/>
        </p:nvSpPr>
        <p:spPr>
          <a:xfrm>
            <a:off x="6115822" y="3380756"/>
            <a:ext cx="2587280" cy="1964689"/>
          </a:xfrm>
          <a:custGeom>
            <a:avLst/>
            <a:gdLst/>
            <a:ahLst/>
            <a:cxnLst/>
            <a:rect l="l" t="t" r="r" b="b"/>
            <a:pathLst>
              <a:path w="2651759" h="1964689">
                <a:moveTo>
                  <a:pt x="0" y="69087"/>
                </a:moveTo>
                <a:lnTo>
                  <a:pt x="5419" y="42219"/>
                </a:lnTo>
                <a:lnTo>
                  <a:pt x="20208" y="20256"/>
                </a:lnTo>
                <a:lnTo>
                  <a:pt x="42165" y="5437"/>
                </a:lnTo>
                <a:lnTo>
                  <a:pt x="69087" y="0"/>
                </a:lnTo>
                <a:lnTo>
                  <a:pt x="2582291" y="0"/>
                </a:lnTo>
                <a:lnTo>
                  <a:pt x="2609213" y="5437"/>
                </a:lnTo>
                <a:lnTo>
                  <a:pt x="2631170" y="20256"/>
                </a:lnTo>
                <a:lnTo>
                  <a:pt x="2645959" y="42219"/>
                </a:lnTo>
                <a:lnTo>
                  <a:pt x="2651379" y="69087"/>
                </a:lnTo>
                <a:lnTo>
                  <a:pt x="2651379" y="1895602"/>
                </a:lnTo>
                <a:lnTo>
                  <a:pt x="2645959" y="1922470"/>
                </a:lnTo>
                <a:lnTo>
                  <a:pt x="2631170" y="1944433"/>
                </a:lnTo>
                <a:lnTo>
                  <a:pt x="2609213" y="1959252"/>
                </a:lnTo>
                <a:lnTo>
                  <a:pt x="2582291" y="1964689"/>
                </a:lnTo>
                <a:lnTo>
                  <a:pt x="69087" y="1964689"/>
                </a:lnTo>
                <a:lnTo>
                  <a:pt x="42165" y="1959252"/>
                </a:lnTo>
                <a:lnTo>
                  <a:pt x="20208" y="1944433"/>
                </a:lnTo>
                <a:lnTo>
                  <a:pt x="5419" y="1922470"/>
                </a:lnTo>
                <a:lnTo>
                  <a:pt x="0" y="1895602"/>
                </a:lnTo>
                <a:lnTo>
                  <a:pt x="0" y="69087"/>
                </a:lnTo>
                <a:close/>
              </a:path>
            </a:pathLst>
          </a:custGeom>
          <a:ln w="19050">
            <a:solidFill>
              <a:srgbClr val="CC6600"/>
            </a:solidFill>
          </a:ln>
        </p:spPr>
        <p:txBody>
          <a:bodyPr wrap="square" lIns="0" tIns="0" rIns="0" bIns="0" rtlCol="0"/>
          <a:lstStyle/>
          <a:p>
            <a:pPr>
              <a:defRPr/>
            </a:pPr>
            <a:endParaRPr>
              <a:solidFill>
                <a:prstClr val="black"/>
              </a:solidFill>
              <a:latin typeface="Calibri"/>
              <a:cs typeface="Arial"/>
            </a:endParaRPr>
          </a:p>
        </p:txBody>
      </p:sp>
      <p:sp>
        <p:nvSpPr>
          <p:cNvPr id="11" name="object 11"/>
          <p:cNvSpPr/>
          <p:nvPr/>
        </p:nvSpPr>
        <p:spPr>
          <a:xfrm>
            <a:off x="5758608" y="2620435"/>
            <a:ext cx="2944494" cy="578485"/>
          </a:xfrm>
          <a:custGeom>
            <a:avLst/>
            <a:gdLst/>
            <a:ahLst/>
            <a:cxnLst/>
            <a:rect l="l" t="t" r="r" b="b"/>
            <a:pathLst>
              <a:path w="3279775" h="578485">
                <a:moveTo>
                  <a:pt x="2990215" y="0"/>
                </a:moveTo>
                <a:lnTo>
                  <a:pt x="0" y="0"/>
                </a:lnTo>
                <a:lnTo>
                  <a:pt x="0" y="578230"/>
                </a:lnTo>
                <a:lnTo>
                  <a:pt x="2990215" y="578230"/>
                </a:lnTo>
                <a:lnTo>
                  <a:pt x="3279393" y="289178"/>
                </a:lnTo>
                <a:lnTo>
                  <a:pt x="2990215" y="0"/>
                </a:lnTo>
                <a:close/>
              </a:path>
            </a:pathLst>
          </a:custGeom>
          <a:solidFill>
            <a:srgbClr val="FADB61"/>
          </a:solidFill>
        </p:spPr>
        <p:txBody>
          <a:bodyPr wrap="square" lIns="0" tIns="0" rIns="0" bIns="0" rtlCol="0"/>
          <a:lstStyle/>
          <a:p>
            <a:pPr>
              <a:defRPr/>
            </a:pPr>
            <a:endParaRPr>
              <a:solidFill>
                <a:prstClr val="black"/>
              </a:solidFill>
              <a:latin typeface="Calibri"/>
              <a:cs typeface="Arial"/>
            </a:endParaRPr>
          </a:p>
        </p:txBody>
      </p:sp>
      <p:sp>
        <p:nvSpPr>
          <p:cNvPr id="12" name="object 12"/>
          <p:cNvSpPr/>
          <p:nvPr/>
        </p:nvSpPr>
        <p:spPr>
          <a:xfrm>
            <a:off x="5758609" y="2046499"/>
            <a:ext cx="3279775" cy="578485"/>
          </a:xfrm>
          <a:custGeom>
            <a:avLst/>
            <a:gdLst/>
            <a:ahLst/>
            <a:cxnLst/>
            <a:rect l="l" t="t" r="r" b="b"/>
            <a:pathLst>
              <a:path w="3279775" h="578485">
                <a:moveTo>
                  <a:pt x="0" y="0"/>
                </a:moveTo>
                <a:lnTo>
                  <a:pt x="2990215" y="0"/>
                </a:lnTo>
                <a:lnTo>
                  <a:pt x="3279393" y="289178"/>
                </a:lnTo>
                <a:lnTo>
                  <a:pt x="2990215" y="578230"/>
                </a:lnTo>
                <a:lnTo>
                  <a:pt x="0" y="578230"/>
                </a:lnTo>
                <a:lnTo>
                  <a:pt x="0" y="0"/>
                </a:lnTo>
                <a:close/>
              </a:path>
            </a:pathLst>
          </a:custGeom>
          <a:ln w="76200">
            <a:solidFill>
              <a:srgbClr val="FFFFFF"/>
            </a:solidFill>
          </a:ln>
        </p:spPr>
        <p:txBody>
          <a:bodyPr wrap="square" lIns="0" tIns="0" rIns="0" bIns="0" rtlCol="0"/>
          <a:lstStyle/>
          <a:p>
            <a:pPr>
              <a:defRPr/>
            </a:pPr>
            <a:endParaRPr>
              <a:solidFill>
                <a:prstClr val="black"/>
              </a:solidFill>
              <a:latin typeface="Calibri"/>
              <a:cs typeface="Arial"/>
            </a:endParaRPr>
          </a:p>
        </p:txBody>
      </p:sp>
      <p:sp>
        <p:nvSpPr>
          <p:cNvPr id="13" name="object 13"/>
          <p:cNvSpPr/>
          <p:nvPr/>
        </p:nvSpPr>
        <p:spPr>
          <a:xfrm>
            <a:off x="3053890" y="2620435"/>
            <a:ext cx="3319145" cy="578485"/>
          </a:xfrm>
          <a:custGeom>
            <a:avLst/>
            <a:gdLst/>
            <a:ahLst/>
            <a:cxnLst/>
            <a:rect l="l" t="t" r="r" b="b"/>
            <a:pathLst>
              <a:path w="3319145" h="578485">
                <a:moveTo>
                  <a:pt x="3029712" y="0"/>
                </a:moveTo>
                <a:lnTo>
                  <a:pt x="0" y="0"/>
                </a:lnTo>
                <a:lnTo>
                  <a:pt x="0" y="578230"/>
                </a:lnTo>
                <a:lnTo>
                  <a:pt x="3029712" y="578230"/>
                </a:lnTo>
                <a:lnTo>
                  <a:pt x="3318764" y="289178"/>
                </a:lnTo>
                <a:lnTo>
                  <a:pt x="3029712" y="0"/>
                </a:lnTo>
                <a:close/>
              </a:path>
            </a:pathLst>
          </a:custGeom>
          <a:solidFill>
            <a:srgbClr val="FADB61"/>
          </a:solidFill>
        </p:spPr>
        <p:txBody>
          <a:bodyPr wrap="square" lIns="0" tIns="0" rIns="0" bIns="0" rtlCol="0"/>
          <a:lstStyle/>
          <a:p>
            <a:pPr>
              <a:defRPr/>
            </a:pPr>
            <a:endParaRPr>
              <a:solidFill>
                <a:prstClr val="black"/>
              </a:solidFill>
              <a:latin typeface="Calibri"/>
              <a:cs typeface="Arial"/>
            </a:endParaRPr>
          </a:p>
        </p:txBody>
      </p:sp>
      <p:sp>
        <p:nvSpPr>
          <p:cNvPr id="14" name="object 14"/>
          <p:cNvSpPr/>
          <p:nvPr/>
        </p:nvSpPr>
        <p:spPr>
          <a:xfrm>
            <a:off x="3053890" y="2620435"/>
            <a:ext cx="3319145" cy="578485"/>
          </a:xfrm>
          <a:custGeom>
            <a:avLst/>
            <a:gdLst/>
            <a:ahLst/>
            <a:cxnLst/>
            <a:rect l="l" t="t" r="r" b="b"/>
            <a:pathLst>
              <a:path w="3319145" h="578485">
                <a:moveTo>
                  <a:pt x="0" y="0"/>
                </a:moveTo>
                <a:lnTo>
                  <a:pt x="3029712" y="0"/>
                </a:lnTo>
                <a:lnTo>
                  <a:pt x="3318764" y="289178"/>
                </a:lnTo>
                <a:lnTo>
                  <a:pt x="3029712" y="578230"/>
                </a:lnTo>
                <a:lnTo>
                  <a:pt x="0" y="578230"/>
                </a:lnTo>
                <a:lnTo>
                  <a:pt x="0" y="0"/>
                </a:lnTo>
                <a:close/>
              </a:path>
            </a:pathLst>
          </a:custGeom>
          <a:ln w="76200">
            <a:solidFill>
              <a:srgbClr val="FFFFFF"/>
            </a:solidFill>
          </a:ln>
        </p:spPr>
        <p:txBody>
          <a:bodyPr wrap="square" lIns="0" tIns="0" rIns="0" bIns="0" rtlCol="0"/>
          <a:lstStyle/>
          <a:p>
            <a:pPr>
              <a:defRPr/>
            </a:pPr>
            <a:endParaRPr>
              <a:solidFill>
                <a:prstClr val="black"/>
              </a:solidFill>
              <a:latin typeface="Calibri"/>
              <a:cs typeface="Arial"/>
            </a:endParaRPr>
          </a:p>
        </p:txBody>
      </p:sp>
      <p:sp>
        <p:nvSpPr>
          <p:cNvPr id="15" name="object 15"/>
          <p:cNvSpPr/>
          <p:nvPr/>
        </p:nvSpPr>
        <p:spPr>
          <a:xfrm>
            <a:off x="512605" y="2620435"/>
            <a:ext cx="2976880" cy="578485"/>
          </a:xfrm>
          <a:custGeom>
            <a:avLst/>
            <a:gdLst/>
            <a:ahLst/>
            <a:cxnLst/>
            <a:rect l="l" t="t" r="r" b="b"/>
            <a:pathLst>
              <a:path w="2976879" h="578485">
                <a:moveTo>
                  <a:pt x="2687586" y="0"/>
                </a:moveTo>
                <a:lnTo>
                  <a:pt x="0" y="0"/>
                </a:lnTo>
                <a:lnTo>
                  <a:pt x="0" y="578230"/>
                </a:lnTo>
                <a:lnTo>
                  <a:pt x="2687586" y="578230"/>
                </a:lnTo>
                <a:lnTo>
                  <a:pt x="2976765" y="289178"/>
                </a:lnTo>
                <a:lnTo>
                  <a:pt x="2687586" y="0"/>
                </a:lnTo>
                <a:close/>
              </a:path>
            </a:pathLst>
          </a:custGeom>
          <a:solidFill>
            <a:srgbClr val="87A0AC"/>
          </a:solidFill>
        </p:spPr>
        <p:txBody>
          <a:bodyPr wrap="square" lIns="0" tIns="0" rIns="0" bIns="0" rtlCol="0"/>
          <a:lstStyle/>
          <a:p>
            <a:pPr>
              <a:defRPr/>
            </a:pPr>
            <a:endParaRPr>
              <a:solidFill>
                <a:prstClr val="black"/>
              </a:solidFill>
              <a:latin typeface="Calibri"/>
              <a:cs typeface="Arial"/>
            </a:endParaRPr>
          </a:p>
        </p:txBody>
      </p:sp>
      <p:sp>
        <p:nvSpPr>
          <p:cNvPr id="16" name="object 16"/>
          <p:cNvSpPr/>
          <p:nvPr/>
        </p:nvSpPr>
        <p:spPr>
          <a:xfrm>
            <a:off x="512605" y="2620435"/>
            <a:ext cx="2976880" cy="578485"/>
          </a:xfrm>
          <a:custGeom>
            <a:avLst/>
            <a:gdLst/>
            <a:ahLst/>
            <a:cxnLst/>
            <a:rect l="l" t="t" r="r" b="b"/>
            <a:pathLst>
              <a:path w="2976879" h="578485">
                <a:moveTo>
                  <a:pt x="0" y="0"/>
                </a:moveTo>
                <a:lnTo>
                  <a:pt x="2687586" y="0"/>
                </a:lnTo>
                <a:lnTo>
                  <a:pt x="2976765" y="289178"/>
                </a:lnTo>
                <a:lnTo>
                  <a:pt x="2687586" y="578230"/>
                </a:lnTo>
                <a:lnTo>
                  <a:pt x="0" y="578230"/>
                </a:lnTo>
                <a:lnTo>
                  <a:pt x="0" y="0"/>
                </a:lnTo>
                <a:close/>
              </a:path>
            </a:pathLst>
          </a:custGeom>
          <a:solidFill>
            <a:srgbClr val="FADB61"/>
          </a:solidFill>
          <a:ln w="76200">
            <a:solidFill>
              <a:srgbClr val="FFFFFF"/>
            </a:solidFill>
          </a:ln>
        </p:spPr>
        <p:txBody>
          <a:bodyPr wrap="square" lIns="0" tIns="0" rIns="0" bIns="0" rtlCol="0"/>
          <a:lstStyle/>
          <a:p>
            <a:pPr>
              <a:defRPr/>
            </a:pPr>
            <a:endParaRPr lang="en-US">
              <a:solidFill>
                <a:srgbClr val="FFFF00"/>
              </a:solidFill>
              <a:latin typeface="Calibri"/>
              <a:cs typeface="Arial"/>
            </a:endParaRPr>
          </a:p>
        </p:txBody>
      </p:sp>
      <p:sp>
        <p:nvSpPr>
          <p:cNvPr id="17" name="object 17"/>
          <p:cNvSpPr txBox="1"/>
          <p:nvPr/>
        </p:nvSpPr>
        <p:spPr>
          <a:xfrm>
            <a:off x="1241566" y="2799884"/>
            <a:ext cx="1521078" cy="215444"/>
          </a:xfrm>
          <a:prstGeom prst="rect">
            <a:avLst/>
          </a:prstGeom>
          <a:solidFill>
            <a:srgbClr val="FADB61"/>
          </a:solidFill>
        </p:spPr>
        <p:txBody>
          <a:bodyPr vert="horz" wrap="square" lIns="0" tIns="0" rIns="0" bIns="0" rtlCol="0" anchor="t">
            <a:spAutoFit/>
          </a:bodyPr>
          <a:lstStyle/>
          <a:p>
            <a:pPr marL="12700">
              <a:defRPr/>
            </a:pPr>
            <a:r>
              <a:rPr lang="en-IN" sz="1400" b="1" spc="-5">
                <a:solidFill>
                  <a:schemeClr val="tx2"/>
                </a:solidFill>
                <a:latin typeface="Arial"/>
                <a:cs typeface="Arial"/>
              </a:rPr>
              <a:t>Industry Trend</a:t>
            </a:r>
          </a:p>
        </p:txBody>
      </p:sp>
      <p:sp>
        <p:nvSpPr>
          <p:cNvPr id="18" name="object 18"/>
          <p:cNvSpPr txBox="1"/>
          <p:nvPr/>
        </p:nvSpPr>
        <p:spPr>
          <a:xfrm>
            <a:off x="4052995" y="2799884"/>
            <a:ext cx="1945178" cy="215444"/>
          </a:xfrm>
          <a:prstGeom prst="rect">
            <a:avLst/>
          </a:prstGeom>
        </p:spPr>
        <p:txBody>
          <a:bodyPr vert="horz" wrap="square" lIns="0" tIns="0" rIns="0" bIns="0" rtlCol="0" anchor="t">
            <a:spAutoFit/>
          </a:bodyPr>
          <a:lstStyle/>
          <a:p>
            <a:pPr marL="12700">
              <a:defRPr/>
            </a:pPr>
            <a:r>
              <a:rPr lang="en-CA" sz="1400" b="1" spc="-5">
                <a:solidFill>
                  <a:schemeClr val="tx2"/>
                </a:solidFill>
                <a:latin typeface="Arial"/>
                <a:cs typeface="Arial"/>
              </a:rPr>
              <a:t>Differentiation</a:t>
            </a:r>
            <a:endParaRPr lang="en-CA" sz="1400">
              <a:solidFill>
                <a:schemeClr val="tx2"/>
              </a:solidFill>
              <a:latin typeface="Arial"/>
              <a:cs typeface="Arial"/>
            </a:endParaRPr>
          </a:p>
        </p:txBody>
      </p:sp>
      <p:sp>
        <p:nvSpPr>
          <p:cNvPr id="19" name="object 19"/>
          <p:cNvSpPr txBox="1"/>
          <p:nvPr/>
        </p:nvSpPr>
        <p:spPr>
          <a:xfrm>
            <a:off x="6977600" y="2799884"/>
            <a:ext cx="1699260" cy="215444"/>
          </a:xfrm>
          <a:prstGeom prst="rect">
            <a:avLst/>
          </a:prstGeom>
        </p:spPr>
        <p:txBody>
          <a:bodyPr vert="horz" wrap="square" lIns="0" tIns="0" rIns="0" bIns="0" rtlCol="0" anchor="t">
            <a:spAutoFit/>
          </a:bodyPr>
          <a:lstStyle/>
          <a:p>
            <a:pPr marL="12700">
              <a:defRPr/>
            </a:pPr>
            <a:r>
              <a:rPr lang="en-IN" sz="1400" b="1" spc="-5">
                <a:solidFill>
                  <a:schemeClr val="tx2"/>
                </a:solidFill>
                <a:latin typeface="Arial"/>
                <a:cs typeface="Arial"/>
              </a:rPr>
              <a:t>Monetization</a:t>
            </a:r>
            <a:endParaRPr lang="en-US" sz="1400">
              <a:solidFill>
                <a:schemeClr val="tx2"/>
              </a:solidFill>
              <a:latin typeface="Arial"/>
              <a:cs typeface="Arial"/>
            </a:endParaRPr>
          </a:p>
        </p:txBody>
      </p:sp>
      <p:sp>
        <p:nvSpPr>
          <p:cNvPr id="20" name="object 20"/>
          <p:cNvSpPr txBox="1"/>
          <p:nvPr/>
        </p:nvSpPr>
        <p:spPr>
          <a:xfrm>
            <a:off x="652093" y="3365162"/>
            <a:ext cx="2522220" cy="800219"/>
          </a:xfrm>
          <a:prstGeom prst="rect">
            <a:avLst/>
          </a:prstGeom>
        </p:spPr>
        <p:txBody>
          <a:bodyPr vert="horz" wrap="square" lIns="0" tIns="0" rIns="0" bIns="0" rtlCol="0">
            <a:spAutoFit/>
          </a:bodyPr>
          <a:lstStyle/>
          <a:p>
            <a:pPr marL="127000" marR="5080" indent="-114300">
              <a:buClr>
                <a:srgbClr val="003399"/>
              </a:buClr>
              <a:buFont typeface="Wingdings"/>
              <a:buChar char=""/>
              <a:tabLst>
                <a:tab pos="127000" algn="l"/>
              </a:tabLst>
              <a:defRPr/>
            </a:pPr>
            <a:r>
              <a:rPr lang="en-US" sz="1300" b="1" spc="5">
                <a:solidFill>
                  <a:prstClr val="black"/>
                </a:solidFill>
                <a:latin typeface="Arial"/>
                <a:cs typeface="Arial"/>
              </a:rPr>
              <a:t>Online dating platforms </a:t>
            </a:r>
            <a:r>
              <a:rPr lang="en-US" sz="1300" spc="5">
                <a:solidFill>
                  <a:prstClr val="black"/>
                </a:solidFill>
                <a:latin typeface="Arial"/>
                <a:cs typeface="Arial"/>
              </a:rPr>
              <a:t>are rapidly growing due to increasing smartphone adoption and ​changing social norms.​</a:t>
            </a:r>
            <a:endParaRPr lang="en-US" sz="1300">
              <a:solidFill>
                <a:prstClr val="black"/>
              </a:solidFill>
              <a:latin typeface="Arial"/>
              <a:cs typeface="Arial"/>
            </a:endParaRPr>
          </a:p>
        </p:txBody>
      </p:sp>
      <p:sp>
        <p:nvSpPr>
          <p:cNvPr id="21" name="object 21"/>
          <p:cNvSpPr txBox="1"/>
          <p:nvPr/>
        </p:nvSpPr>
        <p:spPr>
          <a:xfrm>
            <a:off x="610802" y="4423181"/>
            <a:ext cx="2579370" cy="800219"/>
          </a:xfrm>
          <a:prstGeom prst="rect">
            <a:avLst/>
          </a:prstGeom>
        </p:spPr>
        <p:txBody>
          <a:bodyPr vert="horz" wrap="square" lIns="0" tIns="0" rIns="0" bIns="0" rtlCol="0">
            <a:spAutoFit/>
          </a:bodyPr>
          <a:lstStyle/>
          <a:p>
            <a:pPr marL="127000" marR="5080" indent="-114300">
              <a:buClr>
                <a:srgbClr val="003399"/>
              </a:buClr>
              <a:buFont typeface="Wingdings"/>
              <a:buChar char=""/>
              <a:tabLst>
                <a:tab pos="127000" algn="l"/>
              </a:tabLst>
              <a:defRPr/>
            </a:pPr>
            <a:r>
              <a:rPr lang="en-US" sz="1300">
                <a:solidFill>
                  <a:prstClr val="black"/>
                </a:solidFill>
                <a:latin typeface="Arial"/>
                <a:cs typeface="Arial"/>
              </a:rPr>
              <a:t>Shift towards </a:t>
            </a:r>
            <a:r>
              <a:rPr lang="en-US" sz="1300" b="1">
                <a:solidFill>
                  <a:prstClr val="black"/>
                </a:solidFill>
                <a:latin typeface="Arial"/>
                <a:cs typeface="Arial"/>
              </a:rPr>
              <a:t>safety and inclusivity</a:t>
            </a:r>
            <a:r>
              <a:rPr lang="en-US" sz="1300">
                <a:solidFill>
                  <a:prstClr val="black"/>
                </a:solidFill>
                <a:latin typeface="Arial"/>
                <a:cs typeface="Arial"/>
              </a:rPr>
              <a:t> in online dating spaces driven by user demand for respectful interactions.​</a:t>
            </a:r>
          </a:p>
        </p:txBody>
      </p:sp>
      <p:sp>
        <p:nvSpPr>
          <p:cNvPr id="23" name="object 23"/>
          <p:cNvSpPr txBox="1"/>
          <p:nvPr/>
        </p:nvSpPr>
        <p:spPr>
          <a:xfrm>
            <a:off x="628932" y="5483084"/>
            <a:ext cx="2369185" cy="600164"/>
          </a:xfrm>
          <a:prstGeom prst="rect">
            <a:avLst/>
          </a:prstGeom>
        </p:spPr>
        <p:txBody>
          <a:bodyPr vert="horz" wrap="square" lIns="0" tIns="0" rIns="0" bIns="0" rtlCol="0">
            <a:spAutoFit/>
          </a:bodyPr>
          <a:lstStyle/>
          <a:p>
            <a:pPr marL="127000" marR="5080" indent="-114300">
              <a:buClr>
                <a:srgbClr val="003399"/>
              </a:buClr>
              <a:buFont typeface="Wingdings"/>
              <a:buChar char=""/>
              <a:tabLst>
                <a:tab pos="127000" algn="l"/>
              </a:tabLst>
              <a:defRPr/>
            </a:pPr>
            <a:r>
              <a:rPr lang="en-US" sz="1300" b="1">
                <a:solidFill>
                  <a:prstClr val="black"/>
                </a:solidFill>
                <a:latin typeface="Arial"/>
                <a:cs typeface="Arial"/>
              </a:rPr>
              <a:t>Market shift</a:t>
            </a:r>
            <a:r>
              <a:rPr lang="en-US" sz="1300">
                <a:solidFill>
                  <a:prstClr val="black"/>
                </a:solidFill>
                <a:latin typeface="Arial"/>
                <a:cs typeface="Arial"/>
              </a:rPr>
              <a:t> to relationship-focused platforms as opposed to casual dating.</a:t>
            </a:r>
          </a:p>
        </p:txBody>
      </p:sp>
      <p:sp>
        <p:nvSpPr>
          <p:cNvPr id="24" name="object 24"/>
          <p:cNvSpPr txBox="1"/>
          <p:nvPr/>
        </p:nvSpPr>
        <p:spPr>
          <a:xfrm>
            <a:off x="3268273" y="3375312"/>
            <a:ext cx="2532380" cy="800219"/>
          </a:xfrm>
          <a:prstGeom prst="rect">
            <a:avLst/>
          </a:prstGeom>
        </p:spPr>
        <p:txBody>
          <a:bodyPr vert="horz" wrap="square" lIns="0" tIns="0" rIns="0" bIns="0" rtlCol="0">
            <a:spAutoFit/>
          </a:bodyPr>
          <a:lstStyle/>
          <a:p>
            <a:pPr marL="127000" marR="5080" indent="-114300">
              <a:buClr>
                <a:srgbClr val="003399"/>
              </a:buClr>
              <a:buFont typeface="Wingdings"/>
              <a:buChar char=""/>
              <a:tabLst>
                <a:tab pos="127000" algn="l"/>
              </a:tabLst>
              <a:defRPr/>
            </a:pPr>
            <a:r>
              <a:rPr lang="en-US" sz="1300" b="1">
                <a:solidFill>
                  <a:prstClr val="black"/>
                </a:solidFill>
                <a:latin typeface="Arial"/>
                <a:cs typeface="Arial"/>
              </a:rPr>
              <a:t>Bumble’s key differentiator</a:t>
            </a:r>
            <a:r>
              <a:rPr lang="en-US" sz="1300">
                <a:solidFill>
                  <a:prstClr val="black"/>
                </a:solidFill>
                <a:latin typeface="Arial"/>
                <a:cs typeface="Arial"/>
              </a:rPr>
              <a:t>: Women make the first move, creating a safer and unique environment for users.​</a:t>
            </a:r>
          </a:p>
        </p:txBody>
      </p:sp>
      <p:sp>
        <p:nvSpPr>
          <p:cNvPr id="26" name="object 26"/>
          <p:cNvSpPr txBox="1"/>
          <p:nvPr/>
        </p:nvSpPr>
        <p:spPr>
          <a:xfrm>
            <a:off x="3268639" y="4429543"/>
            <a:ext cx="2710815" cy="600164"/>
          </a:xfrm>
          <a:prstGeom prst="rect">
            <a:avLst/>
          </a:prstGeom>
        </p:spPr>
        <p:txBody>
          <a:bodyPr vert="horz" wrap="square" lIns="0" tIns="0" rIns="0" bIns="0" rtlCol="0">
            <a:spAutoFit/>
          </a:bodyPr>
          <a:lstStyle/>
          <a:p>
            <a:pPr marL="127000" marR="5080" indent="-114300">
              <a:buClr>
                <a:srgbClr val="003399"/>
              </a:buClr>
              <a:buFont typeface="Wingdings"/>
              <a:buChar char=""/>
              <a:tabLst>
                <a:tab pos="127000" algn="l"/>
              </a:tabLst>
              <a:defRPr/>
            </a:pPr>
            <a:r>
              <a:rPr lang="en-US" sz="1300">
                <a:solidFill>
                  <a:prstClr val="black"/>
                </a:solidFill>
                <a:latin typeface="Arial"/>
                <a:cs typeface="Arial"/>
              </a:rPr>
              <a:t>Expanding features like </a:t>
            </a:r>
            <a:r>
              <a:rPr lang="en-US" sz="1300" b="1">
                <a:solidFill>
                  <a:prstClr val="black"/>
                </a:solidFill>
                <a:latin typeface="Arial"/>
                <a:cs typeface="Arial"/>
              </a:rPr>
              <a:t>Bumble</a:t>
            </a:r>
            <a:r>
              <a:rPr lang="en-US" sz="1300">
                <a:solidFill>
                  <a:prstClr val="black"/>
                </a:solidFill>
                <a:latin typeface="Arial"/>
                <a:cs typeface="Arial"/>
              </a:rPr>
              <a:t> </a:t>
            </a:r>
            <a:r>
              <a:rPr lang="en-US" sz="1300" b="1">
                <a:solidFill>
                  <a:prstClr val="black"/>
                </a:solidFill>
                <a:latin typeface="Arial"/>
                <a:cs typeface="Arial"/>
              </a:rPr>
              <a:t>BFF and Bumble Bizz</a:t>
            </a:r>
            <a:r>
              <a:rPr lang="en-US" sz="1300">
                <a:solidFill>
                  <a:prstClr val="black"/>
                </a:solidFill>
                <a:latin typeface="Arial"/>
                <a:cs typeface="Arial"/>
              </a:rPr>
              <a:t> to diversify offerings.</a:t>
            </a:r>
          </a:p>
        </p:txBody>
      </p:sp>
      <p:sp>
        <p:nvSpPr>
          <p:cNvPr id="27" name="object 27"/>
          <p:cNvSpPr txBox="1"/>
          <p:nvPr/>
        </p:nvSpPr>
        <p:spPr>
          <a:xfrm>
            <a:off x="3268273" y="5459201"/>
            <a:ext cx="2739390" cy="600164"/>
          </a:xfrm>
          <a:prstGeom prst="rect">
            <a:avLst/>
          </a:prstGeom>
        </p:spPr>
        <p:txBody>
          <a:bodyPr vert="horz" wrap="square" lIns="0" tIns="0" rIns="0" bIns="0" rtlCol="0">
            <a:spAutoFit/>
          </a:bodyPr>
          <a:lstStyle/>
          <a:p>
            <a:pPr marL="127000" marR="5080" indent="-114300">
              <a:buClr>
                <a:srgbClr val="003399"/>
              </a:buClr>
              <a:buFont typeface="Wingdings"/>
              <a:buChar char=""/>
              <a:tabLst>
                <a:tab pos="127000" algn="l"/>
              </a:tabLst>
              <a:defRPr/>
            </a:pPr>
            <a:r>
              <a:rPr lang="en-US" sz="1300">
                <a:solidFill>
                  <a:prstClr val="black"/>
                </a:solidFill>
                <a:latin typeface="Arial"/>
                <a:cs typeface="Arial"/>
              </a:rPr>
              <a:t>Investment in </a:t>
            </a:r>
            <a:r>
              <a:rPr lang="en-US" sz="1300" b="1">
                <a:solidFill>
                  <a:prstClr val="black"/>
                </a:solidFill>
                <a:latin typeface="Arial"/>
                <a:cs typeface="Arial"/>
              </a:rPr>
              <a:t>AI</a:t>
            </a:r>
            <a:r>
              <a:rPr lang="en-US" sz="1300">
                <a:solidFill>
                  <a:prstClr val="black"/>
                </a:solidFill>
                <a:latin typeface="Arial"/>
                <a:cs typeface="Arial"/>
              </a:rPr>
              <a:t> moderation and profile verification tools to ensure authenticity and safety</a:t>
            </a:r>
          </a:p>
        </p:txBody>
      </p:sp>
      <p:sp>
        <p:nvSpPr>
          <p:cNvPr id="28" name="object 28"/>
          <p:cNvSpPr txBox="1"/>
          <p:nvPr/>
        </p:nvSpPr>
        <p:spPr>
          <a:xfrm>
            <a:off x="6204086" y="3529539"/>
            <a:ext cx="2457450" cy="1400383"/>
          </a:xfrm>
          <a:prstGeom prst="rect">
            <a:avLst/>
          </a:prstGeom>
        </p:spPr>
        <p:txBody>
          <a:bodyPr vert="horz" wrap="square" lIns="0" tIns="0" rIns="0" bIns="0" rtlCol="0">
            <a:spAutoFit/>
          </a:bodyPr>
          <a:lstStyle/>
          <a:p>
            <a:pPr marL="182880" indent="-170180">
              <a:buClr>
                <a:srgbClr val="CC6600"/>
              </a:buClr>
              <a:buFont typeface="Wingdings"/>
              <a:buChar char=""/>
              <a:tabLst>
                <a:tab pos="183515" algn="l"/>
              </a:tabLst>
              <a:defRPr/>
            </a:pPr>
            <a:r>
              <a:rPr lang="en-US" sz="1300" b="1">
                <a:solidFill>
                  <a:prstClr val="black"/>
                </a:solidFill>
                <a:latin typeface="Arial"/>
                <a:cs typeface="Arial"/>
              </a:rPr>
              <a:t>Premium subscription features </a:t>
            </a:r>
            <a:r>
              <a:rPr lang="en-US" sz="1300">
                <a:solidFill>
                  <a:prstClr val="black"/>
                </a:solidFill>
                <a:latin typeface="Arial"/>
                <a:cs typeface="Arial"/>
              </a:rPr>
              <a:t>for added perks (e.g., Boosts, Spotlight, Super Swipe).</a:t>
            </a:r>
          </a:p>
          <a:p>
            <a:pPr marL="182880" indent="-170180">
              <a:buClr>
                <a:srgbClr val="CC6600"/>
              </a:buClr>
              <a:buFont typeface="Wingdings"/>
              <a:buChar char=""/>
              <a:tabLst>
                <a:tab pos="183515" algn="l"/>
              </a:tabLst>
              <a:defRPr/>
            </a:pPr>
            <a:r>
              <a:rPr lang="en-US" sz="1300" b="1">
                <a:solidFill>
                  <a:prstClr val="black"/>
                </a:solidFill>
                <a:latin typeface="Arial"/>
                <a:cs typeface="Arial"/>
              </a:rPr>
              <a:t>Freemium model: </a:t>
            </a:r>
            <a:r>
              <a:rPr lang="en-US" sz="1300">
                <a:solidFill>
                  <a:prstClr val="black"/>
                </a:solidFill>
                <a:latin typeface="Arial"/>
                <a:cs typeface="Arial"/>
              </a:rPr>
              <a:t>Free access with paid upgrades for additional functionality.</a:t>
            </a:r>
            <a:endParaRPr lang="en-IN" sz="1300">
              <a:solidFill>
                <a:prstClr val="black"/>
              </a:solidFill>
              <a:latin typeface="Arial"/>
              <a:cs typeface="Arial"/>
            </a:endParaRPr>
          </a:p>
        </p:txBody>
      </p:sp>
      <p:sp>
        <p:nvSpPr>
          <p:cNvPr id="35" name="Rectangle: Rounded Corners 34">
            <a:extLst>
              <a:ext uri="{FF2B5EF4-FFF2-40B4-BE49-F238E27FC236}">
                <a16:creationId xmlns:a16="http://schemas.microsoft.com/office/drawing/2014/main" id="{83FF4C52-066F-4D58-9A38-AB97E8A97A03}"/>
              </a:ext>
            </a:extLst>
          </p:cNvPr>
          <p:cNvSpPr/>
          <p:nvPr/>
        </p:nvSpPr>
        <p:spPr bwMode="auto">
          <a:xfrm>
            <a:off x="358775" y="1891236"/>
            <a:ext cx="8497888" cy="4559372"/>
          </a:xfrm>
          <a:prstGeom prst="roundRect">
            <a:avLst>
              <a:gd name="adj" fmla="val 1427"/>
            </a:avLst>
          </a:prstGeom>
          <a:noFill/>
          <a:ln w="19050" cap="flat" cmpd="sng" algn="ctr">
            <a:solidFill>
              <a:srgbClr val="1E344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CA">
              <a:solidFill>
                <a:srgbClr val="000000"/>
              </a:solidFill>
              <a:latin typeface="Arial" charset="0"/>
              <a:ea typeface="ＭＳ Ｐゴシック" pitchFamily="34" charset="-128"/>
              <a:cs typeface="Arial"/>
            </a:endParaRPr>
          </a:p>
        </p:txBody>
      </p:sp>
      <p:sp>
        <p:nvSpPr>
          <p:cNvPr id="36" name="object 8">
            <a:extLst>
              <a:ext uri="{FF2B5EF4-FFF2-40B4-BE49-F238E27FC236}">
                <a16:creationId xmlns:a16="http://schemas.microsoft.com/office/drawing/2014/main" id="{BAA02545-CB58-4691-BD57-C2748A9789FD}"/>
              </a:ext>
            </a:extLst>
          </p:cNvPr>
          <p:cNvSpPr txBox="1"/>
          <p:nvPr/>
        </p:nvSpPr>
        <p:spPr>
          <a:xfrm>
            <a:off x="301285" y="2088704"/>
            <a:ext cx="8645525" cy="282321"/>
          </a:xfrm>
          <a:prstGeom prst="rect">
            <a:avLst/>
          </a:prstGeom>
        </p:spPr>
        <p:txBody>
          <a:bodyPr vert="horz" wrap="square" lIns="0" tIns="0" rIns="0" bIns="0" rtlCol="0">
            <a:spAutoFit/>
          </a:bodyPr>
          <a:lstStyle/>
          <a:p>
            <a:pPr marL="55880" marR="262255" algn="ctr">
              <a:lnSpc>
                <a:spcPct val="110000"/>
              </a:lnSpc>
              <a:defRPr/>
            </a:pPr>
            <a:r>
              <a:rPr lang="en-US" b="1" i="1">
                <a:solidFill>
                  <a:srgbClr val="C5D1D7">
                    <a:lumMod val="25000"/>
                  </a:srgbClr>
                </a:solidFill>
                <a:latin typeface="Arial"/>
                <a:cs typeface="Arial"/>
              </a:rPr>
              <a:t>Development of Bumble’s In-House Social &amp; Dating Platform</a:t>
            </a:r>
            <a:endParaRPr lang="en-US" i="1">
              <a:solidFill>
                <a:srgbClr val="C5D1D7">
                  <a:lumMod val="25000"/>
                </a:srgbClr>
              </a:solidFill>
              <a:latin typeface="Times New Roman"/>
              <a:cs typeface="Times New Roman"/>
            </a:endParaRPr>
          </a:p>
        </p:txBody>
      </p:sp>
      <p:sp>
        <p:nvSpPr>
          <p:cNvPr id="2" name="Rectangle 1">
            <a:extLst>
              <a:ext uri="{FF2B5EF4-FFF2-40B4-BE49-F238E27FC236}">
                <a16:creationId xmlns:a16="http://schemas.microsoft.com/office/drawing/2014/main" id="{C347D117-EEA5-F467-724A-B5A486D04DB2}"/>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 name="Title 1">
            <a:extLst>
              <a:ext uri="{FF2B5EF4-FFF2-40B4-BE49-F238E27FC236}">
                <a16:creationId xmlns:a16="http://schemas.microsoft.com/office/drawing/2014/main" id="{2A6358B7-DC64-137D-9DB8-65231CECEB83}"/>
              </a:ext>
            </a:extLst>
          </p:cNvPr>
          <p:cNvSpPr txBox="1">
            <a:spLocks/>
          </p:cNvSpPr>
          <p:nvPr/>
        </p:nvSpPr>
        <p:spPr bwMode="auto">
          <a:xfrm>
            <a:off x="194637" y="177965"/>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US" b="1" kern="0">
                <a:solidFill>
                  <a:schemeClr val="tx2"/>
                </a:solidFill>
                <a:latin typeface="HelveticaNeue LT 45 Lt"/>
                <a:cs typeface="Arial"/>
              </a:rPr>
              <a:t>Company – Strategic Objectives </a:t>
            </a:r>
            <a:endParaRPr lang="en-CA" b="1" kern="0">
              <a:solidFill>
                <a:schemeClr val="tx2"/>
              </a:solidFill>
              <a:latin typeface="HelveticaNeue LT 45 Lt"/>
              <a:cs typeface="Arial"/>
            </a:endParaRPr>
          </a:p>
        </p:txBody>
      </p:sp>
      <p:sp>
        <p:nvSpPr>
          <p:cNvPr id="4" name="Rectangle 3">
            <a:extLst>
              <a:ext uri="{FF2B5EF4-FFF2-40B4-BE49-F238E27FC236}">
                <a16:creationId xmlns:a16="http://schemas.microsoft.com/office/drawing/2014/main" id="{175F10DB-BA94-503B-64CB-C4472D43C3CE}"/>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5" name="Picture 4" descr="A black background with white text&#10;&#10;Description automatically generated">
            <a:extLst>
              <a:ext uri="{FF2B5EF4-FFF2-40B4-BE49-F238E27FC236}">
                <a16:creationId xmlns:a16="http://schemas.microsoft.com/office/drawing/2014/main" id="{A4A6D5AB-F720-D32E-0EAC-08A33AAE2358}"/>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483321E5-0911-81D0-A73C-2383052EE797}"/>
              </a:ext>
            </a:extLst>
          </p:cNvPr>
          <p:cNvPicPr>
            <a:picLocks noChangeAspect="1"/>
          </p:cNvPicPr>
          <p:nvPr/>
        </p:nvPicPr>
        <p:blipFill>
          <a:blip r:embed="rId3"/>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2815793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7644D9-E60D-3361-D9CD-077DE5B16722}"/>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graphicFrame>
        <p:nvGraphicFramePr>
          <p:cNvPr id="7" name="Group 108"/>
          <p:cNvGraphicFramePr>
            <a:graphicFrameLocks noGrp="1"/>
          </p:cNvGraphicFramePr>
          <p:nvPr>
            <p:extLst>
              <p:ext uri="{D42A27DB-BD31-4B8C-83A1-F6EECF244321}">
                <p14:modId xmlns:p14="http://schemas.microsoft.com/office/powerpoint/2010/main" val="2138936758"/>
              </p:ext>
            </p:extLst>
          </p:nvPr>
        </p:nvGraphicFramePr>
        <p:xfrm>
          <a:off x="219076" y="1105809"/>
          <a:ext cx="8712488" cy="5448638"/>
        </p:xfrm>
        <a:graphic>
          <a:graphicData uri="http://schemas.openxmlformats.org/drawingml/2006/table">
            <a:tbl>
              <a:tblPr/>
              <a:tblGrid>
                <a:gridCol w="4356244">
                  <a:extLst>
                    <a:ext uri="{9D8B030D-6E8A-4147-A177-3AD203B41FA5}">
                      <a16:colId xmlns:a16="http://schemas.microsoft.com/office/drawing/2014/main" val="20000"/>
                    </a:ext>
                  </a:extLst>
                </a:gridCol>
                <a:gridCol w="4356244">
                  <a:extLst>
                    <a:ext uri="{9D8B030D-6E8A-4147-A177-3AD203B41FA5}">
                      <a16:colId xmlns:a16="http://schemas.microsoft.com/office/drawing/2014/main" val="20001"/>
                    </a:ext>
                  </a:extLst>
                </a:gridCol>
              </a:tblGrid>
              <a:tr h="236806">
                <a:tc gridSpan="2">
                  <a:txBody>
                    <a:bodyPr/>
                    <a:lstStyle/>
                    <a:p>
                      <a:pPr marL="114300" marR="0" lvl="0" indent="-114300" algn="ctr" defTabSz="914400" rtl="0" eaLnBrk="1" fontAlgn="base" latinLnBrk="0" hangingPunct="1">
                        <a:lnSpc>
                          <a:spcPct val="100000"/>
                        </a:lnSpc>
                        <a:spcBef>
                          <a:spcPct val="0"/>
                        </a:spcBef>
                        <a:spcAft>
                          <a:spcPct val="0"/>
                        </a:spcAft>
                        <a:buClr>
                          <a:srgbClr val="003399"/>
                        </a:buClr>
                        <a:buSzTx/>
                        <a:buFont typeface="Wingdings" pitchFamily="2" charset="2"/>
                        <a:buNone/>
                        <a:tabLst/>
                      </a:pPr>
                      <a:r>
                        <a:rPr kumimoji="0" lang="en-AU" sz="1050" b="1" i="0" u="none" strike="noStrike" cap="none" normalizeH="0" baseline="0">
                          <a:ln>
                            <a:noFill/>
                          </a:ln>
                          <a:solidFill>
                            <a:schemeClr val="bg1"/>
                          </a:solidFill>
                          <a:effectLst/>
                          <a:latin typeface="+mn-lt"/>
                          <a:ea typeface="ＭＳ Ｐゴシック"/>
                          <a:cs typeface="Arial"/>
                        </a:rPr>
                        <a:t>BUMBLE Inc.</a:t>
                      </a:r>
                    </a:p>
                  </a:txBody>
                  <a:tcPr marL="45720" marR="45720" marT="36576" marB="36576" anchor="ctr" horzOverflow="overflow">
                    <a:lnL>
                      <a:noFill/>
                    </a:lnL>
                    <a:lnR>
                      <a:noFill/>
                    </a:lnR>
                    <a:lnT>
                      <a:noFill/>
                    </a:lnT>
                    <a:lnB>
                      <a:noFill/>
                    </a:lnB>
                    <a:lnTlToBr>
                      <a:noFill/>
                    </a:lnTlToBr>
                    <a:lnBlToTr>
                      <a:noFill/>
                    </a:lnBlToTr>
                    <a:solidFill>
                      <a:schemeClr val="accent2">
                        <a:lumMod val="75000"/>
                      </a:schemeClr>
                    </a:solidFill>
                  </a:tcPr>
                </a:tc>
                <a:tc hMerge="1">
                  <a:txBody>
                    <a:bodyPr/>
                    <a:lstStyle/>
                    <a:p>
                      <a:pPr marL="114300" marR="0" lvl="0" indent="-114300" algn="ctr" defTabSz="914400" rtl="0" eaLnBrk="1" fontAlgn="base" latinLnBrk="0" hangingPunct="1">
                        <a:lnSpc>
                          <a:spcPct val="100000"/>
                        </a:lnSpc>
                        <a:spcBef>
                          <a:spcPct val="0"/>
                        </a:spcBef>
                        <a:spcAft>
                          <a:spcPct val="0"/>
                        </a:spcAft>
                        <a:buClr>
                          <a:srgbClr val="003399"/>
                        </a:buClr>
                        <a:buSzTx/>
                        <a:buFont typeface="Wingdings" pitchFamily="2" charset="2"/>
                        <a:buNone/>
                        <a:tabLst/>
                      </a:pPr>
                      <a:endParaRPr kumimoji="0" lang="en-AU" sz="1050" b="1" i="0" u="none" strike="noStrike" cap="none" normalizeH="0" baseline="0">
                        <a:ln>
                          <a:noFill/>
                        </a:ln>
                        <a:solidFill>
                          <a:schemeClr val="bg1"/>
                        </a:solidFill>
                        <a:effectLst/>
                        <a:latin typeface="Helvetica" pitchFamily="34" charset="0"/>
                        <a:ea typeface="ＭＳ Ｐゴシック" pitchFamily="34" charset="-128"/>
                        <a:cs typeface="Arial" charset="0"/>
                      </a:endParaRPr>
                    </a:p>
                  </a:txBody>
                  <a:tcPr marL="45720" marR="45720" marT="36576" marB="36576" anchor="ctr" horzOverflow="overflow">
                    <a:lnL>
                      <a:noFill/>
                    </a:lnL>
                    <a:lnR>
                      <a:noFill/>
                    </a:lnR>
                    <a:lnT>
                      <a:noFill/>
                    </a:lnT>
                    <a:lnB>
                      <a:noFill/>
                    </a:lnB>
                    <a:lnTlToBr>
                      <a:noFill/>
                    </a:lnTlToBr>
                    <a:lnBlToTr>
                      <a:noFill/>
                    </a:lnBlToTr>
                    <a:solidFill>
                      <a:schemeClr val="accent1"/>
                    </a:solidFill>
                  </a:tcPr>
                </a:tc>
                <a:extLst>
                  <a:ext uri="{0D108BD9-81ED-4DB2-BD59-A6C34878D82A}">
                    <a16:rowId xmlns:a16="http://schemas.microsoft.com/office/drawing/2014/main" val="10000"/>
                  </a:ext>
                </a:extLst>
              </a:tr>
              <a:tr h="659027">
                <a:tc gridSpan="2">
                  <a:txBody>
                    <a:bodyPr/>
                    <a:lstStyle/>
                    <a:p>
                      <a:pPr marL="114300" marR="0" lvl="0" indent="-114300" algn="ctr" defTabSz="914400" rtl="0" eaLnBrk="1" fontAlgn="base" latinLnBrk="0" hangingPunct="1">
                        <a:lnSpc>
                          <a:spcPct val="100000"/>
                        </a:lnSpc>
                        <a:spcBef>
                          <a:spcPct val="0"/>
                        </a:spcBef>
                        <a:spcAft>
                          <a:spcPct val="0"/>
                        </a:spcAft>
                        <a:buClr>
                          <a:srgbClr val="003399"/>
                        </a:buClr>
                        <a:buSzTx/>
                        <a:buFont typeface="Wingdings" pitchFamily="2" charset="2"/>
                        <a:buNone/>
                        <a:tabLst/>
                      </a:pPr>
                      <a:endParaRPr kumimoji="0" lang="en-AU" sz="1050" b="1" i="0" u="none" strike="noStrike" cap="none" normalizeH="0" baseline="0">
                        <a:ln>
                          <a:noFill/>
                        </a:ln>
                        <a:solidFill>
                          <a:schemeClr val="bg1"/>
                        </a:solidFill>
                        <a:effectLst/>
                        <a:latin typeface="+mn-lt"/>
                        <a:ea typeface="ＭＳ Ｐゴシック" pitchFamily="34" charset="-128"/>
                        <a:cs typeface="Arial" charset="0"/>
                      </a:endParaRPr>
                    </a:p>
                  </a:txBody>
                  <a:tcPr marL="45720" marR="45720" marT="36576" marB="36576" anchor="ctr" horzOverflow="overflow">
                    <a:lnL>
                      <a:noFill/>
                    </a:lnL>
                    <a:lnR w="12700" cap="flat" cmpd="sng" algn="ctr">
                      <a:noFill/>
                      <a:prstDash val="solid"/>
                      <a:round/>
                      <a:headEnd type="none" w="med" len="med"/>
                      <a:tailEnd type="none" w="med" len="med"/>
                    </a:lnR>
                    <a:lnT>
                      <a:noFill/>
                    </a:lnT>
                    <a:lnB w="0">
                      <a:noFill/>
                    </a:lnB>
                    <a:lnTlToBr>
                      <a:noFill/>
                    </a:lnTlToBr>
                    <a:lnBlToTr>
                      <a:noFill/>
                    </a:lnBlToTr>
                    <a:solidFill>
                      <a:schemeClr val="bg1"/>
                    </a:solidFill>
                  </a:tcPr>
                </a:tc>
                <a:tc hMerge="1">
                  <a:txBody>
                    <a:bodyPr/>
                    <a:lstStyle/>
                    <a:p>
                      <a:endParaRPr lang="en-US"/>
                    </a:p>
                  </a:txBody>
                  <a:tcPr marL="45720" marR="45720" marT="36576" marB="36576" anchor="ctr" horzOverflow="overflow">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24454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100" b="1" i="0" u="none" strike="noStrike" cap="none" normalizeH="0" baseline="0">
                          <a:ln>
                            <a:noFill/>
                          </a:ln>
                          <a:solidFill>
                            <a:schemeClr val="tx1"/>
                          </a:solidFill>
                          <a:effectLst/>
                          <a:latin typeface="+mn-lt"/>
                          <a:ea typeface="ＭＳ Ｐゴシック"/>
                          <a:cs typeface="Arial"/>
                        </a:rPr>
                        <a:t>History and Strategy</a:t>
                      </a:r>
                      <a:endParaRPr kumimoji="0" lang="en-US" sz="1100" b="1" i="0" u="none" strike="noStrike" cap="none" normalizeH="0" baseline="0">
                        <a:ln>
                          <a:noFill/>
                        </a:ln>
                        <a:solidFill>
                          <a:schemeClr val="tx1"/>
                        </a:solidFill>
                        <a:effectLst/>
                        <a:latin typeface="+mn-lt"/>
                        <a:ea typeface="ＭＳ Ｐゴシック"/>
                        <a:cs typeface="Arial"/>
                      </a:endParaRPr>
                    </a:p>
                  </a:txBody>
                  <a:tcPr marL="45720" marR="45720" marT="36576" marB="36576" anchor="ctr" horzOverflow="overflow">
                    <a:lnL w="0">
                      <a:noFill/>
                    </a:lnL>
                    <a:lnR w="12700">
                      <a:solidFill>
                        <a:schemeClr val="tx1"/>
                      </a:solidFill>
                    </a:lnR>
                    <a:lnT w="0">
                      <a:noFill/>
                    </a:lnT>
                    <a:lnB w="0" cap="flat" cmpd="sng" algn="ctr">
                      <a:noFill/>
                      <a:prstDash val="solid"/>
                      <a:round/>
                      <a:headEnd type="none" w="med" len="med"/>
                      <a:tailEnd type="none" w="med" len="med"/>
                    </a:lnB>
                    <a:lnTlToBr>
                      <a:noFill/>
                    </a:lnTlToBr>
                    <a:lnBlToTr>
                      <a:noFill/>
                    </a:lnBlToTr>
                    <a:solidFill>
                      <a:srgbClr val="FADB61"/>
                    </a:solidFill>
                  </a:tcPr>
                </a:tc>
                <a:tc>
                  <a:txBody>
                    <a:bodyPr/>
                    <a:lstStyle/>
                    <a:p>
                      <a:r>
                        <a:rPr lang="en-US" sz="1100" b="1">
                          <a:latin typeface="+mn-lt"/>
                        </a:rPr>
                        <a:t>Operations</a:t>
                      </a:r>
                    </a:p>
                  </a:txBody>
                  <a:tcPr marL="45720" marR="45720" marT="36576" marB="36576" anchor="ctr" horzOverflow="overflow">
                    <a:lnL w="12700">
                      <a:solidFill>
                        <a:schemeClr val="tx1"/>
                      </a:solidFill>
                    </a:lnL>
                    <a:lnR w="0" cap="flat" cmpd="sng" algn="ctr">
                      <a:noFill/>
                      <a:prstDash val="solid"/>
                      <a:round/>
                      <a:headEnd type="none" w="med" len="med"/>
                      <a:tailEnd type="none" w="med" len="med"/>
                    </a:lnR>
                    <a:lnT w="0">
                      <a:noFill/>
                    </a:lnT>
                    <a:lnB w="0" cap="flat" cmpd="sng" algn="ctr">
                      <a:noFill/>
                      <a:prstDash val="solid"/>
                      <a:round/>
                      <a:headEnd type="none" w="med" len="med"/>
                      <a:tailEnd type="none" w="med" len="med"/>
                    </a:lnB>
                    <a:lnTlToBr>
                      <a:noFill/>
                    </a:lnTlToBr>
                    <a:lnBlToTr>
                      <a:noFill/>
                    </a:lnBlToTr>
                    <a:solidFill>
                      <a:srgbClr val="FADB61"/>
                    </a:solidFill>
                  </a:tcPr>
                </a:tc>
                <a:extLst>
                  <a:ext uri="{0D108BD9-81ED-4DB2-BD59-A6C34878D82A}">
                    <a16:rowId xmlns:a16="http://schemas.microsoft.com/office/drawing/2014/main" val="10002"/>
                  </a:ext>
                </a:extLst>
              </a:tr>
              <a:tr h="1688756">
                <a:tc>
                  <a:txBody>
                    <a:bodyPr/>
                    <a:lstStyle/>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US" sz="1100" b="0" i="0" u="none" strike="noStrike" cap="none" normalizeH="0" baseline="0">
                          <a:ln>
                            <a:noFill/>
                          </a:ln>
                          <a:solidFill>
                            <a:schemeClr val="tx1"/>
                          </a:solidFill>
                          <a:effectLst/>
                          <a:latin typeface="+mn-lt"/>
                          <a:ea typeface="ＭＳ Ｐゴシック"/>
                          <a:cs typeface="Arial"/>
                        </a:rPr>
                        <a:t>Bumble was founded in 2014 by Whitney Wolfe Herd, a former co-founder of Tinder, with Andrey Andreev, founder of </a:t>
                      </a:r>
                      <a:r>
                        <a:rPr lang="en-US" sz="1100" b="0" i="0" u="none" strike="noStrike" cap="none" normalizeH="0" baseline="0">
                          <a:ln>
                            <a:noFill/>
                          </a:ln>
                          <a:solidFill>
                            <a:schemeClr val="tx1"/>
                          </a:solidFill>
                          <a:effectLst/>
                          <a:latin typeface="+mn-lt"/>
                          <a:ea typeface="ＭＳ Ｐゴシック"/>
                          <a:cs typeface="Arial"/>
                        </a:rPr>
                        <a:t>Badoo</a:t>
                      </a:r>
                      <a:r>
                        <a:rPr kumimoji="0" lang="en-US" sz="1100" b="0" i="0" u="none" strike="noStrike" cap="none" normalizeH="0" baseline="0">
                          <a:ln>
                            <a:noFill/>
                          </a:ln>
                          <a:solidFill>
                            <a:schemeClr val="tx1"/>
                          </a:solidFill>
                          <a:effectLst/>
                          <a:latin typeface="+mn-lt"/>
                          <a:ea typeface="ＭＳ Ｐゴシック"/>
                          <a:cs typeface="Arial"/>
                        </a:rPr>
                        <a:t>.</a:t>
                      </a:r>
                      <a:endParaRPr kumimoji="0" lang="en-CA" sz="1100" b="0" i="0" u="none" strike="noStrike" cap="none" normalizeH="0" baseline="0">
                        <a:ln>
                          <a:noFill/>
                        </a:ln>
                        <a:solidFill>
                          <a:schemeClr val="tx1"/>
                        </a:solidFill>
                        <a:effectLst/>
                        <a:latin typeface="+mn-lt"/>
                        <a:ea typeface="ＭＳ Ｐゴシック"/>
                        <a:cs typeface="Arial"/>
                      </a:endParaRP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CA" sz="1100" b="0" i="0" u="none" strike="noStrike" cap="none" normalizeH="0" baseline="0">
                          <a:ln>
                            <a:noFill/>
                          </a:ln>
                          <a:solidFill>
                            <a:schemeClr val="tx1"/>
                          </a:solidFill>
                          <a:effectLst/>
                          <a:latin typeface="+mn-lt"/>
                          <a:ea typeface="ＭＳ Ｐゴシック"/>
                          <a:cs typeface="Arial"/>
                        </a:rPr>
                        <a:t>Ownership (initially): Andrey Andreev (79%), Whitney Wolfe Herd (21%).</a:t>
                      </a: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US" sz="1100" b="0" i="0" u="none" strike="noStrike" cap="none" normalizeH="0" baseline="0">
                          <a:ln>
                            <a:noFill/>
                          </a:ln>
                          <a:solidFill>
                            <a:schemeClr val="tx1"/>
                          </a:solidFill>
                          <a:effectLst/>
                          <a:latin typeface="+mn-lt"/>
                          <a:ea typeface="ＭＳ Ｐゴシック"/>
                          <a:cs typeface="Arial"/>
                        </a:rPr>
                        <a:t>In its early phase, Bumble generated modest revenues primarily through subscription plans and in-app purchases.</a:t>
                      </a:r>
                      <a:endParaRPr kumimoji="0" lang="en-CA" sz="1100" b="0" i="0" u="none" strike="noStrike" cap="none" normalizeH="0" baseline="0">
                        <a:ln>
                          <a:noFill/>
                        </a:ln>
                        <a:solidFill>
                          <a:schemeClr val="tx1"/>
                        </a:solidFill>
                        <a:effectLst/>
                        <a:latin typeface="+mn-lt"/>
                        <a:ea typeface="ＭＳ Ｐゴシック"/>
                        <a:cs typeface="Arial"/>
                      </a:endParaRP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CA" sz="1100" b="0" i="0" u="none" strike="noStrike" cap="none" normalizeH="0" baseline="0">
                          <a:ln>
                            <a:noFill/>
                          </a:ln>
                          <a:solidFill>
                            <a:schemeClr val="tx1"/>
                          </a:solidFill>
                          <a:effectLst/>
                          <a:latin typeface="+mn-lt"/>
                          <a:ea typeface="ＭＳ Ｐゴシック"/>
                          <a:cs typeface="Arial"/>
                        </a:rPr>
                        <a:t>Bumble’s primary strategy is the “Women’s First Approach</a:t>
                      </a:r>
                      <a:r>
                        <a:rPr kumimoji="0" lang="en-US" sz="1100" b="0" i="0" u="none" strike="noStrike" cap="none" normalizeH="0" baseline="0">
                          <a:ln>
                            <a:noFill/>
                          </a:ln>
                          <a:solidFill>
                            <a:schemeClr val="tx1"/>
                          </a:solidFill>
                          <a:effectLst/>
                          <a:latin typeface="+mn-lt"/>
                          <a:ea typeface="ＭＳ Ｐゴシック"/>
                          <a:cs typeface="Arial"/>
                        </a:rPr>
                        <a:t>,” i.e., in heterosexual matches, women make</a:t>
                      </a:r>
                      <a:r>
                        <a:rPr kumimoji="0" lang="en-CA" sz="1100" b="0" i="0" u="none" strike="noStrike" cap="none" normalizeH="0" baseline="0">
                          <a:ln>
                            <a:noFill/>
                          </a:ln>
                          <a:solidFill>
                            <a:schemeClr val="tx1"/>
                          </a:solidFill>
                          <a:effectLst/>
                          <a:latin typeface="+mn-lt"/>
                          <a:ea typeface="ＭＳ Ｐゴシック"/>
                          <a:cs typeface="Arial"/>
                        </a:rPr>
                        <a:t> the first move.</a:t>
                      </a:r>
                    </a:p>
                  </a:txBody>
                  <a:tcPr marL="45720" marR="45720" marT="36576" marB="36576" horzOverflow="overflow">
                    <a:lnL w="6350" cap="flat" cmpd="sng" algn="ctr">
                      <a:solidFill>
                        <a:srgbClr val="FFFFFF"/>
                      </a:solidFill>
                      <a:prstDash val="solid"/>
                      <a:round/>
                      <a:headEnd type="none" w="med" len="med"/>
                      <a:tailEnd type="none" w="med" len="med"/>
                    </a:lnL>
                    <a:lnR w="6350" cap="flat" cmpd="sng" algn="ctr">
                      <a:solidFill>
                        <a:schemeClr val="accent2"/>
                      </a:solidFill>
                      <a:prstDash val="solid"/>
                      <a:round/>
                      <a:headEnd type="none" w="med" len="med"/>
                      <a:tailEnd type="none" w="med" len="med"/>
                    </a:lnR>
                    <a:lnT w="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lang="en-US" sz="1100" b="0" i="0" kern="1200">
                          <a:solidFill>
                            <a:schemeClr val="tx1"/>
                          </a:solidFill>
                          <a:effectLst/>
                          <a:latin typeface="+mn-lt"/>
                          <a:ea typeface="+mn-ea"/>
                          <a:cs typeface="+mn-cs"/>
                        </a:rPr>
                        <a:t>Whitney Wolfe Herd, the founder and CEO of Bumble, has stepped down from her role and succeeded by Lidiane Jones from January 2024</a:t>
                      </a:r>
                      <a:endParaRPr lang="en-US" sz="1100" b="0" kern="1200">
                        <a:solidFill>
                          <a:schemeClr val="tx1"/>
                        </a:solidFill>
                        <a:latin typeface="+mn-lt"/>
                        <a:ea typeface="ＭＳ Ｐゴシック" pitchFamily="34" charset="-128"/>
                        <a:cs typeface="ＭＳ Ｐゴシック" pitchFamily="-112" charset="-128"/>
                      </a:endParaRP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US" sz="1100" b="0" i="0" u="none" strike="noStrike" kern="1200" cap="none" normalizeH="0" baseline="0">
                          <a:ln>
                            <a:noFill/>
                          </a:ln>
                          <a:solidFill>
                            <a:schemeClr val="tx1"/>
                          </a:solidFill>
                          <a:effectLst/>
                          <a:latin typeface="+mn-lt"/>
                          <a:ea typeface="ＭＳ Ｐゴシック"/>
                          <a:cs typeface="Arial"/>
                        </a:rPr>
                        <a:t>It operates through three modes: Bumble (for dating), BFF(for making friends), and Bizz (for professional networking).</a:t>
                      </a:r>
                      <a:endParaRPr kumimoji="0" lang="en-CA" sz="1100" b="0" i="0" u="none" strike="noStrike" kern="1200" cap="none" normalizeH="0" baseline="0">
                        <a:ln>
                          <a:noFill/>
                        </a:ln>
                        <a:solidFill>
                          <a:schemeClr val="tx1"/>
                        </a:solidFill>
                        <a:effectLst/>
                        <a:latin typeface="+mn-lt"/>
                        <a:ea typeface="ＭＳ Ｐゴシック"/>
                        <a:cs typeface="Arial"/>
                      </a:endParaRP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lang="en-US" sz="1100" b="0" i="0" u="none" strike="noStrike" kern="1200">
                          <a:solidFill>
                            <a:schemeClr val="tx1"/>
                          </a:solidFill>
                          <a:effectLst/>
                          <a:latin typeface="+mn-lt"/>
                          <a:ea typeface="+mn-ea"/>
                          <a:cs typeface="+mn-cs"/>
                        </a:rPr>
                        <a:t>Planned acquisition of Geneva, Bumble Inc. aims to rapidly expand the Bumble For Friends experience from one-to-one connections to groups and communities to serve the many ways people seek friendships.</a:t>
                      </a:r>
                      <a:endParaRPr kumimoji="0" lang="en-US" sz="1100" b="0" i="0" u="none" strike="noStrike" kern="1200" cap="none" normalizeH="0" baseline="0">
                        <a:ln>
                          <a:noFill/>
                        </a:ln>
                        <a:solidFill>
                          <a:schemeClr val="tx1"/>
                        </a:solidFill>
                        <a:effectLst/>
                        <a:latin typeface="+mn-lt"/>
                        <a:ea typeface="ＭＳ Ｐゴシック" pitchFamily="34" charset="-128"/>
                        <a:cs typeface="Arial" charset="0"/>
                      </a:endParaRPr>
                    </a:p>
                  </a:txBody>
                  <a:tcPr marL="45720" marR="45720" marT="36576" marB="36576" horzOverflow="overflow">
                    <a:lnL w="63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4454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kern="1200" cap="none" normalizeH="0" baseline="0">
                          <a:ln>
                            <a:noFill/>
                          </a:ln>
                          <a:solidFill>
                            <a:schemeClr val="tx1"/>
                          </a:solidFill>
                          <a:effectLst/>
                          <a:latin typeface="+mn-lt"/>
                          <a:ea typeface="ＭＳ Ｐゴシック"/>
                          <a:cs typeface="Arial"/>
                        </a:rPr>
                        <a:t>Financial Stats/Performance</a:t>
                      </a:r>
                    </a:p>
                  </a:txBody>
                  <a:tcPr marL="45720" marR="45720" marT="36576" marB="36576"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ADB61"/>
                    </a:solidFill>
                  </a:tcPr>
                </a:tc>
                <a:tc>
                  <a:txBody>
                    <a:bodyPr/>
                    <a:lstStyle/>
                    <a:p>
                      <a:r>
                        <a:rPr lang="en-US" sz="1100" b="1">
                          <a:latin typeface="+mn-lt"/>
                        </a:rPr>
                        <a:t>Marketing Strategies</a:t>
                      </a:r>
                    </a:p>
                  </a:txBody>
                  <a:tcPr marL="45720" marR="45720" marT="36576" marB="36576" anchor="ctr" horzOverflow="overflow">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ADB61"/>
                    </a:solidFill>
                  </a:tcPr>
                </a:tc>
                <a:extLst>
                  <a:ext uri="{0D108BD9-81ED-4DB2-BD59-A6C34878D82A}">
                    <a16:rowId xmlns:a16="http://schemas.microsoft.com/office/drawing/2014/main" val="10004"/>
                  </a:ext>
                </a:extLst>
              </a:tr>
              <a:tr h="1386702">
                <a:tc>
                  <a:txBody>
                    <a:bodyPr/>
                    <a:lstStyle/>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CA" sz="1100" b="0" i="0" u="none" strike="noStrike" cap="none" normalizeH="0" baseline="0">
                          <a:ln>
                            <a:noFill/>
                          </a:ln>
                          <a:solidFill>
                            <a:srgbClr val="000000"/>
                          </a:solidFill>
                          <a:effectLst/>
                          <a:latin typeface="+mn-lt"/>
                          <a:ea typeface="ＭＳ Ｐゴシック"/>
                          <a:cs typeface="Arial"/>
                        </a:rPr>
                        <a:t>Stock price has been declining since its launch (-88.97%).</a:t>
                      </a: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lang="en-CA" sz="1100" b="0" i="0" u="none" strike="noStrike" cap="none" normalizeH="0" baseline="0">
                          <a:ln>
                            <a:noFill/>
                          </a:ln>
                          <a:solidFill>
                            <a:srgbClr val="000000"/>
                          </a:solidFill>
                          <a:effectLst/>
                          <a:latin typeface="+mn-lt"/>
                          <a:ea typeface="ＭＳ Ｐゴシック"/>
                          <a:cs typeface="Arial"/>
                        </a:rPr>
                        <a:t>FY24E</a:t>
                      </a:r>
                      <a:r>
                        <a:rPr kumimoji="0" lang="en-CA" sz="1100" b="0" i="0" u="none" strike="noStrike" cap="none" normalizeH="0" baseline="0">
                          <a:ln>
                            <a:noFill/>
                          </a:ln>
                          <a:solidFill>
                            <a:srgbClr val="000000"/>
                          </a:solidFill>
                          <a:effectLst/>
                          <a:latin typeface="+mn-lt"/>
                          <a:ea typeface="ＭＳ Ｐゴシック"/>
                          <a:cs typeface="Arial"/>
                        </a:rPr>
                        <a:t> Revenue: </a:t>
                      </a:r>
                      <a:r>
                        <a:rPr lang="en-CA" sz="1100" b="0" i="0" u="none" strike="noStrike" cap="none" normalizeH="0" baseline="0">
                          <a:ln>
                            <a:noFill/>
                          </a:ln>
                          <a:solidFill>
                            <a:srgbClr val="000000"/>
                          </a:solidFill>
                          <a:effectLst/>
                          <a:latin typeface="+mn-lt"/>
                          <a:ea typeface="ＭＳ Ｐゴシック"/>
                          <a:cs typeface="Arial"/>
                        </a:rPr>
                        <a:t>$1.3bn,</a:t>
                      </a:r>
                      <a:r>
                        <a:rPr kumimoji="0" lang="en-CA" sz="1100" b="0" i="0" u="none" strike="noStrike" cap="none" normalizeH="0" baseline="0">
                          <a:ln>
                            <a:noFill/>
                          </a:ln>
                          <a:solidFill>
                            <a:srgbClr val="000000"/>
                          </a:solidFill>
                          <a:effectLst/>
                          <a:latin typeface="+mn-lt"/>
                          <a:ea typeface="ＭＳ Ｐゴシック"/>
                          <a:cs typeface="Arial"/>
                        </a:rPr>
                        <a:t> </a:t>
                      </a:r>
                      <a:r>
                        <a:rPr lang="en-CA" sz="1100" b="0" i="0" u="none" strike="noStrike" cap="none" normalizeH="0" baseline="0">
                          <a:ln>
                            <a:noFill/>
                          </a:ln>
                          <a:solidFill>
                            <a:srgbClr val="000000"/>
                          </a:solidFill>
                          <a:effectLst/>
                          <a:latin typeface="+mn-lt"/>
                          <a:ea typeface="ＭＳ Ｐゴシック"/>
                          <a:cs typeface="Arial"/>
                        </a:rPr>
                        <a:t>FY24E</a:t>
                      </a:r>
                      <a:r>
                        <a:rPr kumimoji="0" lang="en-CA" sz="1100" b="0" i="0" u="none" strike="noStrike" cap="none" normalizeH="0" baseline="0">
                          <a:ln>
                            <a:noFill/>
                          </a:ln>
                          <a:solidFill>
                            <a:srgbClr val="000000"/>
                          </a:solidFill>
                          <a:effectLst/>
                          <a:latin typeface="+mn-lt"/>
                          <a:ea typeface="ＭＳ Ｐゴシック"/>
                          <a:cs typeface="Arial"/>
                        </a:rPr>
                        <a:t> EBITDA: $</a:t>
                      </a:r>
                      <a:r>
                        <a:rPr lang="en-CA" sz="1100" b="0" i="0" u="none" strike="noStrike" cap="none" normalizeH="0" baseline="0">
                          <a:ln>
                            <a:noFill/>
                          </a:ln>
                          <a:solidFill>
                            <a:srgbClr val="000000"/>
                          </a:solidFill>
                          <a:effectLst/>
                          <a:latin typeface="+mn-lt"/>
                          <a:ea typeface="ＭＳ Ｐゴシック"/>
                          <a:cs typeface="Arial"/>
                        </a:rPr>
                        <a:t>107mm.</a:t>
                      </a:r>
                      <a:endParaRPr kumimoji="0" lang="en-CA" sz="1100" b="0" i="0" u="none" strike="noStrike" cap="none" normalizeH="0" baseline="0">
                        <a:ln>
                          <a:noFill/>
                        </a:ln>
                        <a:solidFill>
                          <a:srgbClr val="000000"/>
                        </a:solidFill>
                        <a:effectLst/>
                        <a:latin typeface="+mn-lt"/>
                        <a:ea typeface="ＭＳ Ｐゴシック"/>
                        <a:cs typeface="Arial"/>
                      </a:endParaRP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defRPr/>
                      </a:pPr>
                      <a:r>
                        <a:rPr kumimoji="0" lang="en-CA" sz="1100" b="0" i="0" u="none" strike="noStrike" cap="none" normalizeH="0" baseline="0">
                          <a:ln>
                            <a:noFill/>
                          </a:ln>
                          <a:solidFill>
                            <a:srgbClr val="000000"/>
                          </a:solidFill>
                          <a:effectLst/>
                          <a:latin typeface="+mn-lt"/>
                          <a:ea typeface="ＭＳ Ｐゴシック"/>
                          <a:cs typeface="Arial"/>
                        </a:rPr>
                        <a:t>Historic Revenue CAGR (5yr): 17.66% (as of September 2024)</a:t>
                      </a: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defRPr/>
                      </a:pPr>
                      <a:r>
                        <a:rPr lang="en-US" sz="1100" kern="1200">
                          <a:solidFill>
                            <a:schemeClr val="tx1"/>
                          </a:solidFill>
                          <a:latin typeface="+mn-lt"/>
                          <a:ea typeface="+mn-ea"/>
                          <a:cs typeface="+mn-cs"/>
                        </a:rPr>
                        <a:t>Total Capex: $8.32mm (Last 12 months)</a:t>
                      </a: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defRPr/>
                      </a:pPr>
                      <a:r>
                        <a:rPr lang="en-US" sz="1100" kern="1200">
                          <a:solidFill>
                            <a:schemeClr val="tx1"/>
                          </a:solidFill>
                          <a:latin typeface="+mn-lt"/>
                          <a:ea typeface="+mn-ea"/>
                          <a:cs typeface="+mn-cs"/>
                        </a:rPr>
                        <a:t>Cash &amp; Cash Equivalents</a:t>
                      </a:r>
                      <a:r>
                        <a:rPr lang="en-US" sz="1100" kern="1200" baseline="0">
                          <a:solidFill>
                            <a:schemeClr val="tx1"/>
                          </a:solidFill>
                          <a:latin typeface="+mn-lt"/>
                          <a:ea typeface="+mn-ea"/>
                          <a:cs typeface="+mn-cs"/>
                        </a:rPr>
                        <a:t>: $252.1mm</a:t>
                      </a:r>
                    </a:p>
                  </a:txBody>
                  <a:tcPr marL="45720" marR="45720" marT="36576" marB="36576" horzOverflow="overflow">
                    <a:lnL w="6350" cap="flat" cmpd="sng" algn="ctr">
                      <a:solidFill>
                        <a:srgbClr val="FFFFFF"/>
                      </a:solidFill>
                      <a:prstDash val="solid"/>
                      <a:round/>
                      <a:headEnd type="none" w="med" len="med"/>
                      <a:tailEnd type="none" w="med" len="med"/>
                    </a:lnL>
                    <a:lnR w="63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defRPr/>
                      </a:pPr>
                      <a:r>
                        <a:rPr lang="en-US" sz="1100" b="0" i="0" u="none" strike="noStrike" kern="1200">
                          <a:solidFill>
                            <a:schemeClr val="tx1"/>
                          </a:solidFill>
                          <a:effectLst/>
                          <a:latin typeface="+mn-lt"/>
                          <a:ea typeface="+mn-ea"/>
                          <a:cs typeface="+mn-cs"/>
                        </a:rPr>
                        <a:t>“Find Them on Bumble” initiative, </a:t>
                      </a:r>
                      <a:r>
                        <a:rPr lang="en-US" sz="1100" b="0" i="0" u="none" strike="noStrike" kern="1200">
                          <a:solidFill>
                            <a:schemeClr val="tx1"/>
                          </a:solidFill>
                          <a:effectLst/>
                          <a:latin typeface="+mn-lt"/>
                          <a:ea typeface="ＭＳ Ｐゴシック"/>
                          <a:cs typeface="+mn-cs"/>
                        </a:rPr>
                        <a:t>featuring their stories on billboards, on social media and through local events.</a:t>
                      </a:r>
                      <a:endParaRPr lang="en-US" sz="1100" b="0" kern="1200">
                        <a:solidFill>
                          <a:schemeClr val="tx1"/>
                        </a:solidFill>
                        <a:latin typeface="+mn-lt"/>
                        <a:ea typeface="ＭＳ Ｐゴシック"/>
                        <a:cs typeface="ＭＳ Ｐゴシック" pitchFamily="-112" charset="-128"/>
                      </a:endParaRP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defRPr/>
                      </a:pPr>
                      <a:r>
                        <a:rPr lang="en-US" sz="1100" b="0" i="0" u="none" strike="noStrike" kern="1200">
                          <a:solidFill>
                            <a:schemeClr val="tx1"/>
                          </a:solidFill>
                          <a:effectLst/>
                          <a:latin typeface="+mn-lt"/>
                          <a:ea typeface="+mn-ea"/>
                          <a:cs typeface="+mn-cs"/>
                        </a:rPr>
                        <a:t>In 2019, the company partnered with GLAAD to expand its gender options, allowing users to choose from more than 100 gender identities.</a:t>
                      </a: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defRPr/>
                      </a:pPr>
                      <a:r>
                        <a:rPr lang="en-US" sz="1100" b="0" i="0" u="none" strike="noStrike" kern="1200">
                          <a:solidFill>
                            <a:schemeClr val="tx1"/>
                          </a:solidFill>
                          <a:effectLst/>
                          <a:latin typeface="+mn-lt"/>
                          <a:ea typeface="+mn-ea"/>
                          <a:cs typeface="+mn-cs"/>
                        </a:rPr>
                        <a:t>“Queen Bee Program”, which identifies and empowers local influencers to become brand ambassadors on college campuses.</a:t>
                      </a:r>
                    </a:p>
                  </a:txBody>
                  <a:tcPr marL="45720" marR="45720" marT="36576" marB="36576" horzOverflow="overflow">
                    <a:lnL w="63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44545">
                <a:tc>
                  <a:txBody>
                    <a:bodyPr/>
                    <a:lstStyle/>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None/>
                        <a:tabLst/>
                        <a:defRPr/>
                      </a:pPr>
                      <a:r>
                        <a:rPr kumimoji="0" lang="en-AU" sz="1100" b="1" i="0" u="none" strike="noStrike" cap="none" normalizeH="0" baseline="0">
                          <a:ln>
                            <a:noFill/>
                          </a:ln>
                          <a:solidFill>
                            <a:schemeClr val="tx1"/>
                          </a:solidFill>
                          <a:effectLst/>
                          <a:latin typeface="+mn-lt"/>
                          <a:ea typeface="ＭＳ Ｐゴシック"/>
                          <a:cs typeface="Arial"/>
                        </a:rPr>
                        <a:t>Corporate Finance Transactions</a:t>
                      </a:r>
                      <a:endParaRPr kumimoji="0" lang="en-US" sz="1100" b="1" i="0" u="none" strike="noStrike" cap="none" normalizeH="0" baseline="0">
                        <a:ln>
                          <a:noFill/>
                        </a:ln>
                        <a:solidFill>
                          <a:schemeClr val="tx1"/>
                        </a:solidFill>
                        <a:effectLst/>
                        <a:latin typeface="+mn-lt"/>
                        <a:ea typeface="ＭＳ Ｐゴシック"/>
                        <a:cs typeface="Arial"/>
                      </a:endParaRPr>
                    </a:p>
                  </a:txBody>
                  <a:tcPr marL="45720" marR="45720" marT="36576" marB="36576"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ADB6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normalizeH="0" baseline="0">
                          <a:ln>
                            <a:noFill/>
                          </a:ln>
                          <a:solidFill>
                            <a:schemeClr val="tx1"/>
                          </a:solidFill>
                          <a:effectLst/>
                          <a:latin typeface="+mn-lt"/>
                          <a:ea typeface="ＭＳ Ｐゴシック"/>
                          <a:cs typeface="Arial"/>
                        </a:rPr>
                        <a:t>Key Properties &amp; Developments</a:t>
                      </a:r>
                    </a:p>
                  </a:txBody>
                  <a:tcPr marL="45720" marR="45720" marT="36576" marB="36576" anchor="ctr" horzOverflow="overflow">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ADB61"/>
                    </a:solidFill>
                  </a:tcPr>
                </a:tc>
                <a:extLst>
                  <a:ext uri="{0D108BD9-81ED-4DB2-BD59-A6C34878D82A}">
                    <a16:rowId xmlns:a16="http://schemas.microsoft.com/office/drawing/2014/main" val="10006"/>
                  </a:ext>
                </a:extLst>
              </a:tr>
              <a:tr h="597620">
                <a:tc>
                  <a:txBody>
                    <a:bodyPr/>
                    <a:lstStyle/>
                    <a:p>
                      <a:pPr marL="118745" marR="0" lvl="0" indent="-118745"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CA" sz="1100" b="0" i="0" u="none" strike="noStrike" cap="none" normalizeH="0" baseline="0">
                          <a:ln>
                            <a:noFill/>
                          </a:ln>
                          <a:solidFill>
                            <a:srgbClr val="000000"/>
                          </a:solidFill>
                          <a:effectLst/>
                          <a:latin typeface="+mn-lt"/>
                          <a:ea typeface="ＭＳ Ｐゴシック"/>
                          <a:cs typeface="Arial"/>
                        </a:rPr>
                        <a:t>Bumble IPO (2021)</a:t>
                      </a: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CA" sz="1100" b="0" i="0" u="none" strike="noStrike" cap="none" normalizeH="0" baseline="0">
                          <a:ln>
                            <a:noFill/>
                          </a:ln>
                          <a:solidFill>
                            <a:srgbClr val="000000"/>
                          </a:solidFill>
                          <a:effectLst/>
                          <a:latin typeface="+mn-lt"/>
                          <a:ea typeface="ＭＳ Ｐゴシック"/>
                          <a:cs typeface="Arial"/>
                        </a:rPr>
                        <a:t>Acquisition of </a:t>
                      </a:r>
                      <a:r>
                        <a:rPr kumimoji="0" lang="en-CA" sz="1100" b="0" i="0" u="none" strike="noStrike" cap="none" normalizeH="0" baseline="0" err="1">
                          <a:ln>
                            <a:noFill/>
                          </a:ln>
                          <a:solidFill>
                            <a:srgbClr val="000000"/>
                          </a:solidFill>
                          <a:effectLst/>
                          <a:latin typeface="+mn-lt"/>
                          <a:ea typeface="ＭＳ Ｐゴシック"/>
                          <a:cs typeface="Arial"/>
                        </a:rPr>
                        <a:t>Fruitz</a:t>
                      </a:r>
                      <a:r>
                        <a:rPr kumimoji="0" lang="en-CA" sz="1100" b="0" i="0" u="none" strike="noStrike" cap="none" normalizeH="0" baseline="0">
                          <a:ln>
                            <a:noFill/>
                          </a:ln>
                          <a:solidFill>
                            <a:srgbClr val="000000"/>
                          </a:solidFill>
                          <a:effectLst/>
                          <a:latin typeface="+mn-lt"/>
                          <a:ea typeface="ＭＳ Ｐゴシック"/>
                          <a:cs typeface="Arial"/>
                        </a:rPr>
                        <a:t> (Feb 2022): At a valuation of $69.7mm </a:t>
                      </a: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CA" sz="1100" b="0" i="0" u="none" strike="noStrike" cap="none" normalizeH="0" baseline="0">
                          <a:ln>
                            <a:noFill/>
                          </a:ln>
                          <a:solidFill>
                            <a:srgbClr val="000000"/>
                          </a:solidFill>
                          <a:effectLst/>
                          <a:latin typeface="+mn-lt"/>
                          <a:ea typeface="ＭＳ Ｐゴシック"/>
                          <a:cs typeface="Arial"/>
                        </a:rPr>
                        <a:t>Acquisition of Official (May 2023): At a valuation of $9.8mm </a:t>
                      </a:r>
                    </a:p>
                  </a:txBody>
                  <a:tcPr marL="45720" marR="45720" marT="36576" marB="36576" horzOverflow="overflow">
                    <a:lnL w="6350" cap="flat" cmpd="sng" algn="ctr">
                      <a:solidFill>
                        <a:srgbClr val="FFFFFF"/>
                      </a:solidFill>
                      <a:prstDash val="solid"/>
                      <a:round/>
                      <a:headEnd type="none" w="med" len="med"/>
                      <a:tailEnd type="none" w="med" len="med"/>
                    </a:lnL>
                    <a:lnR w="63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bg1"/>
                    </a:solidFill>
                  </a:tcPr>
                </a:tc>
                <a:tc>
                  <a:txBody>
                    <a:bodyPr/>
                    <a:lstStyle/>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AU" sz="1100" b="0" i="0" u="none" strike="noStrike" cap="none" normalizeH="0" baseline="0">
                          <a:ln>
                            <a:noFill/>
                          </a:ln>
                          <a:solidFill>
                            <a:srgbClr val="000000"/>
                          </a:solidFill>
                          <a:effectLst/>
                          <a:latin typeface="+mn-lt"/>
                          <a:ea typeface="ＭＳ Ｐゴシック"/>
                          <a:cs typeface="Arial"/>
                        </a:rPr>
                        <a:t>Bumble has its headquarters in London, UK and Texas, US.</a:t>
                      </a:r>
                    </a:p>
                    <a:p>
                      <a:pPr marL="114300" marR="0" lvl="0" indent="-114300" algn="l">
                        <a:lnSpc>
                          <a:spcPct val="100000"/>
                        </a:lnSpc>
                        <a:spcBef>
                          <a:spcPct val="0"/>
                        </a:spcBef>
                        <a:spcAft>
                          <a:spcPct val="0"/>
                        </a:spcAft>
                        <a:buClr>
                          <a:srgbClr val="003399"/>
                        </a:buClr>
                        <a:buSzTx/>
                        <a:buFont typeface="Wingdings" pitchFamily="2" charset="2"/>
                        <a:buChar char="§"/>
                      </a:pPr>
                      <a:r>
                        <a:rPr lang="en-AU" sz="1100" b="0" i="0" u="none" strike="noStrike" cap="none" normalizeH="0" baseline="0">
                          <a:ln>
                            <a:noFill/>
                          </a:ln>
                          <a:solidFill>
                            <a:srgbClr val="000000"/>
                          </a:solidFill>
                          <a:effectLst/>
                          <a:latin typeface="+mn-lt"/>
                          <a:ea typeface="ＭＳ Ｐゴシック"/>
                          <a:cs typeface="Arial"/>
                        </a:rPr>
                        <a:t>Includes intellectual property, trademarks, and brand value, particularly for its apps: Bumble, Badoo, </a:t>
                      </a:r>
                      <a:r>
                        <a:rPr lang="en-AU" sz="1100" b="0" i="0" u="none" strike="noStrike" cap="none" normalizeH="0" baseline="0" err="1">
                          <a:ln>
                            <a:noFill/>
                          </a:ln>
                          <a:solidFill>
                            <a:srgbClr val="000000"/>
                          </a:solidFill>
                          <a:effectLst/>
                          <a:latin typeface="+mn-lt"/>
                          <a:ea typeface="ＭＳ Ｐゴシック"/>
                          <a:cs typeface="Arial"/>
                        </a:rPr>
                        <a:t>Fruitz</a:t>
                      </a:r>
                      <a:r>
                        <a:rPr lang="en-AU" sz="1100" b="0" i="0" u="none" strike="noStrike" cap="none" normalizeH="0" baseline="0">
                          <a:ln>
                            <a:noFill/>
                          </a:ln>
                          <a:solidFill>
                            <a:srgbClr val="000000"/>
                          </a:solidFill>
                          <a:effectLst/>
                          <a:latin typeface="+mn-lt"/>
                          <a:ea typeface="ＭＳ Ｐゴシック"/>
                          <a:cs typeface="Arial"/>
                        </a:rPr>
                        <a:t> and Official.</a:t>
                      </a:r>
                    </a:p>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r>
                        <a:rPr kumimoji="0" lang="en-AU" sz="1100" b="0" i="0" u="none" strike="noStrike" cap="none" normalizeH="0" baseline="0">
                          <a:ln>
                            <a:noFill/>
                          </a:ln>
                          <a:solidFill>
                            <a:srgbClr val="000000"/>
                          </a:solidFill>
                          <a:effectLst/>
                          <a:latin typeface="+mn-lt"/>
                          <a:ea typeface="ＭＳ Ｐゴシック"/>
                          <a:cs typeface="Arial"/>
                        </a:rPr>
                        <a:t>Extended its reach to Europe with the acquisition of Official.</a:t>
                      </a:r>
                    </a:p>
                  </a:txBody>
                  <a:tcPr marL="45720" marR="45720" marT="36576" marB="36576" horzOverflow="overflow">
                    <a:lnL w="63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
        <p:nvSpPr>
          <p:cNvPr id="5" name="Slide Number Placeholder 3"/>
          <p:cNvSpPr txBox="1">
            <a:spLocks noGrp="1"/>
          </p:cNvSpPr>
          <p:nvPr/>
        </p:nvSpPr>
        <p:spPr bwMode="auto">
          <a:xfrm>
            <a:off x="7104063" y="6667502"/>
            <a:ext cx="1905000" cy="136525"/>
          </a:xfrm>
          <a:prstGeom prst="rect">
            <a:avLst/>
          </a:prstGeom>
          <a:noFill/>
          <a:ln w="9525">
            <a:noFill/>
            <a:miter lim="800000"/>
            <a:headEnd/>
            <a:tailEnd/>
          </a:ln>
        </p:spPr>
        <p:txBody>
          <a:bodyPr anchor="ctr"/>
          <a:lstStyle/>
          <a:p>
            <a:pPr algn="r" eaLnBrk="0" hangingPunct="0">
              <a:spcBef>
                <a:spcPct val="50000"/>
              </a:spcBef>
              <a:spcAft>
                <a:spcPct val="50000"/>
              </a:spcAft>
              <a:defRPr/>
            </a:pPr>
            <a:fld id="{37C4A278-863D-4245-B2C1-C6EA6595FE1B}" type="slidenum">
              <a:rPr lang="en-AU" sz="900">
                <a:solidFill>
                  <a:srgbClr val="FFFFFF"/>
                </a:solidFill>
                <a:latin typeface="Helvetica 65 Medium" pitchFamily="34" charset="0"/>
                <a:ea typeface="MS PGothic"/>
                <a:cs typeface="Arial"/>
              </a:rPr>
              <a:pPr algn="r" eaLnBrk="0" hangingPunct="0">
                <a:spcBef>
                  <a:spcPct val="50000"/>
                </a:spcBef>
                <a:spcAft>
                  <a:spcPct val="50000"/>
                </a:spcAft>
                <a:defRPr/>
              </a:pPr>
              <a:t>27</a:t>
            </a:fld>
            <a:endParaRPr lang="en-AU" sz="900">
              <a:solidFill>
                <a:srgbClr val="FFFFFF"/>
              </a:solidFill>
              <a:latin typeface="Helvetica 65 Medium" pitchFamily="34" charset="0"/>
              <a:ea typeface="MS PGothic"/>
              <a:cs typeface="Arial"/>
            </a:endParaRPr>
          </a:p>
        </p:txBody>
      </p:sp>
      <p:sp>
        <p:nvSpPr>
          <p:cNvPr id="10" name="Title 1">
            <a:extLst>
              <a:ext uri="{FF2B5EF4-FFF2-40B4-BE49-F238E27FC236}">
                <a16:creationId xmlns:a16="http://schemas.microsoft.com/office/drawing/2014/main" id="{668FCBC8-0CB9-45E6-866D-00A2E48C15A5}"/>
              </a:ext>
            </a:extLst>
          </p:cNvPr>
          <p:cNvSpPr txBox="1">
            <a:spLocks/>
          </p:cNvSpPr>
          <p:nvPr/>
        </p:nvSpPr>
        <p:spPr bwMode="auto">
          <a:xfrm>
            <a:off x="219077" y="254002"/>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b="1">
                <a:solidFill>
                  <a:schemeClr val="tx2"/>
                </a:solidFill>
                <a:latin typeface="HelveticaNeue LT 45 Lt"/>
                <a:cs typeface="Arial"/>
              </a:rPr>
              <a:t>Company – Background </a:t>
            </a:r>
            <a:endParaRPr lang="en-US" b="1">
              <a:solidFill>
                <a:schemeClr val="tx2"/>
              </a:solidFill>
              <a:latin typeface="HelveticaNeue LT 45 Lt"/>
              <a:cs typeface="Arial"/>
            </a:endParaRPr>
          </a:p>
        </p:txBody>
      </p:sp>
      <p:pic>
        <p:nvPicPr>
          <p:cNvPr id="11" name="Picture 10" descr="A white hexagon with three stripes&#10;&#10;Description automatically generated">
            <a:extLst>
              <a:ext uri="{FF2B5EF4-FFF2-40B4-BE49-F238E27FC236}">
                <a16:creationId xmlns:a16="http://schemas.microsoft.com/office/drawing/2014/main" id="{00FE60AC-905C-7CB3-8CC4-EE56259C6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017" y="1373181"/>
            <a:ext cx="578398" cy="578398"/>
          </a:xfrm>
          <a:prstGeom prst="rect">
            <a:avLst/>
          </a:prstGeom>
        </p:spPr>
      </p:pic>
      <p:sp>
        <p:nvSpPr>
          <p:cNvPr id="3" name="Rectangle 2">
            <a:extLst>
              <a:ext uri="{FF2B5EF4-FFF2-40B4-BE49-F238E27FC236}">
                <a16:creationId xmlns:a16="http://schemas.microsoft.com/office/drawing/2014/main" id="{8C7E4C35-7470-F8D6-3A62-98B551D205EA}"/>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4" name="Picture 3" descr="A black background with white text&#10;&#10;Description automatically generated">
            <a:extLst>
              <a:ext uri="{FF2B5EF4-FFF2-40B4-BE49-F238E27FC236}">
                <a16:creationId xmlns:a16="http://schemas.microsoft.com/office/drawing/2014/main" id="{E7811B73-C2E5-5BCA-E48F-9B81DD6B9E63}"/>
              </a:ext>
            </a:extLst>
          </p:cNvPr>
          <p:cNvPicPr>
            <a:picLocks noChangeAspect="1"/>
          </p:cNvPicPr>
          <p:nvPr/>
        </p:nvPicPr>
        <p:blipFill>
          <a:blip r:embed="rId4"/>
          <a:stretch>
            <a:fillRect/>
          </a:stretch>
        </p:blipFill>
        <p:spPr>
          <a:xfrm>
            <a:off x="-34549" y="6604899"/>
            <a:ext cx="2383890" cy="252842"/>
          </a:xfrm>
          <a:prstGeom prst="rect">
            <a:avLst/>
          </a:prstGeom>
        </p:spPr>
      </p:pic>
      <p:pic>
        <p:nvPicPr>
          <p:cNvPr id="9" name="Picture 8" descr="A white text on a black background&#10;&#10;Description automatically generated">
            <a:extLst>
              <a:ext uri="{FF2B5EF4-FFF2-40B4-BE49-F238E27FC236}">
                <a16:creationId xmlns:a16="http://schemas.microsoft.com/office/drawing/2014/main" id="{10888429-CB61-4737-87CA-0062F889E24F}"/>
              </a:ext>
            </a:extLst>
          </p:cNvPr>
          <p:cNvPicPr>
            <a:picLocks noChangeAspect="1"/>
          </p:cNvPicPr>
          <p:nvPr/>
        </p:nvPicPr>
        <p:blipFill>
          <a:blip r:embed="rId5"/>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1700326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CB4D62-E132-A5A0-7F26-B9C45DB0B118}"/>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0" name="Slide Number Placeholder 4"/>
          <p:cNvSpPr>
            <a:spLocks noGrp="1"/>
          </p:cNvSpPr>
          <p:nvPr>
            <p:ph type="sldNum" sz="quarter" idx="10"/>
          </p:nvPr>
        </p:nvSpPr>
        <p:spPr bwMode="auto">
          <a:xfrm>
            <a:off x="7115175" y="6678615"/>
            <a:ext cx="1905000" cy="1365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0" latinLnBrk="0" hangingPunct="0">
              <a:spcBef>
                <a:spcPct val="50000"/>
              </a:spcBef>
              <a:spcAft>
                <a:spcPct val="50000"/>
              </a:spcAft>
              <a:defRPr sz="800" kern="1200">
                <a:solidFill>
                  <a:schemeClr val="bg1"/>
                </a:solidFill>
                <a:latin typeface="+mn-lt"/>
                <a:ea typeface="ＭＳ Ｐゴシック"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BAC98A4-889E-464B-B279-E830E8E80C48}" type="slidenum">
              <a:rPr lang="en-US" smtClean="0">
                <a:solidFill>
                  <a:srgbClr val="FFFFFF"/>
                </a:solidFill>
              </a:rPr>
              <a:pPr>
                <a:defRPr/>
              </a:pPr>
              <a:t>28</a:t>
            </a:fld>
            <a:endParaRPr lang="en-AU">
              <a:solidFill>
                <a:srgbClr val="FFFFFF"/>
              </a:solidFill>
              <a:latin typeface="Helvetica"/>
              <a:cs typeface="Arial"/>
            </a:endParaRPr>
          </a:p>
        </p:txBody>
      </p:sp>
      <p:sp>
        <p:nvSpPr>
          <p:cNvPr id="124" name="Rectangle 1"/>
          <p:cNvSpPr>
            <a:spLocks noChangeArrowheads="1"/>
          </p:cNvSpPr>
          <p:nvPr/>
        </p:nvSpPr>
        <p:spPr bwMode="auto">
          <a:xfrm>
            <a:off x="223145" y="1532137"/>
            <a:ext cx="8175421" cy="19774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8125" lvl="1" indent="-171450" fontAlgn="base">
              <a:spcBef>
                <a:spcPct val="0"/>
              </a:spcBef>
              <a:spcAft>
                <a:spcPts val="300"/>
              </a:spcAft>
              <a:buClr>
                <a:srgbClr val="1E3448"/>
              </a:buClr>
              <a:buFont typeface="Wingdings" panose="05000000000000000000" pitchFamily="2" charset="2"/>
              <a:buChar char="§"/>
              <a:defRPr/>
            </a:pPr>
            <a:r>
              <a:rPr lang="en-US" sz="1200"/>
              <a:t>Bumble’s primary revenue source comes from subscriptions like Bumble Boost, Bumble Premium, and Badoo Premium.</a:t>
            </a:r>
            <a:endParaRPr lang="en-US" sz="1200">
              <a:solidFill>
                <a:srgbClr val="000000"/>
              </a:solidFill>
              <a:latin typeface="Arial" charset="0"/>
              <a:ea typeface="MS PGothic"/>
              <a:cs typeface="Arial"/>
            </a:endParaRPr>
          </a:p>
          <a:p>
            <a:pPr marL="238125" lvl="1" indent="-171450" fontAlgn="base">
              <a:spcBef>
                <a:spcPct val="0"/>
              </a:spcBef>
              <a:spcAft>
                <a:spcPts val="300"/>
              </a:spcAft>
              <a:buClr>
                <a:srgbClr val="1E3448"/>
              </a:buClr>
              <a:buFont typeface="Wingdings" panose="05000000000000000000" pitchFamily="2" charset="2"/>
              <a:buChar char="§"/>
              <a:defRPr/>
            </a:pPr>
            <a:r>
              <a:rPr lang="en-US" sz="1200"/>
              <a:t>Features like </a:t>
            </a:r>
            <a:r>
              <a:rPr lang="en-US" sz="1200" err="1"/>
              <a:t>SuperSwipes</a:t>
            </a:r>
            <a:r>
              <a:rPr lang="en-US" sz="1200"/>
              <a:t> and Spotlights have increased the number of paying users.</a:t>
            </a:r>
            <a:endParaRPr lang="en-US" sz="1200">
              <a:solidFill>
                <a:srgbClr val="000000"/>
              </a:solidFill>
              <a:latin typeface="Arial" charset="0"/>
              <a:ea typeface="MS PGothic"/>
              <a:cs typeface="Arial"/>
            </a:endParaRPr>
          </a:p>
          <a:p>
            <a:pPr marL="238125" lvl="1" indent="-171450" fontAlgn="base">
              <a:spcBef>
                <a:spcPct val="0"/>
              </a:spcBef>
              <a:spcAft>
                <a:spcPts val="300"/>
              </a:spcAft>
              <a:buClr>
                <a:srgbClr val="1E3448"/>
              </a:buClr>
              <a:buFont typeface="Wingdings" panose="05000000000000000000" pitchFamily="2" charset="2"/>
              <a:buChar char="§"/>
              <a:defRPr/>
            </a:pPr>
            <a:r>
              <a:rPr lang="en-US" sz="1200"/>
              <a:t>Heavy investments in AI safety features and innovation contributed to enhanced user trust, indirectly driving higher retention and conversions.</a:t>
            </a:r>
          </a:p>
          <a:p>
            <a:pPr marL="238125" lvl="1" indent="-171450" fontAlgn="base">
              <a:spcBef>
                <a:spcPct val="0"/>
              </a:spcBef>
              <a:spcAft>
                <a:spcPts val="300"/>
              </a:spcAft>
              <a:buClr>
                <a:srgbClr val="1E3448"/>
              </a:buClr>
              <a:buFont typeface="Wingdings" panose="05000000000000000000" pitchFamily="2" charset="2"/>
              <a:buChar char="§"/>
              <a:defRPr/>
            </a:pPr>
            <a:r>
              <a:rPr lang="en-US" sz="1200">
                <a:solidFill>
                  <a:srgbClr val="000000"/>
                </a:solidFill>
                <a:latin typeface="Arial"/>
                <a:ea typeface="MS PGothic"/>
                <a:cs typeface="Arial"/>
              </a:rPr>
              <a:t>The “woman-first” approach followed by Bumble attracts more female users and makes it the leading dating app in terms of female users.</a:t>
            </a:r>
          </a:p>
          <a:p>
            <a:pPr marL="238125" lvl="1" indent="-171450" fontAlgn="base">
              <a:spcBef>
                <a:spcPct val="0"/>
              </a:spcBef>
              <a:spcAft>
                <a:spcPts val="300"/>
              </a:spcAft>
              <a:buClr>
                <a:srgbClr val="1E3448"/>
              </a:buClr>
              <a:buFont typeface="Wingdings" panose="05000000000000000000" pitchFamily="2" charset="2"/>
              <a:buChar char="§"/>
              <a:defRPr/>
            </a:pPr>
            <a:r>
              <a:rPr lang="en-US" sz="1200">
                <a:solidFill>
                  <a:srgbClr val="000000"/>
                </a:solidFill>
                <a:latin typeface="Arial"/>
                <a:ea typeface="MS PGothic"/>
                <a:cs typeface="Arial"/>
              </a:rPr>
              <a:t>Expanding into emerging markets through acquisition provides bumble user growth and subscription revenue.</a:t>
            </a:r>
          </a:p>
          <a:p>
            <a:pPr marL="238125" lvl="1" indent="-171450" fontAlgn="base">
              <a:spcBef>
                <a:spcPct val="0"/>
              </a:spcBef>
              <a:spcAft>
                <a:spcPts val="300"/>
              </a:spcAft>
              <a:buClr>
                <a:srgbClr val="1E3448"/>
              </a:buClr>
              <a:buFont typeface="Wingdings" panose="05000000000000000000" pitchFamily="2" charset="2"/>
              <a:buChar char="§"/>
              <a:defRPr/>
            </a:pPr>
            <a:r>
              <a:rPr lang="en-US" sz="1200">
                <a:solidFill>
                  <a:srgbClr val="000000"/>
                </a:solidFill>
                <a:latin typeface="Arial"/>
                <a:ea typeface="MS PGothic"/>
                <a:cs typeface="Arial"/>
              </a:rPr>
              <a:t>Its expedition beyond dating through Bizz and BFF provided a wide range of platform to the users.</a:t>
            </a:r>
          </a:p>
        </p:txBody>
      </p:sp>
      <p:graphicFrame>
        <p:nvGraphicFramePr>
          <p:cNvPr id="126" name="Group 108"/>
          <p:cNvGraphicFramePr>
            <a:graphicFrameLocks noGrp="1"/>
          </p:cNvGraphicFramePr>
          <p:nvPr>
            <p:extLst>
              <p:ext uri="{D42A27DB-BD31-4B8C-83A1-F6EECF244321}">
                <p14:modId xmlns:p14="http://schemas.microsoft.com/office/powerpoint/2010/main" val="4225340792"/>
              </p:ext>
            </p:extLst>
          </p:nvPr>
        </p:nvGraphicFramePr>
        <p:xfrm>
          <a:off x="320273" y="1185521"/>
          <a:ext cx="8316826" cy="302004"/>
        </p:xfrm>
        <a:graphic>
          <a:graphicData uri="http://schemas.openxmlformats.org/drawingml/2006/table">
            <a:tbl>
              <a:tblPr/>
              <a:tblGrid>
                <a:gridCol w="8316826">
                  <a:extLst>
                    <a:ext uri="{9D8B030D-6E8A-4147-A177-3AD203B41FA5}">
                      <a16:colId xmlns:a16="http://schemas.microsoft.com/office/drawing/2014/main" val="20000"/>
                    </a:ext>
                  </a:extLst>
                </a:gridCol>
              </a:tblGrid>
              <a:tr h="30200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100" b="1" i="0" u="none" strike="noStrike" cap="none" normalizeH="0" baseline="0">
                          <a:ln>
                            <a:noFill/>
                          </a:ln>
                          <a:solidFill>
                            <a:schemeClr val="tx1"/>
                          </a:solidFill>
                          <a:effectLst/>
                          <a:latin typeface="+mn-lt"/>
                          <a:ea typeface="ＭＳ Ｐゴシック"/>
                          <a:cs typeface="Arial"/>
                        </a:rPr>
                        <a:t>Revenue Drivers</a:t>
                      </a:r>
                      <a:endParaRPr kumimoji="0" lang="en-US" sz="1100" b="1" i="0" u="none" strike="noStrike" cap="none" normalizeH="0" baseline="0">
                        <a:ln>
                          <a:noFill/>
                        </a:ln>
                        <a:solidFill>
                          <a:schemeClr val="tx1"/>
                        </a:solidFill>
                        <a:effectLst/>
                        <a:latin typeface="+mn-lt"/>
                        <a:ea typeface="ＭＳ Ｐゴシック"/>
                        <a:cs typeface="Arial"/>
                      </a:endParaRPr>
                    </a:p>
                  </a:txBody>
                  <a:tcPr marL="45720" marR="45720" marT="18288" marB="18288"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ADF73"/>
                    </a:solidFill>
                  </a:tcPr>
                </a:tc>
                <a:extLst>
                  <a:ext uri="{0D108BD9-81ED-4DB2-BD59-A6C34878D82A}">
                    <a16:rowId xmlns:a16="http://schemas.microsoft.com/office/drawing/2014/main" val="10000"/>
                  </a:ext>
                </a:extLst>
              </a:tr>
            </a:tbl>
          </a:graphicData>
        </a:graphic>
      </p:graphicFrame>
      <p:sp>
        <p:nvSpPr>
          <p:cNvPr id="127" name="Rectangle 126"/>
          <p:cNvSpPr/>
          <p:nvPr/>
        </p:nvSpPr>
        <p:spPr>
          <a:xfrm>
            <a:off x="120849" y="-264915"/>
            <a:ext cx="8898469" cy="261610"/>
          </a:xfrm>
          <a:prstGeom prst="rect">
            <a:avLst/>
          </a:prstGeom>
        </p:spPr>
        <p:txBody>
          <a:bodyPr wrap="square">
            <a:spAutoFit/>
          </a:bodyPr>
          <a:lstStyle/>
          <a:p>
            <a:pPr fontAlgn="base">
              <a:spcBef>
                <a:spcPct val="0"/>
              </a:spcBef>
              <a:spcAft>
                <a:spcPct val="0"/>
              </a:spcAft>
              <a:buClr>
                <a:srgbClr val="003399"/>
              </a:buClr>
              <a:defRPr/>
            </a:pPr>
            <a:endParaRPr lang="en-US" sz="1100" b="1">
              <a:solidFill>
                <a:srgbClr val="444960"/>
              </a:solidFill>
              <a:latin typeface="Arial" charset="0"/>
              <a:ea typeface="MS PGothic" pitchFamily="34" charset="-128"/>
              <a:cs typeface="Arial"/>
            </a:endParaRPr>
          </a:p>
        </p:txBody>
      </p:sp>
      <p:graphicFrame>
        <p:nvGraphicFramePr>
          <p:cNvPr id="128" name="Group 108"/>
          <p:cNvGraphicFramePr>
            <a:graphicFrameLocks noGrp="1"/>
          </p:cNvGraphicFramePr>
          <p:nvPr>
            <p:extLst>
              <p:ext uri="{D42A27DB-BD31-4B8C-83A1-F6EECF244321}">
                <p14:modId xmlns:p14="http://schemas.microsoft.com/office/powerpoint/2010/main" val="4195335122"/>
              </p:ext>
            </p:extLst>
          </p:nvPr>
        </p:nvGraphicFramePr>
        <p:xfrm>
          <a:off x="305527" y="3494438"/>
          <a:ext cx="8307530" cy="296221"/>
        </p:xfrm>
        <a:graphic>
          <a:graphicData uri="http://schemas.openxmlformats.org/drawingml/2006/table">
            <a:tbl>
              <a:tblPr/>
              <a:tblGrid>
                <a:gridCol w="8307530">
                  <a:extLst>
                    <a:ext uri="{9D8B030D-6E8A-4147-A177-3AD203B41FA5}">
                      <a16:colId xmlns:a16="http://schemas.microsoft.com/office/drawing/2014/main" val="20000"/>
                    </a:ext>
                  </a:extLst>
                </a:gridCol>
              </a:tblGrid>
              <a:tr h="29622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100" b="1" i="0" u="none" strike="noStrike" cap="none" normalizeH="0" baseline="0">
                          <a:ln>
                            <a:noFill/>
                          </a:ln>
                          <a:solidFill>
                            <a:schemeClr val="tx1"/>
                          </a:solidFill>
                          <a:effectLst/>
                          <a:latin typeface="+mn-lt"/>
                          <a:ea typeface="ＭＳ Ｐゴシック"/>
                          <a:cs typeface="Arial"/>
                        </a:rPr>
                        <a:t>Revenue and EBITDA Forecast</a:t>
                      </a:r>
                      <a:endParaRPr kumimoji="0" lang="en-US" sz="1100" b="1" i="0" u="none" strike="noStrike" cap="none" normalizeH="0" baseline="0">
                        <a:ln>
                          <a:noFill/>
                        </a:ln>
                        <a:solidFill>
                          <a:schemeClr val="tx1"/>
                        </a:solidFill>
                        <a:effectLst/>
                        <a:latin typeface="+mn-lt"/>
                        <a:ea typeface="ＭＳ Ｐゴシック"/>
                        <a:cs typeface="Arial"/>
                      </a:endParaRPr>
                    </a:p>
                  </a:txBody>
                  <a:tcPr marL="45720" marR="45720" marT="18288" marB="18288"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ADB61"/>
                    </a:solidFill>
                  </a:tcPr>
                </a:tc>
                <a:extLst>
                  <a:ext uri="{0D108BD9-81ED-4DB2-BD59-A6C34878D82A}">
                    <a16:rowId xmlns:a16="http://schemas.microsoft.com/office/drawing/2014/main" val="10000"/>
                  </a:ext>
                </a:extLst>
              </a:tr>
            </a:tbl>
          </a:graphicData>
        </a:graphic>
      </p:graphicFrame>
      <p:sp>
        <p:nvSpPr>
          <p:cNvPr id="15" name="Title 1">
            <a:extLst>
              <a:ext uri="{FF2B5EF4-FFF2-40B4-BE49-F238E27FC236}">
                <a16:creationId xmlns:a16="http://schemas.microsoft.com/office/drawing/2014/main" id="{1714355A-2C1E-4ED2-BE17-B65A8C741704}"/>
              </a:ext>
            </a:extLst>
          </p:cNvPr>
          <p:cNvSpPr txBox="1">
            <a:spLocks/>
          </p:cNvSpPr>
          <p:nvPr/>
        </p:nvSpPr>
        <p:spPr bwMode="auto">
          <a:xfrm>
            <a:off x="219077" y="254002"/>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b="1" kern="0">
                <a:solidFill>
                  <a:schemeClr val="tx2"/>
                </a:solidFill>
                <a:latin typeface="HelveticaNeue LT 45 Lt"/>
                <a:cs typeface="Arial"/>
              </a:rPr>
              <a:t>Company – Operating Cost </a:t>
            </a:r>
          </a:p>
        </p:txBody>
      </p:sp>
      <p:pic>
        <p:nvPicPr>
          <p:cNvPr id="13" name="Picture 12">
            <a:extLst>
              <a:ext uri="{FF2B5EF4-FFF2-40B4-BE49-F238E27FC236}">
                <a16:creationId xmlns:a16="http://schemas.microsoft.com/office/drawing/2014/main" id="{5846C037-D12B-4381-ACF7-7C32433BBAAC}"/>
              </a:ext>
            </a:extLst>
          </p:cNvPr>
          <p:cNvPicPr>
            <a:picLocks noChangeAspect="1"/>
          </p:cNvPicPr>
          <p:nvPr/>
        </p:nvPicPr>
        <p:blipFill>
          <a:blip r:embed="rId2"/>
          <a:stretch>
            <a:fillRect/>
          </a:stretch>
        </p:blipFill>
        <p:spPr>
          <a:xfrm>
            <a:off x="3617895" y="3288784"/>
            <a:ext cx="1908213" cy="219475"/>
          </a:xfrm>
          <a:prstGeom prst="rect">
            <a:avLst/>
          </a:prstGeom>
        </p:spPr>
      </p:pic>
      <p:sp>
        <p:nvSpPr>
          <p:cNvPr id="4" name="Rectangle 3">
            <a:extLst>
              <a:ext uri="{FF2B5EF4-FFF2-40B4-BE49-F238E27FC236}">
                <a16:creationId xmlns:a16="http://schemas.microsoft.com/office/drawing/2014/main" id="{F10672DE-4AE2-A2F5-49ED-5B508609E774}"/>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3" name="Picture 2" descr="A table with numbers and numbers&#10;&#10;Description automatically generated">
            <a:extLst>
              <a:ext uri="{FF2B5EF4-FFF2-40B4-BE49-F238E27FC236}">
                <a16:creationId xmlns:a16="http://schemas.microsoft.com/office/drawing/2014/main" id="{576929CD-8F53-161F-D405-9865FB54F11E}"/>
              </a:ext>
            </a:extLst>
          </p:cNvPr>
          <p:cNvPicPr>
            <a:picLocks noChangeAspect="1"/>
          </p:cNvPicPr>
          <p:nvPr/>
        </p:nvPicPr>
        <p:blipFill>
          <a:blip r:embed="rId3"/>
          <a:stretch>
            <a:fillRect/>
          </a:stretch>
        </p:blipFill>
        <p:spPr>
          <a:xfrm>
            <a:off x="390375" y="3800164"/>
            <a:ext cx="8303305" cy="2646622"/>
          </a:xfrm>
          <a:prstGeom prst="rect">
            <a:avLst/>
          </a:prstGeom>
        </p:spPr>
      </p:pic>
      <p:pic>
        <p:nvPicPr>
          <p:cNvPr id="5" name="Picture 4" descr="A black background with white text&#10;&#10;Description automatically generated">
            <a:extLst>
              <a:ext uri="{FF2B5EF4-FFF2-40B4-BE49-F238E27FC236}">
                <a16:creationId xmlns:a16="http://schemas.microsoft.com/office/drawing/2014/main" id="{D9140010-9100-8C5D-24C5-57A062983B53}"/>
              </a:ext>
            </a:extLst>
          </p:cNvPr>
          <p:cNvPicPr>
            <a:picLocks noChangeAspect="1"/>
          </p:cNvPicPr>
          <p:nvPr/>
        </p:nvPicPr>
        <p:blipFill>
          <a:blip r:embed="rId4"/>
          <a:stretch>
            <a:fillRect/>
          </a:stretch>
        </p:blipFill>
        <p:spPr>
          <a:xfrm>
            <a:off x="-34549" y="6604899"/>
            <a:ext cx="2383890" cy="252842"/>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530C7EC4-A9D8-C004-4A6C-55D34C597489}"/>
              </a:ext>
            </a:extLst>
          </p:cNvPr>
          <p:cNvPicPr>
            <a:picLocks noChangeAspect="1"/>
          </p:cNvPicPr>
          <p:nvPr/>
        </p:nvPicPr>
        <p:blipFill>
          <a:blip r:embed="rId5"/>
          <a:stretch>
            <a:fillRect/>
          </a:stretch>
        </p:blipFill>
        <p:spPr>
          <a:xfrm>
            <a:off x="7779489" y="6451667"/>
            <a:ext cx="1577744" cy="494318"/>
          </a:xfrm>
          <a:prstGeom prst="rect">
            <a:avLst/>
          </a:prstGeom>
        </p:spPr>
      </p:pic>
      <p:sp>
        <p:nvSpPr>
          <p:cNvPr id="2" name="Rectangle 1">
            <a:extLst>
              <a:ext uri="{FF2B5EF4-FFF2-40B4-BE49-F238E27FC236}">
                <a16:creationId xmlns:a16="http://schemas.microsoft.com/office/drawing/2014/main" id="{814B4E1E-CB32-7E5D-E24B-B9C2FB0282DA}"/>
              </a:ext>
            </a:extLst>
          </p:cNvPr>
          <p:cNvSpPr/>
          <p:nvPr/>
        </p:nvSpPr>
        <p:spPr bwMode="auto">
          <a:xfrm>
            <a:off x="4114800" y="2971800"/>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7" name="Rectangle 6">
            <a:extLst>
              <a:ext uri="{FF2B5EF4-FFF2-40B4-BE49-F238E27FC236}">
                <a16:creationId xmlns:a16="http://schemas.microsoft.com/office/drawing/2014/main" id="{03174660-17A8-9E14-4D28-1668BB80FA48}"/>
              </a:ext>
            </a:extLst>
          </p:cNvPr>
          <p:cNvSpPr/>
          <p:nvPr/>
        </p:nvSpPr>
        <p:spPr bwMode="auto">
          <a:xfrm>
            <a:off x="4257675" y="3114675"/>
            <a:ext cx="914400" cy="9144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Tree>
    <p:extLst>
      <p:ext uri="{BB962C8B-B14F-4D97-AF65-F5344CB8AC3E}">
        <p14:creationId xmlns:p14="http://schemas.microsoft.com/office/powerpoint/2010/main" val="212958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2A3E7B-D3AE-77A3-0202-1B3FD1A73866}"/>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 name="Rectangle 2"/>
          <p:cNvSpPr/>
          <p:nvPr/>
        </p:nvSpPr>
        <p:spPr>
          <a:xfrm>
            <a:off x="212487" y="1656641"/>
            <a:ext cx="8534400" cy="1738938"/>
          </a:xfrm>
          <a:prstGeom prst="rect">
            <a:avLst/>
          </a:prstGeom>
        </p:spPr>
        <p:txBody>
          <a:bodyPr wrap="square" lIns="91440" tIns="45720" rIns="91440" bIns="45720" anchor="t">
            <a:spAutoFit/>
          </a:bodyPr>
          <a:lstStyle/>
          <a:p>
            <a:pPr marL="0" lvl="1" fontAlgn="base">
              <a:spcBef>
                <a:spcPct val="0"/>
              </a:spcBef>
              <a:spcAft>
                <a:spcPts val="300"/>
              </a:spcAft>
              <a:buClr>
                <a:srgbClr val="003399"/>
              </a:buClr>
              <a:defRPr/>
            </a:pPr>
            <a:r>
              <a:rPr lang="en-US" sz="1050" b="1">
                <a:solidFill>
                  <a:srgbClr val="000000"/>
                </a:solidFill>
                <a:latin typeface="Helvetica"/>
                <a:cs typeface="Arial"/>
              </a:rPr>
              <a:t>Capital Requirements</a:t>
            </a:r>
            <a:endParaRPr lang="en-US" sz="1050">
              <a:solidFill>
                <a:srgbClr val="000000"/>
              </a:solidFill>
              <a:latin typeface="Helvetica"/>
              <a:cs typeface="Arial"/>
            </a:endParaRPr>
          </a:p>
          <a:p>
            <a:pPr marL="171450" indent="-171450" eaLnBrk="0" fontAlgn="base" hangingPunct="0">
              <a:spcBef>
                <a:spcPct val="0"/>
              </a:spcBef>
              <a:spcAft>
                <a:spcPts val="600"/>
              </a:spcAft>
              <a:buClr>
                <a:srgbClr val="1E3448"/>
              </a:buClr>
              <a:buSzPct val="100000"/>
              <a:buFont typeface="Wingdings" charset="2"/>
              <a:buChar char="§"/>
              <a:defRPr/>
            </a:pPr>
            <a:r>
              <a:rPr lang="en-US" sz="1000" b="1">
                <a:solidFill>
                  <a:srgbClr val="000000"/>
                </a:solidFill>
                <a:latin typeface="Helvetica"/>
                <a:cs typeface="Arial"/>
              </a:rPr>
              <a:t>Marketing and User Acquisition: </a:t>
            </a:r>
            <a:r>
              <a:rPr lang="en-US" sz="1000">
                <a:solidFill>
                  <a:srgbClr val="000000"/>
                </a:solidFill>
                <a:latin typeface="Helvetica"/>
                <a:cs typeface="Arial"/>
              </a:rPr>
              <a:t>Significant spending on advertising campaigns, influencer partnerships, and local market strategies to attract and retain users.</a:t>
            </a:r>
          </a:p>
          <a:p>
            <a:pPr marL="171450" indent="-171450" eaLnBrk="0" fontAlgn="base" hangingPunct="0">
              <a:spcBef>
                <a:spcPct val="0"/>
              </a:spcBef>
              <a:spcAft>
                <a:spcPts val="600"/>
              </a:spcAft>
              <a:buClr>
                <a:srgbClr val="1E3448"/>
              </a:buClr>
              <a:buSzPct val="100000"/>
              <a:buFont typeface="Wingdings" charset="2"/>
              <a:buChar char="§"/>
              <a:defRPr/>
            </a:pPr>
            <a:r>
              <a:rPr lang="en-US" sz="1000" b="1">
                <a:solidFill>
                  <a:srgbClr val="000000"/>
                </a:solidFill>
                <a:latin typeface="Helvetica"/>
                <a:cs typeface="Arial"/>
              </a:rPr>
              <a:t>Product Development:</a:t>
            </a:r>
            <a:r>
              <a:rPr lang="en-US" sz="1000">
                <a:solidFill>
                  <a:srgbClr val="000000"/>
                </a:solidFill>
                <a:latin typeface="Helvetica"/>
                <a:cs typeface="Arial"/>
              </a:rPr>
              <a:t> Continuous investment in-app features, AI technologies, and safety measures like Deception Detectors.</a:t>
            </a:r>
          </a:p>
          <a:p>
            <a:pPr marL="171450" indent="-171450" eaLnBrk="0" fontAlgn="base" hangingPunct="0">
              <a:spcBef>
                <a:spcPct val="0"/>
              </a:spcBef>
              <a:spcAft>
                <a:spcPts val="600"/>
              </a:spcAft>
              <a:buClr>
                <a:srgbClr val="1E3448"/>
              </a:buClr>
              <a:buSzPct val="100000"/>
              <a:buFont typeface="Wingdings" charset="2"/>
              <a:buChar char="§"/>
              <a:defRPr/>
            </a:pPr>
            <a:r>
              <a:rPr lang="en-US" sz="1000" b="1">
                <a:solidFill>
                  <a:srgbClr val="000000"/>
                </a:solidFill>
                <a:latin typeface="Helvetica"/>
                <a:cs typeface="Arial"/>
              </a:rPr>
              <a:t>Operational Infrastructure:</a:t>
            </a:r>
            <a:r>
              <a:rPr lang="en-US" sz="1000">
                <a:solidFill>
                  <a:srgbClr val="000000"/>
                </a:solidFill>
                <a:latin typeface="Helvetica"/>
                <a:cs typeface="Arial"/>
              </a:rPr>
              <a:t> Ongoing costs for app store fees, cloud hosting, data centers, and fraud prevention.</a:t>
            </a:r>
          </a:p>
          <a:p>
            <a:pPr marL="171450" indent="-171450" eaLnBrk="0" fontAlgn="base" hangingPunct="0">
              <a:spcBef>
                <a:spcPct val="0"/>
              </a:spcBef>
              <a:spcAft>
                <a:spcPts val="600"/>
              </a:spcAft>
              <a:buClr>
                <a:srgbClr val="1E3448"/>
              </a:buClr>
              <a:buSzPct val="100000"/>
              <a:buFont typeface="Wingdings" charset="2"/>
              <a:buChar char="§"/>
              <a:defRPr/>
            </a:pPr>
            <a:r>
              <a:rPr lang="en-US" sz="1000" b="1">
                <a:solidFill>
                  <a:srgbClr val="000000"/>
                </a:solidFill>
                <a:latin typeface="Helvetica"/>
                <a:cs typeface="Arial"/>
              </a:rPr>
              <a:t>Global Expansion: </a:t>
            </a:r>
            <a:r>
              <a:rPr lang="en-US" sz="1000">
                <a:solidFill>
                  <a:srgbClr val="000000"/>
                </a:solidFill>
                <a:latin typeface="Helvetica"/>
                <a:cs typeface="Arial"/>
              </a:rPr>
              <a:t>Entry into new markets requires capital for localization, regulatory compliance, and infrastructure setup.</a:t>
            </a:r>
          </a:p>
          <a:p>
            <a:pPr marL="171450" indent="-171450" eaLnBrk="0" fontAlgn="base" hangingPunct="0">
              <a:spcBef>
                <a:spcPct val="0"/>
              </a:spcBef>
              <a:spcAft>
                <a:spcPts val="600"/>
              </a:spcAft>
              <a:buClr>
                <a:srgbClr val="1E3448"/>
              </a:buClr>
              <a:buSzPct val="100000"/>
              <a:buFont typeface="Wingdings" charset="2"/>
              <a:buChar char="§"/>
              <a:defRPr/>
            </a:pPr>
            <a:endParaRPr lang="en-US" sz="950">
              <a:solidFill>
                <a:srgbClr val="000000"/>
              </a:solidFill>
              <a:latin typeface="Helvetica"/>
              <a:cs typeface="Arial"/>
            </a:endParaRPr>
          </a:p>
          <a:p>
            <a:pPr eaLnBrk="0" fontAlgn="base" hangingPunct="0">
              <a:spcBef>
                <a:spcPct val="0"/>
              </a:spcBef>
              <a:spcAft>
                <a:spcPts val="600"/>
              </a:spcAft>
              <a:buClr>
                <a:srgbClr val="003399"/>
              </a:buClr>
              <a:buSzPct val="100000"/>
              <a:defRPr/>
            </a:pPr>
            <a:endParaRPr lang="en-CA" sz="950">
              <a:solidFill>
                <a:srgbClr val="000000"/>
              </a:solidFill>
              <a:latin typeface="Helvetica"/>
              <a:cs typeface="Arial"/>
            </a:endParaRPr>
          </a:p>
        </p:txBody>
      </p:sp>
      <p:sp>
        <p:nvSpPr>
          <p:cNvPr id="12" name="TextBox 11"/>
          <p:cNvSpPr txBox="1"/>
          <p:nvPr/>
        </p:nvSpPr>
        <p:spPr>
          <a:xfrm>
            <a:off x="212487" y="1089568"/>
            <a:ext cx="8517466" cy="498598"/>
          </a:xfrm>
          <a:prstGeom prst="rect">
            <a:avLst/>
          </a:prstGeom>
          <a:noFill/>
          <a:ln>
            <a:noFill/>
            <a:prstDash val="dash"/>
          </a:ln>
        </p:spPr>
        <p:txBody>
          <a:bodyPr wrap="square" lIns="90000" tIns="45720" bIns="45720" rtlCol="0" anchor="ctr" anchorCtr="0">
            <a:spAutoFit/>
          </a:bodyPr>
          <a:lstStyle/>
          <a:p>
            <a:pPr defTabSz="663575" eaLnBrk="0" hangingPunct="0">
              <a:lnSpc>
                <a:spcPct val="110000"/>
              </a:lnSpc>
              <a:spcAft>
                <a:spcPts val="100"/>
              </a:spcAft>
              <a:buClr>
                <a:srgbClr val="003399"/>
              </a:buClr>
              <a:defRPr/>
            </a:pPr>
            <a:r>
              <a:rPr lang="en-US" sz="1200" b="1">
                <a:solidFill>
                  <a:srgbClr val="444960"/>
                </a:solidFill>
                <a:latin typeface="Helvetica"/>
                <a:cs typeface="Arial"/>
              </a:rPr>
              <a:t>Capital requirements and development expenditures can comfortably be served from internal cashflows although Bumble retains significant cash on hand to opportunistically pursue acquisitions.</a:t>
            </a:r>
            <a:endParaRPr lang="en-AU" sz="1200" b="1">
              <a:solidFill>
                <a:srgbClr val="444960"/>
              </a:solidFill>
              <a:latin typeface="Helvetica"/>
              <a:cs typeface="Arial"/>
            </a:endParaRPr>
          </a:p>
        </p:txBody>
      </p:sp>
      <p:sp>
        <p:nvSpPr>
          <p:cNvPr id="13" name="Slide Number Placeholder 4">
            <a:extLst>
              <a:ext uri="{FF2B5EF4-FFF2-40B4-BE49-F238E27FC236}">
                <a16:creationId xmlns:a16="http://schemas.microsoft.com/office/drawing/2014/main" id="{947BD9B4-E20A-41D7-8202-1A15BBF82845}"/>
              </a:ext>
            </a:extLst>
          </p:cNvPr>
          <p:cNvSpPr>
            <a:spLocks noGrp="1"/>
          </p:cNvSpPr>
          <p:nvPr>
            <p:ph type="sldNum" sz="quarter" idx="10"/>
          </p:nvPr>
        </p:nvSpPr>
        <p:spPr>
          <a:xfrm>
            <a:off x="7115175" y="6666742"/>
            <a:ext cx="1905000" cy="136525"/>
          </a:xfrm>
        </p:spPr>
        <p:txBody>
          <a:bodyPr/>
          <a:lstStyle/>
          <a:p>
            <a:pPr algn="r" eaLnBrk="0" hangingPunct="0">
              <a:spcBef>
                <a:spcPct val="50000"/>
              </a:spcBef>
              <a:spcAft>
                <a:spcPct val="50000"/>
              </a:spcAft>
              <a:defRPr/>
            </a:pPr>
            <a:fld id="{7D2DF075-FB03-4886-8FC9-7048671DDBF9}" type="slidenum">
              <a:rPr lang="en-AU" sz="800">
                <a:solidFill>
                  <a:srgbClr val="FFFFFF"/>
                </a:solidFill>
                <a:latin typeface="Helvetica"/>
                <a:ea typeface="ＭＳ Ｐゴシック" pitchFamily="34" charset="-128"/>
                <a:cs typeface="Arial"/>
              </a:rPr>
              <a:pPr algn="r" eaLnBrk="0" hangingPunct="0">
                <a:spcBef>
                  <a:spcPct val="50000"/>
                </a:spcBef>
                <a:spcAft>
                  <a:spcPct val="50000"/>
                </a:spcAft>
                <a:defRPr/>
              </a:pPr>
              <a:t>29</a:t>
            </a:fld>
            <a:endParaRPr lang="en-AU" sz="800">
              <a:solidFill>
                <a:srgbClr val="FFFFFF"/>
              </a:solidFill>
              <a:latin typeface="Helvetica"/>
              <a:ea typeface="ＭＳ Ｐゴシック" pitchFamily="34" charset="-128"/>
              <a:cs typeface="Arial"/>
            </a:endParaRPr>
          </a:p>
        </p:txBody>
      </p:sp>
      <p:sp>
        <p:nvSpPr>
          <p:cNvPr id="15" name="Title 1">
            <a:extLst>
              <a:ext uri="{FF2B5EF4-FFF2-40B4-BE49-F238E27FC236}">
                <a16:creationId xmlns:a16="http://schemas.microsoft.com/office/drawing/2014/main" id="{13CA6266-4EE5-4587-A3AC-BA895D5D8E64}"/>
              </a:ext>
            </a:extLst>
          </p:cNvPr>
          <p:cNvSpPr txBox="1">
            <a:spLocks/>
          </p:cNvSpPr>
          <p:nvPr/>
        </p:nvSpPr>
        <p:spPr bwMode="auto">
          <a:xfrm>
            <a:off x="219077" y="254002"/>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CA" b="1" kern="0">
                <a:solidFill>
                  <a:schemeClr val="tx2"/>
                </a:solidFill>
                <a:latin typeface="HelveticaNeue LT 45 Lt"/>
                <a:cs typeface="Arial"/>
              </a:rPr>
              <a:t>Company – Capital Requirements </a:t>
            </a:r>
          </a:p>
        </p:txBody>
      </p:sp>
      <p:graphicFrame>
        <p:nvGraphicFramePr>
          <p:cNvPr id="2" name="Table 1">
            <a:extLst>
              <a:ext uri="{FF2B5EF4-FFF2-40B4-BE49-F238E27FC236}">
                <a16:creationId xmlns:a16="http://schemas.microsoft.com/office/drawing/2014/main" id="{100C6CF9-8C22-6EF8-DAF5-80D3D59AEB48}"/>
              </a:ext>
            </a:extLst>
          </p:cNvPr>
          <p:cNvGraphicFramePr>
            <a:graphicFrameLocks noGrp="1"/>
          </p:cNvGraphicFramePr>
          <p:nvPr>
            <p:extLst>
              <p:ext uri="{D42A27DB-BD31-4B8C-83A1-F6EECF244321}">
                <p14:modId xmlns:p14="http://schemas.microsoft.com/office/powerpoint/2010/main" val="2923439279"/>
              </p:ext>
            </p:extLst>
          </p:nvPr>
        </p:nvGraphicFramePr>
        <p:xfrm>
          <a:off x="214312" y="3030140"/>
          <a:ext cx="8621698" cy="1074940"/>
        </p:xfrm>
        <a:graphic>
          <a:graphicData uri="http://schemas.openxmlformats.org/drawingml/2006/table">
            <a:tbl>
              <a:tblPr firstRow="1" bandRow="1">
                <a:tableStyleId>{5C22544A-7EE6-4342-B048-85BDC9FD1C3A}</a:tableStyleId>
              </a:tblPr>
              <a:tblGrid>
                <a:gridCol w="2501698">
                  <a:extLst>
                    <a:ext uri="{9D8B030D-6E8A-4147-A177-3AD203B41FA5}">
                      <a16:colId xmlns:a16="http://schemas.microsoft.com/office/drawing/2014/main" val="2597793525"/>
                    </a:ext>
                  </a:extLst>
                </a:gridCol>
                <a:gridCol w="612000">
                  <a:extLst>
                    <a:ext uri="{9D8B030D-6E8A-4147-A177-3AD203B41FA5}">
                      <a16:colId xmlns:a16="http://schemas.microsoft.com/office/drawing/2014/main" val="938775600"/>
                    </a:ext>
                  </a:extLst>
                </a:gridCol>
                <a:gridCol w="612000">
                  <a:extLst>
                    <a:ext uri="{9D8B030D-6E8A-4147-A177-3AD203B41FA5}">
                      <a16:colId xmlns:a16="http://schemas.microsoft.com/office/drawing/2014/main" val="828044544"/>
                    </a:ext>
                  </a:extLst>
                </a:gridCol>
                <a:gridCol w="612000">
                  <a:extLst>
                    <a:ext uri="{9D8B030D-6E8A-4147-A177-3AD203B41FA5}">
                      <a16:colId xmlns:a16="http://schemas.microsoft.com/office/drawing/2014/main" val="4223403987"/>
                    </a:ext>
                  </a:extLst>
                </a:gridCol>
                <a:gridCol w="612000">
                  <a:extLst>
                    <a:ext uri="{9D8B030D-6E8A-4147-A177-3AD203B41FA5}">
                      <a16:colId xmlns:a16="http://schemas.microsoft.com/office/drawing/2014/main" val="4207653746"/>
                    </a:ext>
                  </a:extLst>
                </a:gridCol>
                <a:gridCol w="612000">
                  <a:extLst>
                    <a:ext uri="{9D8B030D-6E8A-4147-A177-3AD203B41FA5}">
                      <a16:colId xmlns:a16="http://schemas.microsoft.com/office/drawing/2014/main" val="2268838023"/>
                    </a:ext>
                  </a:extLst>
                </a:gridCol>
                <a:gridCol w="612000">
                  <a:extLst>
                    <a:ext uri="{9D8B030D-6E8A-4147-A177-3AD203B41FA5}">
                      <a16:colId xmlns:a16="http://schemas.microsoft.com/office/drawing/2014/main" val="876830599"/>
                    </a:ext>
                  </a:extLst>
                </a:gridCol>
                <a:gridCol w="612000">
                  <a:extLst>
                    <a:ext uri="{9D8B030D-6E8A-4147-A177-3AD203B41FA5}">
                      <a16:colId xmlns:a16="http://schemas.microsoft.com/office/drawing/2014/main" val="2905709184"/>
                    </a:ext>
                  </a:extLst>
                </a:gridCol>
                <a:gridCol w="612000">
                  <a:extLst>
                    <a:ext uri="{9D8B030D-6E8A-4147-A177-3AD203B41FA5}">
                      <a16:colId xmlns:a16="http://schemas.microsoft.com/office/drawing/2014/main" val="3759779567"/>
                    </a:ext>
                  </a:extLst>
                </a:gridCol>
                <a:gridCol w="612000">
                  <a:extLst>
                    <a:ext uri="{9D8B030D-6E8A-4147-A177-3AD203B41FA5}">
                      <a16:colId xmlns:a16="http://schemas.microsoft.com/office/drawing/2014/main" val="255803403"/>
                    </a:ext>
                  </a:extLst>
                </a:gridCol>
                <a:gridCol w="612000">
                  <a:extLst>
                    <a:ext uri="{9D8B030D-6E8A-4147-A177-3AD203B41FA5}">
                      <a16:colId xmlns:a16="http://schemas.microsoft.com/office/drawing/2014/main" val="2372765160"/>
                    </a:ext>
                  </a:extLst>
                </a:gridCol>
              </a:tblGrid>
              <a:tr h="261937">
                <a:tc>
                  <a:txBody>
                    <a:bodyPr/>
                    <a:lstStyle/>
                    <a:p>
                      <a:endParaRPr lang="en-IN" sz="9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2021</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2022</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2023</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2024E</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2025E</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2026E</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2027E</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lvl="0" algn="ctr">
                        <a:buNone/>
                      </a:pPr>
                      <a:r>
                        <a:rPr lang="en-US" sz="900">
                          <a:solidFill>
                            <a:schemeClr val="tx1"/>
                          </a:solidFill>
                        </a:rPr>
                        <a:t>2028E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2029E</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2030E</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extLst>
                  <a:ext uri="{0D108BD9-81ED-4DB2-BD59-A6C34878D82A}">
                    <a16:rowId xmlns:a16="http://schemas.microsoft.com/office/drawing/2014/main" val="827467492"/>
                  </a:ext>
                </a:extLst>
              </a:tr>
              <a:tr h="271001">
                <a:tc>
                  <a:txBody>
                    <a:bodyPr/>
                    <a:lstStyle/>
                    <a:p>
                      <a:r>
                        <a:rPr lang="en-US" sz="900" b="1">
                          <a:solidFill>
                            <a:schemeClr val="tx1"/>
                          </a:solidFill>
                        </a:rPr>
                        <a:t>Historical &amp; Forecasted Capex ($mm)</a:t>
                      </a:r>
                      <a:endParaRPr lang="en-IN" sz="9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12</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86</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25</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65</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65</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84</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104</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141</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177</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230</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9824087"/>
                  </a:ext>
                </a:extLst>
              </a:tr>
              <a:tr h="271001">
                <a:tc>
                  <a:txBody>
                    <a:bodyPr/>
                    <a:lstStyle/>
                    <a:p>
                      <a:r>
                        <a:rPr lang="en-US" sz="900" b="1">
                          <a:solidFill>
                            <a:schemeClr val="tx1"/>
                          </a:solidFill>
                        </a:rPr>
                        <a:t>Capex/ Net Sales</a:t>
                      </a:r>
                      <a:endParaRPr lang="en-IN" sz="9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1.6%</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9.5%</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2.4%</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4.9%</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3.9%</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4.1%</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3.9%</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4.2%</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4.1%</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4.1%</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7822705"/>
                  </a:ext>
                </a:extLst>
              </a:tr>
              <a:tr h="271001">
                <a:tc>
                  <a:txBody>
                    <a:bodyPr/>
                    <a:lstStyle/>
                    <a:p>
                      <a:r>
                        <a:rPr lang="en-US" sz="900" b="1">
                          <a:solidFill>
                            <a:schemeClr val="tx1"/>
                          </a:solidFill>
                        </a:rPr>
                        <a:t>Long Term Debt Repayment ($mm)</a:t>
                      </a:r>
                      <a:endParaRPr lang="en-IN" sz="900" b="1">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DB61"/>
                    </a:solidFill>
                  </a:tcPr>
                </a:tc>
                <a:tc>
                  <a:txBody>
                    <a:bodyPr/>
                    <a:lstStyle/>
                    <a:p>
                      <a:pPr algn="ctr"/>
                      <a:r>
                        <a:rPr lang="en-US" sz="900">
                          <a:solidFill>
                            <a:schemeClr val="tx1"/>
                          </a:solidFill>
                        </a:rPr>
                        <a:t>620</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619</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615</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1,163</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1,235</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1,268</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1,307</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1,355</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1412</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a:solidFill>
                            <a:schemeClr val="tx1"/>
                          </a:solidFill>
                        </a:rPr>
                        <a:t>1463</a:t>
                      </a:r>
                      <a:endParaRPr lang="en-IN" sz="9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02318251"/>
                  </a:ext>
                </a:extLst>
              </a:tr>
            </a:tbl>
          </a:graphicData>
        </a:graphic>
      </p:graphicFrame>
      <p:graphicFrame>
        <p:nvGraphicFramePr>
          <p:cNvPr id="7" name="Chart 6">
            <a:extLst>
              <a:ext uri="{FF2B5EF4-FFF2-40B4-BE49-F238E27FC236}">
                <a16:creationId xmlns:a16="http://schemas.microsoft.com/office/drawing/2014/main" id="{713C684D-2B25-8C6A-4BE0-C038C0B0D224}"/>
              </a:ext>
            </a:extLst>
          </p:cNvPr>
          <p:cNvGraphicFramePr/>
          <p:nvPr>
            <p:extLst>
              <p:ext uri="{D42A27DB-BD31-4B8C-83A1-F6EECF244321}">
                <p14:modId xmlns:p14="http://schemas.microsoft.com/office/powerpoint/2010/main" val="2731877034"/>
              </p:ext>
            </p:extLst>
          </p:nvPr>
        </p:nvGraphicFramePr>
        <p:xfrm>
          <a:off x="383991" y="4274352"/>
          <a:ext cx="4048123" cy="2112261"/>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A screenshot of a graph&#10;&#10;Description automatically generated">
            <a:extLst>
              <a:ext uri="{FF2B5EF4-FFF2-40B4-BE49-F238E27FC236}">
                <a16:creationId xmlns:a16="http://schemas.microsoft.com/office/drawing/2014/main" id="{05C5C131-438D-2CB3-AD4A-C8A9D4BD825F}"/>
              </a:ext>
            </a:extLst>
          </p:cNvPr>
          <p:cNvPicPr>
            <a:picLocks noChangeAspect="1"/>
          </p:cNvPicPr>
          <p:nvPr/>
        </p:nvPicPr>
        <p:blipFill>
          <a:blip r:embed="rId3"/>
          <a:stretch>
            <a:fillRect/>
          </a:stretch>
        </p:blipFill>
        <p:spPr>
          <a:xfrm>
            <a:off x="4970297" y="4196704"/>
            <a:ext cx="3200042" cy="1227145"/>
          </a:xfrm>
          <a:prstGeom prst="rect">
            <a:avLst/>
          </a:prstGeom>
        </p:spPr>
      </p:pic>
      <p:pic>
        <p:nvPicPr>
          <p:cNvPr id="8" name="Picture 7" descr="A close-up of a flag&#10;&#10;Description automatically generated">
            <a:extLst>
              <a:ext uri="{FF2B5EF4-FFF2-40B4-BE49-F238E27FC236}">
                <a16:creationId xmlns:a16="http://schemas.microsoft.com/office/drawing/2014/main" id="{F6BDCEAD-9FA0-C0DB-7C8C-90095C4FD853}"/>
              </a:ext>
            </a:extLst>
          </p:cNvPr>
          <p:cNvPicPr>
            <a:picLocks noChangeAspect="1"/>
          </p:cNvPicPr>
          <p:nvPr/>
        </p:nvPicPr>
        <p:blipFill>
          <a:blip r:embed="rId4"/>
          <a:stretch>
            <a:fillRect/>
          </a:stretch>
        </p:blipFill>
        <p:spPr>
          <a:xfrm>
            <a:off x="4970298" y="5477264"/>
            <a:ext cx="3200042" cy="940090"/>
          </a:xfrm>
          <a:prstGeom prst="rect">
            <a:avLst/>
          </a:prstGeom>
        </p:spPr>
      </p:pic>
      <p:graphicFrame>
        <p:nvGraphicFramePr>
          <p:cNvPr id="6" name="Group 108">
            <a:extLst>
              <a:ext uri="{FF2B5EF4-FFF2-40B4-BE49-F238E27FC236}">
                <a16:creationId xmlns:a16="http://schemas.microsoft.com/office/drawing/2014/main" id="{B611722D-175D-5DA7-80E7-BC58C9B2AD59}"/>
              </a:ext>
            </a:extLst>
          </p:cNvPr>
          <p:cNvGraphicFramePr>
            <a:graphicFrameLocks noGrp="1"/>
          </p:cNvGraphicFramePr>
          <p:nvPr>
            <p:extLst>
              <p:ext uri="{D42A27DB-BD31-4B8C-83A1-F6EECF244321}">
                <p14:modId xmlns:p14="http://schemas.microsoft.com/office/powerpoint/2010/main" val="1441923403"/>
              </p:ext>
            </p:extLst>
          </p:nvPr>
        </p:nvGraphicFramePr>
        <p:xfrm>
          <a:off x="219070" y="1560568"/>
          <a:ext cx="8316826" cy="302004"/>
        </p:xfrm>
        <a:graphic>
          <a:graphicData uri="http://schemas.openxmlformats.org/drawingml/2006/table">
            <a:tbl>
              <a:tblPr/>
              <a:tblGrid>
                <a:gridCol w="8316826">
                  <a:extLst>
                    <a:ext uri="{9D8B030D-6E8A-4147-A177-3AD203B41FA5}">
                      <a16:colId xmlns:a16="http://schemas.microsoft.com/office/drawing/2014/main" val="20000"/>
                    </a:ext>
                  </a:extLst>
                </a:gridCol>
              </a:tblGrid>
              <a:tr h="302004">
                <a:tc>
                  <a:txBody>
                    <a:bodyPr/>
                    <a:lstStyle/>
                    <a:p>
                      <a:pPr marL="0" marR="0" lvl="0" indent="0" algn="l">
                        <a:lnSpc>
                          <a:spcPct val="100000"/>
                        </a:lnSpc>
                        <a:spcBef>
                          <a:spcPct val="0"/>
                        </a:spcBef>
                        <a:spcAft>
                          <a:spcPct val="0"/>
                        </a:spcAft>
                        <a:buNone/>
                      </a:pPr>
                      <a:r>
                        <a:rPr lang="en-AU" sz="1100" b="1" i="0" u="none" strike="noStrike" cap="none" normalizeH="0" baseline="0">
                          <a:ln>
                            <a:noFill/>
                          </a:ln>
                          <a:solidFill>
                            <a:schemeClr val="tx2"/>
                          </a:solidFill>
                          <a:effectLst/>
                          <a:latin typeface="+mn-lt"/>
                          <a:ea typeface="ＭＳ Ｐゴシック"/>
                          <a:cs typeface="Arial"/>
                        </a:rPr>
                        <a:t>Capital Requirements</a:t>
                      </a:r>
                      <a:endParaRPr kumimoji="0" lang="en-US">
                        <a:solidFill>
                          <a:schemeClr val="tx2"/>
                        </a:solidFill>
                      </a:endParaRPr>
                    </a:p>
                  </a:txBody>
                  <a:tcPr marL="45720" marR="45720" marT="18288" marB="18288"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D6A206"/>
                    </a:solidFill>
                  </a:tcPr>
                </a:tc>
                <a:extLst>
                  <a:ext uri="{0D108BD9-81ED-4DB2-BD59-A6C34878D82A}">
                    <a16:rowId xmlns:a16="http://schemas.microsoft.com/office/drawing/2014/main" val="10000"/>
                  </a:ext>
                </a:extLst>
              </a:tr>
            </a:tbl>
          </a:graphicData>
        </a:graphic>
      </p:graphicFrame>
      <p:sp>
        <p:nvSpPr>
          <p:cNvPr id="11" name="Rectangle 10">
            <a:extLst>
              <a:ext uri="{FF2B5EF4-FFF2-40B4-BE49-F238E27FC236}">
                <a16:creationId xmlns:a16="http://schemas.microsoft.com/office/drawing/2014/main" id="{2447B138-82B6-2BC1-DEDA-CC2FF4DA0A35}"/>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10" name="Picture 9" descr="A black background with white text&#10;&#10;Description automatically generated">
            <a:extLst>
              <a:ext uri="{FF2B5EF4-FFF2-40B4-BE49-F238E27FC236}">
                <a16:creationId xmlns:a16="http://schemas.microsoft.com/office/drawing/2014/main" id="{D5DB6E0E-1446-A179-24B2-1D941A085B31}"/>
              </a:ext>
            </a:extLst>
          </p:cNvPr>
          <p:cNvPicPr>
            <a:picLocks noChangeAspect="1"/>
          </p:cNvPicPr>
          <p:nvPr/>
        </p:nvPicPr>
        <p:blipFill>
          <a:blip r:embed="rId5"/>
          <a:stretch>
            <a:fillRect/>
          </a:stretch>
        </p:blipFill>
        <p:spPr>
          <a:xfrm>
            <a:off x="-34549" y="6604899"/>
            <a:ext cx="2383890" cy="252842"/>
          </a:xfrm>
          <a:prstGeom prst="rect">
            <a:avLst/>
          </a:prstGeom>
        </p:spPr>
      </p:pic>
      <p:pic>
        <p:nvPicPr>
          <p:cNvPr id="16" name="Picture 15" descr="A white text on a black background&#10;&#10;Description automatically generated">
            <a:extLst>
              <a:ext uri="{FF2B5EF4-FFF2-40B4-BE49-F238E27FC236}">
                <a16:creationId xmlns:a16="http://schemas.microsoft.com/office/drawing/2014/main" id="{5535CF0B-19B4-0F01-C49A-1335C77796DF}"/>
              </a:ext>
            </a:extLst>
          </p:cNvPr>
          <p:cNvPicPr>
            <a:picLocks noChangeAspect="1"/>
          </p:cNvPicPr>
          <p:nvPr/>
        </p:nvPicPr>
        <p:blipFill>
          <a:blip r:embed="rId6"/>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368173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63A889F-EAFB-D3F4-9CC8-D2868DE70CDA}"/>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 name="object 3"/>
          <p:cNvSpPr txBox="1">
            <a:spLocks noGrp="1"/>
          </p:cNvSpPr>
          <p:nvPr>
            <p:ph type="title"/>
          </p:nvPr>
        </p:nvSpPr>
        <p:spPr>
          <a:xfrm>
            <a:off x="330575" y="227138"/>
            <a:ext cx="7628404" cy="441637"/>
          </a:xfrm>
          <a:prstGeom prst="rect">
            <a:avLst/>
          </a:prstGeom>
        </p:spPr>
        <p:txBody>
          <a:bodyPr vert="horz" wrap="square" lIns="0" tIns="10646" rIns="0" bIns="0" numCol="1" rtlCol="0" anchor="ctr" anchorCtr="0" compatLnSpc="1">
            <a:prstTxWarp prst="textNoShape">
              <a:avLst/>
            </a:prstTxWarp>
            <a:spAutoFit/>
          </a:bodyPr>
          <a:lstStyle/>
          <a:p>
            <a:pPr marL="10795">
              <a:spcBef>
                <a:spcPts val="84"/>
              </a:spcBef>
            </a:pPr>
            <a:r>
              <a:rPr lang="en-US" b="1">
                <a:solidFill>
                  <a:schemeClr val="tx2"/>
                </a:solidFill>
              </a:rPr>
              <a:t>Competitive</a:t>
            </a:r>
            <a:r>
              <a:rPr lang="en-US" b="1" spc="124">
                <a:solidFill>
                  <a:schemeClr val="tx2"/>
                </a:solidFill>
              </a:rPr>
              <a:t> </a:t>
            </a:r>
            <a:r>
              <a:rPr lang="en-US" b="1" spc="-9">
                <a:solidFill>
                  <a:schemeClr val="tx2"/>
                </a:solidFill>
              </a:rPr>
              <a:t>Landscape</a:t>
            </a:r>
          </a:p>
        </p:txBody>
      </p:sp>
      <p:sp>
        <p:nvSpPr>
          <p:cNvPr id="4" name="object 4"/>
          <p:cNvSpPr txBox="1"/>
          <p:nvPr/>
        </p:nvSpPr>
        <p:spPr>
          <a:xfrm>
            <a:off x="351903" y="660897"/>
            <a:ext cx="5312709" cy="219049"/>
          </a:xfrm>
          <a:prstGeom prst="rect">
            <a:avLst/>
          </a:prstGeom>
        </p:spPr>
        <p:txBody>
          <a:bodyPr vert="horz" wrap="square" lIns="0" tIns="15128" rIns="0" bIns="0" rtlCol="0" anchor="t">
            <a:spAutoFit/>
          </a:bodyPr>
          <a:lstStyle/>
          <a:p>
            <a:pPr marL="10795">
              <a:spcBef>
                <a:spcPts val="119"/>
              </a:spcBef>
            </a:pPr>
            <a:r>
              <a:rPr lang="en-IN" sz="1300" spc="-40">
                <a:solidFill>
                  <a:schemeClr val="tx2"/>
                </a:solidFill>
                <a:latin typeface="Franklin Gothic Medium"/>
                <a:cs typeface="Franklin Gothic Medium"/>
              </a:rPr>
              <a:t>Bumble</a:t>
            </a:r>
            <a:r>
              <a:rPr sz="1300" spc="-40">
                <a:solidFill>
                  <a:schemeClr val="tx2"/>
                </a:solidFill>
                <a:latin typeface="Franklin Gothic Medium"/>
                <a:cs typeface="Franklin Gothic Medium"/>
              </a:rPr>
              <a:t> </a:t>
            </a:r>
            <a:r>
              <a:rPr sz="1300">
                <a:solidFill>
                  <a:schemeClr val="tx2"/>
                </a:solidFill>
                <a:latin typeface="Franklin Gothic Medium"/>
                <a:cs typeface="Franklin Gothic Medium"/>
              </a:rPr>
              <a:t>Competes</a:t>
            </a:r>
            <a:r>
              <a:rPr sz="1300" spc="-40">
                <a:solidFill>
                  <a:schemeClr val="tx2"/>
                </a:solidFill>
                <a:latin typeface="Franklin Gothic Medium"/>
                <a:cs typeface="Franklin Gothic Medium"/>
              </a:rPr>
              <a:t> </a:t>
            </a:r>
            <a:r>
              <a:rPr sz="1300">
                <a:solidFill>
                  <a:schemeClr val="tx2"/>
                </a:solidFill>
                <a:latin typeface="Franklin Gothic Medium"/>
                <a:cs typeface="Franklin Gothic Medium"/>
              </a:rPr>
              <a:t>in</a:t>
            </a:r>
            <a:r>
              <a:rPr sz="1300" spc="-9">
                <a:solidFill>
                  <a:schemeClr val="tx2"/>
                </a:solidFill>
                <a:latin typeface="Franklin Gothic Medium"/>
                <a:cs typeface="Franklin Gothic Medium"/>
              </a:rPr>
              <a:t> </a:t>
            </a:r>
            <a:r>
              <a:rPr sz="1300">
                <a:solidFill>
                  <a:schemeClr val="tx2"/>
                </a:solidFill>
                <a:latin typeface="Franklin Gothic Medium"/>
                <a:cs typeface="Franklin Gothic Medium"/>
              </a:rPr>
              <a:t>the</a:t>
            </a:r>
            <a:r>
              <a:rPr sz="1300" spc="-44">
                <a:solidFill>
                  <a:schemeClr val="tx2"/>
                </a:solidFill>
                <a:latin typeface="Franklin Gothic Medium"/>
                <a:cs typeface="Franklin Gothic Medium"/>
              </a:rPr>
              <a:t> </a:t>
            </a:r>
            <a:r>
              <a:rPr lang="en-IN" sz="1300" spc="-9">
                <a:solidFill>
                  <a:schemeClr val="tx2"/>
                </a:solidFill>
                <a:latin typeface="Franklin Gothic Medium"/>
                <a:cs typeface="Franklin Gothic Medium"/>
              </a:rPr>
              <a:t>Online Dating Industry</a:t>
            </a:r>
            <a:endParaRPr lang="en-US" sz="1300">
              <a:solidFill>
                <a:schemeClr val="tx2"/>
              </a:solidFill>
              <a:latin typeface="Franklin Gothic Medium"/>
              <a:cs typeface="Franklin Gothic Medium"/>
            </a:endParaRPr>
          </a:p>
        </p:txBody>
      </p:sp>
      <p:sp>
        <p:nvSpPr>
          <p:cNvPr id="5" name="object 5"/>
          <p:cNvSpPr txBox="1"/>
          <p:nvPr/>
        </p:nvSpPr>
        <p:spPr>
          <a:xfrm>
            <a:off x="369794" y="6112061"/>
            <a:ext cx="8408894" cy="410108"/>
          </a:xfrm>
          <a:prstGeom prst="rect">
            <a:avLst/>
          </a:prstGeom>
          <a:solidFill>
            <a:srgbClr val="D6A206"/>
          </a:solidFill>
        </p:spPr>
        <p:txBody>
          <a:bodyPr vert="horz" wrap="square" lIns="0" tIns="12886" rIns="0" bIns="0" rtlCol="0" anchor="ctr">
            <a:spAutoFit/>
          </a:bodyPr>
          <a:lstStyle/>
          <a:p>
            <a:pPr marL="2941955" marR="217170" indent="-2727325">
              <a:lnSpc>
                <a:spcPct val="111500"/>
              </a:lnSpc>
              <a:spcBef>
                <a:spcPts val="101"/>
              </a:spcBef>
            </a:pPr>
            <a:r>
              <a:rPr lang="en-IN" sz="1200" spc="9">
                <a:solidFill>
                  <a:schemeClr val="tx2"/>
                </a:solidFill>
                <a:latin typeface="Helvetica "/>
                <a:cs typeface="Franklin Gothic Medium"/>
              </a:rPr>
              <a:t>Bumble is</a:t>
            </a:r>
            <a:r>
              <a:rPr lang="en-IN" sz="1200" spc="31">
                <a:solidFill>
                  <a:schemeClr val="tx2"/>
                </a:solidFill>
                <a:latin typeface="Helvetica "/>
                <a:cs typeface="Franklin Gothic Medium"/>
              </a:rPr>
              <a:t> </a:t>
            </a:r>
            <a:r>
              <a:rPr lang="en-IN" sz="1200" spc="9">
                <a:solidFill>
                  <a:schemeClr val="tx2"/>
                </a:solidFill>
                <a:latin typeface="Helvetica "/>
                <a:cs typeface="Franklin Gothic Medium"/>
              </a:rPr>
              <a:t>currently</a:t>
            </a:r>
            <a:r>
              <a:rPr lang="en-IN" sz="1200" spc="13">
                <a:solidFill>
                  <a:schemeClr val="tx2"/>
                </a:solidFill>
                <a:latin typeface="Helvetica "/>
                <a:cs typeface="Franklin Gothic Medium"/>
              </a:rPr>
              <a:t> r</a:t>
            </a:r>
            <a:r>
              <a:rPr lang="en-IN" sz="1200" spc="9">
                <a:solidFill>
                  <a:schemeClr val="tx2"/>
                </a:solidFill>
                <a:latin typeface="Helvetica "/>
                <a:cs typeface="Franklin Gothic Medium"/>
              </a:rPr>
              <a:t>elatively</a:t>
            </a:r>
            <a:r>
              <a:rPr lang="en-IN" sz="1200">
                <a:solidFill>
                  <a:schemeClr val="tx2"/>
                </a:solidFill>
                <a:latin typeface="Helvetica "/>
                <a:cs typeface="Franklin Gothic Medium"/>
              </a:rPr>
              <a:t> s</a:t>
            </a:r>
            <a:r>
              <a:rPr lang="en-IN" sz="1200" spc="9">
                <a:solidFill>
                  <a:schemeClr val="tx2"/>
                </a:solidFill>
                <a:latin typeface="Helvetica "/>
                <a:cs typeface="Franklin Gothic Medium"/>
              </a:rPr>
              <a:t>maller</a:t>
            </a:r>
            <a:r>
              <a:rPr lang="en-IN" sz="1200" spc="35">
                <a:solidFill>
                  <a:schemeClr val="tx2"/>
                </a:solidFill>
                <a:latin typeface="Helvetica "/>
                <a:cs typeface="Franklin Gothic Medium"/>
              </a:rPr>
              <a:t> </a:t>
            </a:r>
            <a:r>
              <a:rPr lang="en-IN" sz="1200" spc="9">
                <a:solidFill>
                  <a:schemeClr val="tx2"/>
                </a:solidFill>
                <a:latin typeface="Helvetica "/>
                <a:cs typeface="Franklin Gothic Medium"/>
              </a:rPr>
              <a:t>in</a:t>
            </a:r>
            <a:r>
              <a:rPr lang="en-IN" sz="1200" spc="31">
                <a:solidFill>
                  <a:schemeClr val="tx2"/>
                </a:solidFill>
                <a:latin typeface="Helvetica "/>
                <a:cs typeface="Franklin Gothic Medium"/>
              </a:rPr>
              <a:t> </a:t>
            </a:r>
            <a:r>
              <a:rPr lang="en-IN" sz="1200" spc="9">
                <a:solidFill>
                  <a:schemeClr val="tx2"/>
                </a:solidFill>
                <a:latin typeface="Helvetica "/>
                <a:cs typeface="Franklin Gothic Medium"/>
              </a:rPr>
              <a:t>the</a:t>
            </a:r>
            <a:r>
              <a:rPr lang="en-IN" sz="1200" spc="53">
                <a:solidFill>
                  <a:schemeClr val="tx2"/>
                </a:solidFill>
                <a:latin typeface="Helvetica "/>
                <a:cs typeface="Franklin Gothic Medium"/>
              </a:rPr>
              <a:t> g</a:t>
            </a:r>
            <a:r>
              <a:rPr lang="en-IN" sz="1200" spc="9">
                <a:solidFill>
                  <a:schemeClr val="tx2"/>
                </a:solidFill>
                <a:latin typeface="Helvetica "/>
                <a:cs typeface="Franklin Gothic Medium"/>
              </a:rPr>
              <a:t>lobal</a:t>
            </a:r>
            <a:r>
              <a:rPr lang="en-IN" sz="1200" spc="18">
                <a:solidFill>
                  <a:schemeClr val="tx2"/>
                </a:solidFill>
                <a:latin typeface="Helvetica "/>
                <a:cs typeface="Franklin Gothic Medium"/>
              </a:rPr>
              <a:t> d</a:t>
            </a:r>
            <a:r>
              <a:rPr lang="en-IN" sz="1200" spc="9">
                <a:solidFill>
                  <a:schemeClr val="tx2"/>
                </a:solidFill>
                <a:latin typeface="Helvetica "/>
                <a:cs typeface="Franklin Gothic Medium"/>
              </a:rPr>
              <a:t>ating industry</a:t>
            </a:r>
            <a:r>
              <a:rPr lang="en-IN" sz="1200" spc="40">
                <a:solidFill>
                  <a:schemeClr val="tx2"/>
                </a:solidFill>
                <a:latin typeface="Helvetica "/>
                <a:cs typeface="Franklin Gothic Medium"/>
              </a:rPr>
              <a:t> </a:t>
            </a:r>
            <a:r>
              <a:rPr lang="en-IN" sz="1200" spc="9">
                <a:solidFill>
                  <a:schemeClr val="tx2"/>
                </a:solidFill>
                <a:latin typeface="Helvetica "/>
                <a:cs typeface="Franklin Gothic Medium"/>
              </a:rPr>
              <a:t>and</a:t>
            </a:r>
            <a:r>
              <a:rPr lang="en-IN" sz="1200" spc="44">
                <a:solidFill>
                  <a:schemeClr val="tx2"/>
                </a:solidFill>
                <a:latin typeface="Helvetica "/>
                <a:cs typeface="Franklin Gothic Medium"/>
              </a:rPr>
              <a:t> </a:t>
            </a:r>
            <a:r>
              <a:rPr lang="en-IN" sz="1200" spc="9">
                <a:solidFill>
                  <a:schemeClr val="tx2"/>
                </a:solidFill>
                <a:latin typeface="Helvetica "/>
                <a:cs typeface="Franklin Gothic Medium"/>
              </a:rPr>
              <a:t>therefore</a:t>
            </a:r>
            <a:r>
              <a:rPr lang="en-IN" sz="1200" spc="26">
                <a:solidFill>
                  <a:schemeClr val="tx2"/>
                </a:solidFill>
                <a:latin typeface="Helvetica "/>
                <a:cs typeface="Franklin Gothic Medium"/>
              </a:rPr>
              <a:t> n</a:t>
            </a:r>
            <a:r>
              <a:rPr lang="en-IN" sz="1200" spc="9">
                <a:solidFill>
                  <a:schemeClr val="tx2"/>
                </a:solidFill>
                <a:latin typeface="Helvetica "/>
                <a:cs typeface="Franklin Gothic Medium"/>
              </a:rPr>
              <a:t>eeds</a:t>
            </a:r>
            <a:r>
              <a:rPr lang="en-IN" sz="1200" spc="44">
                <a:solidFill>
                  <a:schemeClr val="tx2"/>
                </a:solidFill>
                <a:latin typeface="Helvetica "/>
                <a:cs typeface="Franklin Gothic Medium"/>
              </a:rPr>
              <a:t> </a:t>
            </a:r>
            <a:r>
              <a:rPr lang="en-IN" sz="1200" spc="9">
                <a:solidFill>
                  <a:schemeClr val="tx2"/>
                </a:solidFill>
                <a:latin typeface="Helvetica "/>
                <a:cs typeface="Franklin Gothic Medium"/>
              </a:rPr>
              <a:t>to</a:t>
            </a:r>
            <a:r>
              <a:rPr lang="en-IN" sz="1200" spc="35">
                <a:solidFill>
                  <a:schemeClr val="tx2"/>
                </a:solidFill>
                <a:latin typeface="Helvetica "/>
                <a:cs typeface="Franklin Gothic Medium"/>
              </a:rPr>
              <a:t> t</a:t>
            </a:r>
            <a:r>
              <a:rPr lang="en-IN" sz="1200" spc="-18">
                <a:solidFill>
                  <a:schemeClr val="tx2"/>
                </a:solidFill>
                <a:latin typeface="Helvetica "/>
                <a:cs typeface="Franklin Gothic Medium"/>
              </a:rPr>
              <a:t>ake s</a:t>
            </a:r>
            <a:r>
              <a:rPr lang="en-IN" sz="1200">
                <a:solidFill>
                  <a:schemeClr val="tx2"/>
                </a:solidFill>
                <a:latin typeface="Helvetica "/>
                <a:cs typeface="Franklin Gothic Medium"/>
              </a:rPr>
              <a:t>trategic</a:t>
            </a:r>
            <a:r>
              <a:rPr lang="en-IN" sz="1200" spc="119">
                <a:solidFill>
                  <a:schemeClr val="tx2"/>
                </a:solidFill>
                <a:latin typeface="Helvetica "/>
                <a:cs typeface="Franklin Gothic Medium"/>
              </a:rPr>
              <a:t> a</a:t>
            </a:r>
            <a:r>
              <a:rPr lang="en-IN" sz="1200">
                <a:solidFill>
                  <a:schemeClr val="tx2"/>
                </a:solidFill>
                <a:latin typeface="Helvetica "/>
                <a:cs typeface="Franklin Gothic Medium"/>
              </a:rPr>
              <a:t>ctions</a:t>
            </a:r>
            <a:r>
              <a:rPr lang="en-IN" sz="1200" spc="97">
                <a:solidFill>
                  <a:schemeClr val="tx2"/>
                </a:solidFill>
                <a:latin typeface="Helvetica "/>
                <a:cs typeface="Franklin Gothic Medium"/>
              </a:rPr>
              <a:t> </a:t>
            </a:r>
            <a:r>
              <a:rPr lang="en-IN" sz="1200">
                <a:solidFill>
                  <a:schemeClr val="tx2"/>
                </a:solidFill>
                <a:latin typeface="Helvetica "/>
                <a:cs typeface="Franklin Gothic Medium"/>
              </a:rPr>
              <a:t>to</a:t>
            </a:r>
            <a:r>
              <a:rPr lang="en-IN" sz="1200" spc="115">
                <a:solidFill>
                  <a:schemeClr val="tx2"/>
                </a:solidFill>
                <a:latin typeface="Helvetica "/>
                <a:cs typeface="Franklin Gothic Medium"/>
              </a:rPr>
              <a:t> g</a:t>
            </a:r>
            <a:r>
              <a:rPr lang="en-IN" sz="1200">
                <a:solidFill>
                  <a:schemeClr val="tx2"/>
                </a:solidFill>
                <a:latin typeface="Helvetica "/>
                <a:cs typeface="Franklin Gothic Medium"/>
              </a:rPr>
              <a:t>ain</a:t>
            </a:r>
            <a:r>
              <a:rPr lang="en-IN" sz="1200" spc="119">
                <a:solidFill>
                  <a:schemeClr val="tx2"/>
                </a:solidFill>
                <a:latin typeface="Helvetica "/>
                <a:cs typeface="Franklin Gothic Medium"/>
              </a:rPr>
              <a:t> m</a:t>
            </a:r>
            <a:r>
              <a:rPr lang="en-IN" sz="1200">
                <a:solidFill>
                  <a:schemeClr val="tx2"/>
                </a:solidFill>
                <a:latin typeface="Helvetica "/>
                <a:cs typeface="Franklin Gothic Medium"/>
              </a:rPr>
              <a:t>arket</a:t>
            </a:r>
            <a:r>
              <a:rPr lang="en-IN" sz="1200" spc="128">
                <a:solidFill>
                  <a:schemeClr val="tx2"/>
                </a:solidFill>
                <a:latin typeface="Helvetica "/>
                <a:cs typeface="Franklin Gothic Medium"/>
              </a:rPr>
              <a:t> s</a:t>
            </a:r>
            <a:r>
              <a:rPr lang="en-IN" sz="1200" spc="-9">
                <a:solidFill>
                  <a:schemeClr val="tx2"/>
                </a:solidFill>
                <a:latin typeface="Helvetica "/>
                <a:cs typeface="Franklin Gothic Medium"/>
              </a:rPr>
              <a:t>hare</a:t>
            </a:r>
            <a:endParaRPr lang="en-IN" sz="1200">
              <a:solidFill>
                <a:schemeClr val="tx2"/>
              </a:solidFill>
              <a:latin typeface="Helvetica "/>
              <a:cs typeface="Franklin Gothic Medium"/>
            </a:endParaRPr>
          </a:p>
        </p:txBody>
      </p:sp>
      <p:sp>
        <p:nvSpPr>
          <p:cNvPr id="6" name="object 6"/>
          <p:cNvSpPr/>
          <p:nvPr/>
        </p:nvSpPr>
        <p:spPr>
          <a:xfrm>
            <a:off x="1768288" y="1128208"/>
            <a:ext cx="0" cy="473449"/>
          </a:xfrm>
          <a:custGeom>
            <a:avLst/>
            <a:gdLst/>
            <a:ahLst/>
            <a:cxnLst/>
            <a:rect l="l" t="t" r="r" b="b"/>
            <a:pathLst>
              <a:path h="536575">
                <a:moveTo>
                  <a:pt x="0" y="0"/>
                </a:moveTo>
                <a:lnTo>
                  <a:pt x="0" y="536447"/>
                </a:lnTo>
              </a:path>
            </a:pathLst>
          </a:custGeom>
          <a:ln w="21335">
            <a:solidFill>
              <a:srgbClr val="FFFFFF"/>
            </a:solidFill>
          </a:ln>
        </p:spPr>
        <p:txBody>
          <a:bodyPr wrap="square" lIns="0" tIns="0" rIns="0" bIns="0" rtlCol="0"/>
          <a:lstStyle/>
          <a:p>
            <a:endParaRPr sz="1588"/>
          </a:p>
        </p:txBody>
      </p:sp>
      <p:sp>
        <p:nvSpPr>
          <p:cNvPr id="7" name="object 7"/>
          <p:cNvSpPr/>
          <p:nvPr/>
        </p:nvSpPr>
        <p:spPr>
          <a:xfrm>
            <a:off x="8771516" y="1128208"/>
            <a:ext cx="0" cy="473449"/>
          </a:xfrm>
          <a:custGeom>
            <a:avLst/>
            <a:gdLst/>
            <a:ahLst/>
            <a:cxnLst/>
            <a:rect l="l" t="t" r="r" b="b"/>
            <a:pathLst>
              <a:path h="536575">
                <a:moveTo>
                  <a:pt x="0" y="0"/>
                </a:moveTo>
                <a:lnTo>
                  <a:pt x="0" y="536447"/>
                </a:lnTo>
              </a:path>
            </a:pathLst>
          </a:custGeom>
          <a:ln w="21335">
            <a:solidFill>
              <a:srgbClr val="FFFFFF"/>
            </a:solidFill>
          </a:ln>
        </p:spPr>
        <p:txBody>
          <a:bodyPr wrap="square" lIns="0" tIns="0" rIns="0" bIns="0" rtlCol="0"/>
          <a:lstStyle/>
          <a:p>
            <a:endParaRPr sz="1588"/>
          </a:p>
        </p:txBody>
      </p:sp>
      <p:graphicFrame>
        <p:nvGraphicFramePr>
          <p:cNvPr id="8" name="object 8"/>
          <p:cNvGraphicFramePr>
            <a:graphicFrameLocks noGrp="1"/>
          </p:cNvGraphicFramePr>
          <p:nvPr>
            <p:extLst>
              <p:ext uri="{D42A27DB-BD31-4B8C-83A1-F6EECF244321}">
                <p14:modId xmlns:p14="http://schemas.microsoft.com/office/powerpoint/2010/main" val="2802432394"/>
              </p:ext>
            </p:extLst>
          </p:nvPr>
        </p:nvGraphicFramePr>
        <p:xfrm>
          <a:off x="369794" y="1535205"/>
          <a:ext cx="8408887" cy="4494125"/>
        </p:xfrm>
        <a:graphic>
          <a:graphicData uri="http://schemas.openxmlformats.org/drawingml/2006/table">
            <a:tbl>
              <a:tblPr firstRow="1" bandRow="1">
                <a:tableStyleId>{2D5ABB26-0587-4C30-8999-92F81FD0307C}</a:tableStyleId>
              </a:tblPr>
              <a:tblGrid>
                <a:gridCol w="1680971">
                  <a:extLst>
                    <a:ext uri="{9D8B030D-6E8A-4147-A177-3AD203B41FA5}">
                      <a16:colId xmlns:a16="http://schemas.microsoft.com/office/drawing/2014/main" val="20000"/>
                    </a:ext>
                  </a:extLst>
                </a:gridCol>
                <a:gridCol w="1682316">
                  <a:extLst>
                    <a:ext uri="{9D8B030D-6E8A-4147-A177-3AD203B41FA5}">
                      <a16:colId xmlns:a16="http://schemas.microsoft.com/office/drawing/2014/main" val="20001"/>
                    </a:ext>
                  </a:extLst>
                </a:gridCol>
                <a:gridCol w="1682315">
                  <a:extLst>
                    <a:ext uri="{9D8B030D-6E8A-4147-A177-3AD203B41FA5}">
                      <a16:colId xmlns:a16="http://schemas.microsoft.com/office/drawing/2014/main" val="20002"/>
                    </a:ext>
                  </a:extLst>
                </a:gridCol>
                <a:gridCol w="1680969">
                  <a:extLst>
                    <a:ext uri="{9D8B030D-6E8A-4147-A177-3AD203B41FA5}">
                      <a16:colId xmlns:a16="http://schemas.microsoft.com/office/drawing/2014/main" val="20003"/>
                    </a:ext>
                  </a:extLst>
                </a:gridCol>
                <a:gridCol w="1682316">
                  <a:extLst>
                    <a:ext uri="{9D8B030D-6E8A-4147-A177-3AD203B41FA5}">
                      <a16:colId xmlns:a16="http://schemas.microsoft.com/office/drawing/2014/main" val="20004"/>
                    </a:ext>
                  </a:extLst>
                </a:gridCol>
              </a:tblGrid>
              <a:tr h="419984">
                <a:tc>
                  <a:txBody>
                    <a:bodyPr/>
                    <a:lstStyle/>
                    <a:p>
                      <a:pPr>
                        <a:lnSpc>
                          <a:spcPct val="100000"/>
                        </a:lnSpc>
                        <a:spcBef>
                          <a:spcPts val="415"/>
                        </a:spcBef>
                      </a:pPr>
                      <a:endParaRPr sz="800">
                        <a:latin typeface="Helvetica"/>
                        <a:cs typeface="Times New Roman"/>
                      </a:endParaRPr>
                    </a:p>
                    <a:p>
                      <a:pPr algn="ctr">
                        <a:lnSpc>
                          <a:spcPct val="100000"/>
                        </a:lnSpc>
                      </a:pPr>
                      <a:endParaRPr sz="800">
                        <a:latin typeface="Helvetica"/>
                        <a:cs typeface="Times New Roman"/>
                      </a:endParaRPr>
                    </a:p>
                  </a:txBody>
                  <a:tcPr marL="0" marR="0" marT="46504" marB="0">
                    <a:lnR w="19050">
                      <a:solidFill>
                        <a:srgbClr val="3F3F3F"/>
                      </a:solidFill>
                      <a:prstDash val="solid"/>
                    </a:lnR>
                    <a:lnB w="19050">
                      <a:solidFill>
                        <a:srgbClr val="FFFFFF"/>
                      </a:solidFill>
                      <a:prstDash val="solid"/>
                    </a:lnB>
                    <a:solidFill>
                      <a:srgbClr val="FADB61"/>
                    </a:solidFill>
                  </a:tcPr>
                </a:tc>
                <a:tc>
                  <a:txBody>
                    <a:bodyPr/>
                    <a:lstStyle/>
                    <a:p>
                      <a:pPr marL="179070" algn="ctr">
                        <a:lnSpc>
                          <a:spcPct val="100000"/>
                        </a:lnSpc>
                        <a:spcBef>
                          <a:spcPts val="1345"/>
                        </a:spcBef>
                      </a:pPr>
                      <a:r>
                        <a:rPr lang="en-IN" sz="1200" b="1" spc="-20">
                          <a:solidFill>
                            <a:srgbClr val="3F3F3F"/>
                          </a:solidFill>
                          <a:latin typeface="Helvetica"/>
                          <a:cs typeface="Franklin Gothic Medium"/>
                        </a:rPr>
                        <a:t>Bumble Inc.</a:t>
                      </a:r>
                      <a:endParaRPr sz="1200" b="1">
                        <a:latin typeface="Helvetica"/>
                        <a:cs typeface="Franklin Gothic Medium"/>
                      </a:endParaRPr>
                    </a:p>
                  </a:txBody>
                  <a:tcPr marL="0" marR="0" marT="150719" marB="0">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484505" marR="138430" indent="-158750" algn="ctr">
                        <a:lnSpc>
                          <a:spcPct val="150000"/>
                        </a:lnSpc>
                        <a:spcBef>
                          <a:spcPts val="600"/>
                        </a:spcBef>
                      </a:pPr>
                      <a:r>
                        <a:rPr lang="en-IN" sz="1200" b="1">
                          <a:solidFill>
                            <a:srgbClr val="3F3F3F"/>
                          </a:solidFill>
                          <a:latin typeface="Helvetica"/>
                          <a:cs typeface="Franklin Gothic Medium"/>
                        </a:rPr>
                        <a:t>Match Group</a:t>
                      </a:r>
                      <a:endParaRPr sz="1200" b="1">
                        <a:latin typeface="Helvetica"/>
                        <a:cs typeface="Franklin Gothic Medium"/>
                      </a:endParaRPr>
                    </a:p>
                  </a:txBody>
                  <a:tcPr marL="0" marR="0" marT="67235" marB="0">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R="485140" algn="ctr">
                        <a:lnSpc>
                          <a:spcPct val="100000"/>
                        </a:lnSpc>
                        <a:spcBef>
                          <a:spcPts val="1345"/>
                        </a:spcBef>
                      </a:pPr>
                      <a:r>
                        <a:rPr lang="en-IN" sz="1200" b="1" spc="-10">
                          <a:solidFill>
                            <a:srgbClr val="3F3F3F"/>
                          </a:solidFill>
                          <a:latin typeface="Helvetica"/>
                          <a:cs typeface="Franklin Gothic Medium"/>
                        </a:rPr>
                        <a:t>Kakao</a:t>
                      </a:r>
                      <a:endParaRPr sz="1200" b="1">
                        <a:latin typeface="Helvetica"/>
                        <a:cs typeface="Franklin Gothic Medium"/>
                      </a:endParaRPr>
                    </a:p>
                  </a:txBody>
                  <a:tcPr marL="0" marR="0" marT="150719" marB="0">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R="485775" algn="ctr">
                        <a:lnSpc>
                          <a:spcPct val="100000"/>
                        </a:lnSpc>
                        <a:spcBef>
                          <a:spcPts val="1345"/>
                        </a:spcBef>
                      </a:pPr>
                      <a:r>
                        <a:rPr lang="en-IN" sz="1200" b="1" spc="-10">
                          <a:solidFill>
                            <a:srgbClr val="3F3F3F"/>
                          </a:solidFill>
                          <a:latin typeface="Helvetica"/>
                          <a:cs typeface="Franklin Gothic Medium"/>
                        </a:rPr>
                        <a:t>Hello Group</a:t>
                      </a:r>
                      <a:endParaRPr sz="1200" b="1">
                        <a:latin typeface="Helvetica"/>
                        <a:cs typeface="Franklin Gothic Medium"/>
                      </a:endParaRPr>
                    </a:p>
                  </a:txBody>
                  <a:tcPr marL="0" marR="0" marT="150719" marB="0">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extLst>
                  <a:ext uri="{0D108BD9-81ED-4DB2-BD59-A6C34878D82A}">
                    <a16:rowId xmlns:a16="http://schemas.microsoft.com/office/drawing/2014/main" val="10000"/>
                  </a:ext>
                </a:extLst>
              </a:tr>
              <a:tr h="585433">
                <a:tc>
                  <a:txBody>
                    <a:bodyPr/>
                    <a:lstStyle/>
                    <a:p>
                      <a:pPr>
                        <a:lnSpc>
                          <a:spcPct val="100000"/>
                        </a:lnSpc>
                        <a:spcBef>
                          <a:spcPts val="655"/>
                        </a:spcBef>
                      </a:pPr>
                      <a:endParaRPr lang="en-US" sz="1200" b="1">
                        <a:solidFill>
                          <a:schemeClr val="tx2"/>
                        </a:solidFill>
                        <a:latin typeface="Helvetica"/>
                        <a:cs typeface="Times New Roman"/>
                      </a:endParaRPr>
                    </a:p>
                    <a:p>
                      <a:pPr marL="635" algn="ctr">
                        <a:lnSpc>
                          <a:spcPct val="100000"/>
                        </a:lnSpc>
                      </a:pPr>
                      <a:r>
                        <a:rPr lang="en-US" sz="1200" b="1" spc="0">
                          <a:solidFill>
                            <a:schemeClr val="tx2"/>
                          </a:solidFill>
                          <a:latin typeface="Helvetica"/>
                          <a:cs typeface="Franklin Gothic Medium"/>
                        </a:rPr>
                        <a:t>Main Areas</a:t>
                      </a:r>
                      <a:endParaRPr lang="en-US" sz="1200" b="1">
                        <a:solidFill>
                          <a:schemeClr val="tx2"/>
                        </a:solidFill>
                        <a:latin typeface="Helvetica"/>
                        <a:cs typeface="Franklin Gothic Medium"/>
                      </a:endParaRPr>
                    </a:p>
                  </a:txBody>
                  <a:tcPr marL="0" marR="0" marT="73399" marB="0">
                    <a:lnR w="19050">
                      <a:solidFill>
                        <a:srgbClr val="3F3F3F"/>
                      </a:solidFill>
                      <a:prstDash val="solid"/>
                    </a:lnR>
                    <a:lnT w="19050">
                      <a:solidFill>
                        <a:srgbClr val="FFFFFF"/>
                      </a:solidFill>
                      <a:prstDash val="solid"/>
                    </a:lnT>
                    <a:lnB w="19050">
                      <a:solidFill>
                        <a:srgbClr val="FFFFFF"/>
                      </a:solidFill>
                      <a:prstDash val="solid"/>
                    </a:lnB>
                    <a:solidFill>
                      <a:srgbClr val="FADB61"/>
                    </a:solidFill>
                  </a:tcPr>
                </a:tc>
                <a:tc>
                  <a:txBody>
                    <a:bodyPr/>
                    <a:lstStyle/>
                    <a:p>
                      <a:pPr marL="638175" marR="94615" lvl="0" indent="-356870" algn="l">
                        <a:lnSpc>
                          <a:spcPct val="100800"/>
                        </a:lnSpc>
                        <a:spcBef>
                          <a:spcPts val="840"/>
                        </a:spcBef>
                        <a:buNone/>
                      </a:pPr>
                      <a:r>
                        <a:rPr lang="en-IN" sz="1100" b="0">
                          <a:latin typeface="Helvetica"/>
                        </a:rPr>
                        <a:t>Women-focused networking</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438150" marR="254635" indent="5080" algn="ctr">
                        <a:lnSpc>
                          <a:spcPct val="100400"/>
                        </a:lnSpc>
                        <a:spcBef>
                          <a:spcPts val="125"/>
                        </a:spcBef>
                      </a:pPr>
                      <a:r>
                        <a:rPr lang="en-IN" sz="1100" b="0">
                          <a:latin typeface="Helvetica"/>
                          <a:cs typeface="Franklin Gothic Medium"/>
                        </a:rPr>
                        <a:t>AI –based interactions</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389890" marR="196850" indent="-9525" algn="ctr">
                        <a:lnSpc>
                          <a:spcPct val="100800"/>
                        </a:lnSpc>
                        <a:spcBef>
                          <a:spcPts val="840"/>
                        </a:spcBef>
                      </a:pPr>
                      <a:r>
                        <a:rPr lang="en-IN" sz="1100" b="0">
                          <a:latin typeface="Helvetica"/>
                          <a:cs typeface="Franklin Gothic Medium"/>
                        </a:rPr>
                        <a:t>Messaging and Communication</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391160" marR="196850" indent="-9525" algn="ctr">
                        <a:lnSpc>
                          <a:spcPct val="100800"/>
                        </a:lnSpc>
                        <a:spcBef>
                          <a:spcPts val="840"/>
                        </a:spcBef>
                      </a:pPr>
                      <a:r>
                        <a:rPr lang="en-IN" sz="1100" b="0">
                          <a:latin typeface="Helvetica"/>
                          <a:cs typeface="Franklin Gothic Medium"/>
                        </a:rPr>
                        <a:t>Social Networking and Dating Services</a:t>
                      </a:r>
                      <a:endParaRPr lang="en-US" sz="1100" b="0">
                        <a:latin typeface="Helvetica"/>
                        <a:cs typeface="Franklin Gothic Medium"/>
                      </a:endParaRP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extLst>
                  <a:ext uri="{0D108BD9-81ED-4DB2-BD59-A6C34878D82A}">
                    <a16:rowId xmlns:a16="http://schemas.microsoft.com/office/drawing/2014/main" val="10001"/>
                  </a:ext>
                </a:extLst>
              </a:tr>
              <a:tr h="750881">
                <a:tc>
                  <a:txBody>
                    <a:bodyPr/>
                    <a:lstStyle/>
                    <a:p>
                      <a:pPr lvl="0">
                        <a:lnSpc>
                          <a:spcPct val="100000"/>
                        </a:lnSpc>
                        <a:buNone/>
                      </a:pPr>
                      <a:endParaRPr lang="en-US" sz="1200" b="1">
                        <a:solidFill>
                          <a:schemeClr val="tx2"/>
                        </a:solidFill>
                        <a:latin typeface="Helvetica"/>
                        <a:cs typeface="Times New Roman"/>
                      </a:endParaRPr>
                    </a:p>
                    <a:p>
                      <a:pPr lvl="0">
                        <a:lnSpc>
                          <a:spcPct val="100000"/>
                        </a:lnSpc>
                        <a:buNone/>
                      </a:pPr>
                      <a:r>
                        <a:rPr lang="en-US" sz="1200" b="1">
                          <a:solidFill>
                            <a:schemeClr val="tx2"/>
                          </a:solidFill>
                          <a:latin typeface="Helvetica"/>
                        </a:rPr>
                        <a:t>       </a:t>
                      </a:r>
                    </a:p>
                    <a:p>
                      <a:pPr lvl="0">
                        <a:lnSpc>
                          <a:spcPct val="100000"/>
                        </a:lnSpc>
                        <a:buNone/>
                      </a:pPr>
                      <a:r>
                        <a:rPr lang="en-US" sz="1200" b="1">
                          <a:solidFill>
                            <a:schemeClr val="tx2"/>
                          </a:solidFill>
                          <a:latin typeface="Helvetica"/>
                        </a:rPr>
                        <a:t>         Key</a:t>
                      </a:r>
                      <a:r>
                        <a:rPr lang="en-US" sz="1200" b="1" spc="50">
                          <a:solidFill>
                            <a:schemeClr val="tx2"/>
                          </a:solidFill>
                          <a:latin typeface="Helvetica"/>
                        </a:rPr>
                        <a:t> </a:t>
                      </a:r>
                      <a:r>
                        <a:rPr lang="en-US" sz="1200" b="1" spc="-10">
                          <a:solidFill>
                            <a:schemeClr val="tx2"/>
                          </a:solidFill>
                          <a:latin typeface="Helvetica"/>
                        </a:rPr>
                        <a:t>Brands</a:t>
                      </a:r>
                      <a:endParaRPr lang="en-US" sz="1200" b="1">
                        <a:solidFill>
                          <a:schemeClr val="tx2"/>
                        </a:solidFill>
                        <a:latin typeface="Helvetica"/>
                      </a:endParaRPr>
                    </a:p>
                  </a:txBody>
                  <a:tcPr marL="0" marR="0" marT="0" marB="0">
                    <a:lnR w="19050">
                      <a:solidFill>
                        <a:srgbClr val="3F3F3F"/>
                      </a:solidFill>
                      <a:prstDash val="solid"/>
                    </a:lnR>
                    <a:lnT w="19050">
                      <a:solidFill>
                        <a:srgbClr val="FFFFFF"/>
                      </a:solidFill>
                      <a:prstDash val="solid"/>
                    </a:lnT>
                    <a:lnB w="19050">
                      <a:solidFill>
                        <a:srgbClr val="FFFFFF"/>
                      </a:solidFill>
                      <a:prstDash val="solid"/>
                    </a:lnB>
                    <a:solidFill>
                      <a:srgbClr val="FADB61"/>
                    </a:solidFill>
                  </a:tcPr>
                </a:tc>
                <a:tc>
                  <a:txBody>
                    <a:bodyPr/>
                    <a:lstStyle/>
                    <a:p>
                      <a:pPr algn="ctr">
                        <a:lnSpc>
                          <a:spcPct val="100000"/>
                        </a:lnSpc>
                      </a:pPr>
                      <a:r>
                        <a:rPr lang="en-IN" sz="1100" b="0">
                          <a:latin typeface="Helvetica"/>
                          <a:cs typeface="Times New Roman"/>
                        </a:rPr>
                        <a:t>Bumble</a:t>
                      </a:r>
                    </a:p>
                    <a:p>
                      <a:pPr algn="ctr">
                        <a:lnSpc>
                          <a:spcPct val="100000"/>
                        </a:lnSpc>
                      </a:pPr>
                      <a:r>
                        <a:rPr lang="en-IN" sz="1100" b="0">
                          <a:latin typeface="Helvetica"/>
                          <a:cs typeface="Times New Roman"/>
                        </a:rPr>
                        <a:t>Badoo</a:t>
                      </a:r>
                    </a:p>
                    <a:p>
                      <a:pPr algn="ctr">
                        <a:lnSpc>
                          <a:spcPct val="100000"/>
                        </a:lnSpc>
                      </a:pPr>
                      <a:r>
                        <a:rPr lang="en-IN" sz="1100" b="0" err="1">
                          <a:latin typeface="Helvetica"/>
                          <a:cs typeface="Times New Roman"/>
                        </a:rPr>
                        <a:t>Fruitz</a:t>
                      </a:r>
                      <a:endParaRPr lang="en-IN" sz="1100" b="0">
                        <a:latin typeface="Helvetica"/>
                        <a:cs typeface="Times New Roman"/>
                      </a:endParaRPr>
                    </a:p>
                    <a:p>
                      <a:pPr algn="ctr">
                        <a:lnSpc>
                          <a:spcPct val="100000"/>
                        </a:lnSpc>
                      </a:pPr>
                      <a:r>
                        <a:rPr lang="en-IN" sz="1100" b="0">
                          <a:latin typeface="Helvetica"/>
                          <a:cs typeface="Times New Roman"/>
                        </a:rPr>
                        <a:t>Official</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algn="ctr">
                        <a:lnSpc>
                          <a:spcPct val="100000"/>
                        </a:lnSpc>
                      </a:pPr>
                      <a:r>
                        <a:rPr lang="en-IN" sz="1100" b="0">
                          <a:latin typeface="Helvetica"/>
                          <a:cs typeface="Times New Roman"/>
                        </a:rPr>
                        <a:t>Tinder</a:t>
                      </a:r>
                    </a:p>
                    <a:p>
                      <a:pPr algn="ctr">
                        <a:lnSpc>
                          <a:spcPct val="100000"/>
                        </a:lnSpc>
                      </a:pPr>
                      <a:r>
                        <a:rPr lang="en-IN" sz="1100" b="0">
                          <a:latin typeface="Helvetica"/>
                          <a:cs typeface="Times New Roman"/>
                        </a:rPr>
                        <a:t>Hinge</a:t>
                      </a:r>
                    </a:p>
                    <a:p>
                      <a:pPr algn="ctr">
                        <a:lnSpc>
                          <a:spcPct val="100000"/>
                        </a:lnSpc>
                      </a:pPr>
                      <a:r>
                        <a:rPr lang="en-IN" sz="1100" b="0">
                          <a:latin typeface="Helvetica"/>
                          <a:cs typeface="Times New Roman"/>
                        </a:rPr>
                        <a:t>OkCupid</a:t>
                      </a:r>
                    </a:p>
                    <a:p>
                      <a:pPr algn="ctr">
                        <a:lnSpc>
                          <a:spcPct val="100000"/>
                        </a:lnSpc>
                      </a:pPr>
                      <a:r>
                        <a:rPr lang="en-IN" sz="1100" b="0" err="1">
                          <a:latin typeface="Helvetica"/>
                          <a:cs typeface="Times New Roman"/>
                        </a:rPr>
                        <a:t>PlentyOfFish</a:t>
                      </a:r>
                      <a:endParaRPr lang="en-IN" sz="1100" b="0">
                        <a:latin typeface="Helvetica"/>
                        <a:cs typeface="Times New Roman"/>
                      </a:endParaRP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algn="ctr">
                        <a:lnSpc>
                          <a:spcPct val="100000"/>
                        </a:lnSpc>
                      </a:pPr>
                      <a:r>
                        <a:rPr lang="en-IN" sz="1100" b="0">
                          <a:latin typeface="Helvetica"/>
                          <a:cs typeface="Times New Roman"/>
                        </a:rPr>
                        <a:t>Kakao Talk</a:t>
                      </a:r>
                    </a:p>
                    <a:p>
                      <a:pPr algn="ctr">
                        <a:lnSpc>
                          <a:spcPct val="100000"/>
                        </a:lnSpc>
                      </a:pPr>
                      <a:r>
                        <a:rPr lang="en-IN" sz="1100" b="0">
                          <a:latin typeface="Helvetica"/>
                          <a:cs typeface="Times New Roman"/>
                        </a:rPr>
                        <a:t>Kakao Entertainment</a:t>
                      </a:r>
                    </a:p>
                    <a:p>
                      <a:pPr algn="ctr">
                        <a:lnSpc>
                          <a:spcPct val="100000"/>
                        </a:lnSpc>
                      </a:pPr>
                      <a:r>
                        <a:rPr lang="en-IN" sz="1100" b="0">
                          <a:latin typeface="Helvetica"/>
                          <a:cs typeface="Times New Roman"/>
                        </a:rPr>
                        <a:t>Kakao Games</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algn="ctr">
                        <a:lnSpc>
                          <a:spcPct val="100000"/>
                        </a:lnSpc>
                      </a:pPr>
                      <a:r>
                        <a:rPr lang="en-IN" sz="1100" b="0">
                          <a:latin typeface="Helvetica"/>
                          <a:cs typeface="Times New Roman"/>
                        </a:rPr>
                        <a:t>Momo</a:t>
                      </a:r>
                    </a:p>
                    <a:p>
                      <a:pPr algn="ctr">
                        <a:lnSpc>
                          <a:spcPct val="100000"/>
                        </a:lnSpc>
                      </a:pPr>
                      <a:r>
                        <a:rPr lang="en-IN" sz="1100" b="0">
                          <a:latin typeface="Helvetica"/>
                          <a:cs typeface="Times New Roman"/>
                        </a:rPr>
                        <a:t>Tantan</a:t>
                      </a:r>
                    </a:p>
                    <a:p>
                      <a:pPr algn="ctr">
                        <a:lnSpc>
                          <a:spcPct val="100000"/>
                        </a:lnSpc>
                      </a:pPr>
                      <a:r>
                        <a:rPr lang="en-IN" sz="1100" b="0" err="1">
                          <a:latin typeface="Helvetica"/>
                          <a:cs typeface="Times New Roman"/>
                        </a:rPr>
                        <a:t>SoulChill</a:t>
                      </a:r>
                      <a:endParaRPr lang="en-IN" sz="1100" b="0">
                        <a:latin typeface="Helvetica"/>
                        <a:cs typeface="Times New Roman"/>
                      </a:endParaRPr>
                    </a:p>
                    <a:p>
                      <a:pPr algn="ctr">
                        <a:lnSpc>
                          <a:spcPct val="100000"/>
                        </a:lnSpc>
                      </a:pPr>
                      <a:r>
                        <a:rPr lang="en-IN" sz="1100" b="0" err="1">
                          <a:latin typeface="Helvetica"/>
                          <a:cs typeface="Times New Roman"/>
                        </a:rPr>
                        <a:t>TieTie</a:t>
                      </a:r>
                      <a:endParaRPr lang="en-IN" sz="1100" b="0">
                        <a:latin typeface="Helvetica"/>
                        <a:cs typeface="Times New Roman"/>
                      </a:endParaRP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extLst>
                  <a:ext uri="{0D108BD9-81ED-4DB2-BD59-A6C34878D82A}">
                    <a16:rowId xmlns:a16="http://schemas.microsoft.com/office/drawing/2014/main" val="10002"/>
                  </a:ext>
                </a:extLst>
              </a:tr>
              <a:tr h="1094505">
                <a:tc>
                  <a:txBody>
                    <a:bodyPr/>
                    <a:lstStyle/>
                    <a:p>
                      <a:pPr>
                        <a:lnSpc>
                          <a:spcPct val="100000"/>
                        </a:lnSpc>
                      </a:pPr>
                      <a:endParaRPr lang="en-US" sz="1200" b="1">
                        <a:solidFill>
                          <a:schemeClr val="tx2"/>
                        </a:solidFill>
                        <a:latin typeface="Helvetica"/>
                        <a:cs typeface="Times New Roman"/>
                      </a:endParaRPr>
                    </a:p>
                    <a:p>
                      <a:pPr>
                        <a:lnSpc>
                          <a:spcPct val="100000"/>
                        </a:lnSpc>
                        <a:spcBef>
                          <a:spcPts val="295"/>
                        </a:spcBef>
                      </a:pPr>
                      <a:endParaRPr lang="en-US" sz="1200" b="1">
                        <a:solidFill>
                          <a:schemeClr val="tx2"/>
                        </a:solidFill>
                        <a:latin typeface="Helvetica"/>
                        <a:cs typeface="Times New Roman"/>
                      </a:endParaRPr>
                    </a:p>
                    <a:p>
                      <a:pPr algn="ctr">
                        <a:lnSpc>
                          <a:spcPct val="100000"/>
                        </a:lnSpc>
                      </a:pPr>
                      <a:r>
                        <a:rPr lang="en-US" sz="1200" b="1" spc="-10">
                          <a:solidFill>
                            <a:schemeClr val="tx2"/>
                          </a:solidFill>
                          <a:latin typeface="Helvetica"/>
                          <a:cs typeface="Franklin Gothic Medium"/>
                        </a:rPr>
                        <a:t>Geography</a:t>
                      </a:r>
                      <a:endParaRPr lang="en-US" sz="1200" b="1">
                        <a:solidFill>
                          <a:schemeClr val="tx2"/>
                        </a:solidFill>
                        <a:latin typeface="Helvetica"/>
                        <a:cs typeface="Franklin Gothic Medium"/>
                      </a:endParaRPr>
                    </a:p>
                  </a:txBody>
                  <a:tcPr marL="0" marR="0" marT="0" marB="0">
                    <a:lnR w="19050">
                      <a:solidFill>
                        <a:srgbClr val="3F3F3F"/>
                      </a:solidFill>
                      <a:prstDash val="solid"/>
                    </a:lnR>
                    <a:lnT w="19050">
                      <a:solidFill>
                        <a:srgbClr val="FFFFFF"/>
                      </a:solidFill>
                      <a:prstDash val="solid"/>
                    </a:lnT>
                    <a:lnB w="19050">
                      <a:solidFill>
                        <a:srgbClr val="FFFFFF"/>
                      </a:solidFill>
                      <a:prstDash val="solid"/>
                    </a:lnB>
                    <a:solidFill>
                      <a:srgbClr val="FADB61"/>
                    </a:solidFill>
                  </a:tcPr>
                </a:tc>
                <a:tc>
                  <a:txBody>
                    <a:bodyPr/>
                    <a:lstStyle/>
                    <a:p>
                      <a:pPr marL="178435" algn="ctr">
                        <a:lnSpc>
                          <a:spcPct val="100000"/>
                        </a:lnSpc>
                        <a:spcBef>
                          <a:spcPts val="865"/>
                        </a:spcBef>
                      </a:pPr>
                      <a:r>
                        <a:rPr lang="en-IN" sz="1100" b="0">
                          <a:latin typeface="Helvetica"/>
                          <a:cs typeface="Franklin Gothic Medium"/>
                        </a:rPr>
                        <a:t>North America (70%)</a:t>
                      </a:r>
                    </a:p>
                    <a:p>
                      <a:pPr marL="178435" algn="ctr">
                        <a:lnSpc>
                          <a:spcPct val="100000"/>
                        </a:lnSpc>
                        <a:spcBef>
                          <a:spcPts val="865"/>
                        </a:spcBef>
                      </a:pPr>
                      <a:r>
                        <a:rPr lang="en-IN" sz="1100" b="0">
                          <a:latin typeface="Helvetica"/>
                          <a:cs typeface="Franklin Gothic Medium"/>
                        </a:rPr>
                        <a:t>International (30%)</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178435" algn="ctr">
                        <a:lnSpc>
                          <a:spcPct val="100000"/>
                        </a:lnSpc>
                        <a:spcBef>
                          <a:spcPts val="865"/>
                        </a:spcBef>
                      </a:pPr>
                      <a:r>
                        <a:rPr lang="en-IN" sz="1100" b="0">
                          <a:latin typeface="Helvetica"/>
                          <a:cs typeface="Franklin Gothic Medium"/>
                        </a:rPr>
                        <a:t>North America (50%)</a:t>
                      </a:r>
                    </a:p>
                    <a:p>
                      <a:pPr marL="178435" algn="ctr">
                        <a:lnSpc>
                          <a:spcPct val="100000"/>
                        </a:lnSpc>
                        <a:spcBef>
                          <a:spcPts val="865"/>
                        </a:spcBef>
                      </a:pPr>
                      <a:r>
                        <a:rPr lang="en-IN" sz="1100" b="0">
                          <a:latin typeface="Helvetica"/>
                          <a:cs typeface="Franklin Gothic Medium"/>
                        </a:rPr>
                        <a:t>International (50%)</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179705" algn="ctr">
                        <a:lnSpc>
                          <a:spcPct val="100000"/>
                        </a:lnSpc>
                        <a:spcBef>
                          <a:spcPts val="140"/>
                        </a:spcBef>
                      </a:pPr>
                      <a:r>
                        <a:rPr lang="en-IN" sz="1100" b="0">
                          <a:latin typeface="Helvetica"/>
                          <a:cs typeface="Franklin Gothic Medium"/>
                        </a:rPr>
                        <a:t>South Korea (97%)</a:t>
                      </a:r>
                    </a:p>
                    <a:p>
                      <a:pPr marL="179705" algn="ctr">
                        <a:lnSpc>
                          <a:spcPct val="100000"/>
                        </a:lnSpc>
                        <a:spcBef>
                          <a:spcPts val="140"/>
                        </a:spcBef>
                      </a:pPr>
                      <a:r>
                        <a:rPr lang="en-IN" sz="1100" b="0">
                          <a:latin typeface="Helvetica"/>
                          <a:cs typeface="Franklin Gothic Medium"/>
                        </a:rPr>
                        <a:t>International (3%)</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178435" algn="ctr">
                        <a:lnSpc>
                          <a:spcPct val="100000"/>
                        </a:lnSpc>
                        <a:spcBef>
                          <a:spcPts val="140"/>
                        </a:spcBef>
                      </a:pPr>
                      <a:r>
                        <a:rPr lang="en-IN" sz="1100" b="0">
                          <a:latin typeface="Helvetica"/>
                          <a:cs typeface="Franklin Gothic Medium"/>
                        </a:rPr>
                        <a:t>Predominantly in China</a:t>
                      </a:r>
                    </a:p>
                    <a:p>
                      <a:pPr marL="178435" algn="ctr">
                        <a:lnSpc>
                          <a:spcPct val="100000"/>
                        </a:lnSpc>
                        <a:spcBef>
                          <a:spcPts val="140"/>
                        </a:spcBef>
                      </a:pPr>
                      <a:r>
                        <a:rPr lang="en-IN" sz="1100" b="0">
                          <a:latin typeface="Helvetica"/>
                          <a:cs typeface="Franklin Gothic Medium"/>
                        </a:rPr>
                        <a:t>Has a presence in Hongkong, Singapore, and Japan</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extLst>
                  <a:ext uri="{0D108BD9-81ED-4DB2-BD59-A6C34878D82A}">
                    <a16:rowId xmlns:a16="http://schemas.microsoft.com/office/drawing/2014/main" val="10003"/>
                  </a:ext>
                </a:extLst>
              </a:tr>
              <a:tr h="458164">
                <a:tc>
                  <a:txBody>
                    <a:bodyPr/>
                    <a:lstStyle/>
                    <a:p>
                      <a:pPr>
                        <a:lnSpc>
                          <a:spcPct val="100000"/>
                        </a:lnSpc>
                        <a:spcBef>
                          <a:spcPts val="415"/>
                        </a:spcBef>
                      </a:pPr>
                      <a:endParaRPr lang="en-US" sz="1200" b="1">
                        <a:solidFill>
                          <a:schemeClr val="tx2"/>
                        </a:solidFill>
                        <a:latin typeface="Helvetica"/>
                        <a:cs typeface="Times New Roman"/>
                      </a:endParaRPr>
                    </a:p>
                    <a:p>
                      <a:pPr algn="ctr">
                        <a:lnSpc>
                          <a:spcPct val="100000"/>
                        </a:lnSpc>
                      </a:pPr>
                      <a:r>
                        <a:rPr lang="en-US" sz="1200" b="1" spc="-10">
                          <a:solidFill>
                            <a:schemeClr val="tx2"/>
                          </a:solidFill>
                          <a:latin typeface="Helvetica"/>
                          <a:cs typeface="Franklin Gothic Medium"/>
                        </a:rPr>
                        <a:t>Headquarters</a:t>
                      </a:r>
                      <a:endParaRPr lang="en-US" sz="1200" b="1">
                        <a:solidFill>
                          <a:schemeClr val="tx2"/>
                        </a:solidFill>
                        <a:latin typeface="Helvetica"/>
                        <a:cs typeface="Franklin Gothic Medium"/>
                      </a:endParaRPr>
                    </a:p>
                  </a:txBody>
                  <a:tcPr marL="0" marR="0" marT="46504" marB="0">
                    <a:lnR w="19050">
                      <a:solidFill>
                        <a:srgbClr val="3F3F3F"/>
                      </a:solidFill>
                      <a:prstDash val="solid"/>
                    </a:lnR>
                    <a:lnT w="19050">
                      <a:solidFill>
                        <a:srgbClr val="FFFFFF"/>
                      </a:solidFill>
                      <a:prstDash val="solid"/>
                    </a:lnT>
                    <a:lnB w="19050">
                      <a:solidFill>
                        <a:srgbClr val="FFFFFF"/>
                      </a:solidFill>
                      <a:prstDash val="solid"/>
                    </a:lnB>
                    <a:solidFill>
                      <a:srgbClr val="FADB61"/>
                    </a:solidFill>
                  </a:tcPr>
                </a:tc>
                <a:tc>
                  <a:txBody>
                    <a:bodyPr/>
                    <a:lstStyle/>
                    <a:p>
                      <a:pPr marL="177800" algn="ctr">
                        <a:lnSpc>
                          <a:spcPct val="100000"/>
                        </a:lnSpc>
                        <a:spcBef>
                          <a:spcPts val="1330"/>
                        </a:spcBef>
                      </a:pPr>
                      <a:r>
                        <a:rPr lang="en-IN" sz="1100" b="0">
                          <a:latin typeface="Helvetica"/>
                          <a:cs typeface="Franklin Gothic Medium"/>
                        </a:rPr>
                        <a:t>Austin, Texas, US</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177800" algn="ctr">
                        <a:lnSpc>
                          <a:spcPct val="100000"/>
                        </a:lnSpc>
                        <a:spcBef>
                          <a:spcPts val="1330"/>
                        </a:spcBef>
                      </a:pPr>
                      <a:r>
                        <a:rPr lang="en-IN" sz="1100" b="0">
                          <a:latin typeface="Helvetica"/>
                          <a:cs typeface="Franklin Gothic Medium"/>
                        </a:rPr>
                        <a:t>Dallas, Texas, US</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R="534670" algn="ctr">
                        <a:lnSpc>
                          <a:spcPct val="100000"/>
                        </a:lnSpc>
                        <a:spcBef>
                          <a:spcPts val="1330"/>
                        </a:spcBef>
                      </a:pPr>
                      <a:r>
                        <a:rPr lang="en-IN" sz="1100" b="0">
                          <a:latin typeface="Helvetica"/>
                          <a:cs typeface="Franklin Gothic Medium"/>
                        </a:rPr>
                        <a:t>Jeju, South Korea</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R="534670" algn="ctr">
                        <a:lnSpc>
                          <a:spcPct val="100000"/>
                        </a:lnSpc>
                        <a:spcBef>
                          <a:spcPts val="1330"/>
                        </a:spcBef>
                      </a:pPr>
                      <a:r>
                        <a:rPr lang="en-IN" sz="1100" b="0">
                          <a:latin typeface="Helvetica"/>
                          <a:cs typeface="Franklin Gothic Medium"/>
                        </a:rPr>
                        <a:t>Beijing, China</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extLst>
                  <a:ext uri="{0D108BD9-81ED-4DB2-BD59-A6C34878D82A}">
                    <a16:rowId xmlns:a16="http://schemas.microsoft.com/office/drawing/2014/main" val="10004"/>
                  </a:ext>
                </a:extLst>
              </a:tr>
              <a:tr h="598160">
                <a:tc>
                  <a:txBody>
                    <a:bodyPr/>
                    <a:lstStyle/>
                    <a:p>
                      <a:pPr>
                        <a:lnSpc>
                          <a:spcPct val="100000"/>
                        </a:lnSpc>
                        <a:spcBef>
                          <a:spcPts val="665"/>
                        </a:spcBef>
                      </a:pPr>
                      <a:endParaRPr lang="en-US" sz="1200" b="1">
                        <a:solidFill>
                          <a:schemeClr val="tx2"/>
                        </a:solidFill>
                        <a:latin typeface="Helvetica"/>
                        <a:cs typeface="Times New Roman"/>
                      </a:endParaRPr>
                    </a:p>
                    <a:p>
                      <a:pPr algn="ctr">
                        <a:lnSpc>
                          <a:spcPct val="100000"/>
                        </a:lnSpc>
                        <a:spcBef>
                          <a:spcPts val="5"/>
                        </a:spcBef>
                      </a:pPr>
                      <a:r>
                        <a:rPr lang="en-US" sz="1200" b="1">
                          <a:solidFill>
                            <a:schemeClr val="tx2"/>
                          </a:solidFill>
                          <a:latin typeface="Helvetica"/>
                          <a:cs typeface="Franklin Gothic Medium"/>
                        </a:rPr>
                        <a:t>Recent</a:t>
                      </a:r>
                      <a:r>
                        <a:rPr lang="en-US" sz="1200" b="1" spc="185">
                          <a:solidFill>
                            <a:schemeClr val="tx2"/>
                          </a:solidFill>
                          <a:latin typeface="Helvetica"/>
                          <a:cs typeface="Franklin Gothic Medium"/>
                        </a:rPr>
                        <a:t> </a:t>
                      </a:r>
                      <a:r>
                        <a:rPr lang="en-US" sz="1200" b="1" spc="-10">
                          <a:solidFill>
                            <a:schemeClr val="tx2"/>
                          </a:solidFill>
                          <a:latin typeface="Helvetica"/>
                          <a:cs typeface="Franklin Gothic Medium"/>
                        </a:rPr>
                        <a:t>Events</a:t>
                      </a:r>
                      <a:endParaRPr lang="en-US" sz="1200" b="1">
                        <a:solidFill>
                          <a:schemeClr val="tx2"/>
                        </a:solidFill>
                        <a:latin typeface="Helvetica"/>
                        <a:cs typeface="Franklin Gothic Medium"/>
                      </a:endParaRPr>
                    </a:p>
                  </a:txBody>
                  <a:tcPr marL="0" marR="0" marT="74519" marB="0">
                    <a:lnR w="19050">
                      <a:solidFill>
                        <a:srgbClr val="3F3F3F"/>
                      </a:solidFill>
                      <a:prstDash val="solid"/>
                    </a:lnR>
                    <a:lnT w="19050">
                      <a:solidFill>
                        <a:srgbClr val="FFFFFF"/>
                      </a:solidFill>
                      <a:prstDash val="solid"/>
                    </a:lnT>
                    <a:lnB w="19050">
                      <a:solidFill>
                        <a:srgbClr val="FFFFFF"/>
                      </a:solidFill>
                      <a:prstDash val="solid"/>
                    </a:lnB>
                    <a:solidFill>
                      <a:srgbClr val="FADB61"/>
                    </a:solidFill>
                  </a:tcPr>
                </a:tc>
                <a:tc>
                  <a:txBody>
                    <a:bodyPr/>
                    <a:lstStyle/>
                    <a:p>
                      <a:pPr marL="504825" marR="119380" indent="-203200" algn="ctr">
                        <a:lnSpc>
                          <a:spcPct val="100800"/>
                        </a:lnSpc>
                        <a:spcBef>
                          <a:spcPts val="850"/>
                        </a:spcBef>
                      </a:pPr>
                      <a:r>
                        <a:rPr lang="en-IN" sz="1100" b="0">
                          <a:latin typeface="Helvetica"/>
                          <a:cs typeface="Franklin Gothic Medium"/>
                        </a:rPr>
                        <a:t>Acquired Geneva </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626110" marR="118745" indent="-323215" algn="ctr">
                        <a:lnSpc>
                          <a:spcPct val="100800"/>
                        </a:lnSpc>
                        <a:spcBef>
                          <a:spcPts val="850"/>
                        </a:spcBef>
                      </a:pPr>
                      <a:r>
                        <a:rPr lang="en-IN" sz="1100" b="0">
                          <a:latin typeface="Helvetica"/>
                          <a:cs typeface="Franklin Gothic Medium"/>
                        </a:rPr>
                        <a:t>Acquired </a:t>
                      </a:r>
                      <a:r>
                        <a:rPr lang="en-IN" sz="1100" b="0" err="1">
                          <a:latin typeface="Helvetica"/>
                          <a:cs typeface="Franklin Gothic Medium"/>
                        </a:rPr>
                        <a:t>HyperConnect</a:t>
                      </a:r>
                      <a:endParaRPr lang="en-US" sz="1100" b="0">
                        <a:latin typeface="Helvetica"/>
                        <a:cs typeface="Franklin Gothic Medium"/>
                      </a:endParaRP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200660" marR="15875" indent="76200" algn="ctr">
                        <a:lnSpc>
                          <a:spcPct val="100800"/>
                        </a:lnSpc>
                        <a:spcBef>
                          <a:spcPts val="850"/>
                        </a:spcBef>
                      </a:pPr>
                      <a:r>
                        <a:rPr lang="en-IN" sz="1100" b="0">
                          <a:latin typeface="Helvetica"/>
                          <a:cs typeface="Franklin Gothic Medium"/>
                        </a:rPr>
                        <a:t>Acquired SM Entertainment</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tc>
                  <a:txBody>
                    <a:bodyPr/>
                    <a:lstStyle/>
                    <a:p>
                      <a:pPr marL="310515" marR="121920" algn="ctr">
                        <a:lnSpc>
                          <a:spcPct val="100400"/>
                        </a:lnSpc>
                        <a:spcBef>
                          <a:spcPts val="135"/>
                        </a:spcBef>
                      </a:pPr>
                      <a:r>
                        <a:rPr lang="en-IN" sz="1100" b="0">
                          <a:latin typeface="Helvetica"/>
                          <a:cs typeface="Franklin Gothic Medium"/>
                        </a:rPr>
                        <a:t>Acquired Tantan</a:t>
                      </a:r>
                    </a:p>
                  </a:txBody>
                  <a:tcPr marL="80682" marR="80682" marT="40341" marB="40341" anchor="ctr">
                    <a:lnL w="19050">
                      <a:solidFill>
                        <a:srgbClr val="3F3F3F"/>
                      </a:solidFill>
                      <a:prstDash val="solid"/>
                    </a:lnL>
                    <a:lnR w="19050">
                      <a:solidFill>
                        <a:srgbClr val="3F3F3F"/>
                      </a:solidFill>
                      <a:prstDash val="solid"/>
                    </a:lnR>
                    <a:lnT w="19050">
                      <a:solidFill>
                        <a:srgbClr val="3F3F3F"/>
                      </a:solidFill>
                      <a:prstDash val="solid"/>
                    </a:lnT>
                    <a:lnB w="19050">
                      <a:solidFill>
                        <a:srgbClr val="3F3F3F"/>
                      </a:solidFill>
                      <a:prstDash val="solid"/>
                    </a:lnB>
                  </a:tcPr>
                </a:tc>
                <a:extLst>
                  <a:ext uri="{0D108BD9-81ED-4DB2-BD59-A6C34878D82A}">
                    <a16:rowId xmlns:a16="http://schemas.microsoft.com/office/drawing/2014/main" val="10005"/>
                  </a:ext>
                </a:extLst>
              </a:tr>
              <a:tr h="419984">
                <a:tc>
                  <a:txBody>
                    <a:bodyPr/>
                    <a:lstStyle/>
                    <a:p>
                      <a:pPr marL="645795" marR="128905" indent="-509270" algn="ctr">
                        <a:lnSpc>
                          <a:spcPct val="104299"/>
                        </a:lnSpc>
                        <a:spcBef>
                          <a:spcPts val="869"/>
                        </a:spcBef>
                      </a:pPr>
                      <a:r>
                        <a:rPr lang="en-IN" sz="1200" b="1">
                          <a:solidFill>
                            <a:schemeClr val="tx2"/>
                          </a:solidFill>
                          <a:latin typeface="Helvetica"/>
                          <a:cs typeface="Franklin Gothic Medium"/>
                        </a:rPr>
                        <a:t>ESG Score</a:t>
                      </a:r>
                    </a:p>
                  </a:txBody>
                  <a:tcPr marL="0" marR="0" marT="97490" marB="0">
                    <a:lnR w="19050" cap="flat" cmpd="sng" algn="ctr">
                      <a:solidFill>
                        <a:srgbClr val="3F3F3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a:solidFill>
                        <a:srgbClr val="FFFFFF"/>
                      </a:solidFill>
                      <a:prstDash val="solid"/>
                    </a:lnB>
                    <a:solidFill>
                      <a:srgbClr val="FADB61"/>
                    </a:solidFill>
                  </a:tcPr>
                </a:tc>
                <a:tc>
                  <a:txBody>
                    <a:bodyPr/>
                    <a:lstStyle/>
                    <a:p>
                      <a:pPr marL="179070" algn="ctr">
                        <a:lnSpc>
                          <a:spcPct val="100000"/>
                        </a:lnSpc>
                        <a:spcBef>
                          <a:spcPts val="1345"/>
                        </a:spcBef>
                      </a:pPr>
                      <a:r>
                        <a:rPr lang="en-IN" sz="1100" b="1">
                          <a:latin typeface="Helvetica"/>
                          <a:cs typeface="Franklin Gothic Medium"/>
                        </a:rPr>
                        <a:t>23.3</a:t>
                      </a:r>
                    </a:p>
                  </a:txBody>
                  <a:tcPr marL="80682" marR="80682" marT="40341" marB="40341" anchor="ctr">
                    <a:lnL w="19050" cap="flat" cmpd="sng" algn="ctr">
                      <a:solidFill>
                        <a:srgbClr val="3F3F3F"/>
                      </a:solidFill>
                      <a:prstDash val="solid"/>
                      <a:round/>
                      <a:headEnd type="none" w="med" len="med"/>
                      <a:tailEnd type="none" w="med" len="med"/>
                    </a:lnL>
                    <a:lnR w="19050" cap="flat" cmpd="sng" algn="ctr">
                      <a:solidFill>
                        <a:srgbClr val="3F3F3F"/>
                      </a:solidFill>
                      <a:prstDash val="solid"/>
                      <a:round/>
                      <a:headEnd type="none" w="med" len="med"/>
                      <a:tailEnd type="none" w="med" len="med"/>
                    </a:lnR>
                    <a:lnT w="19050" cap="flat" cmpd="sng" algn="ctr">
                      <a:solidFill>
                        <a:srgbClr val="3F3F3F"/>
                      </a:solidFill>
                      <a:prstDash val="solid"/>
                      <a:round/>
                      <a:headEnd type="none" w="med" len="med"/>
                      <a:tailEnd type="none" w="med" len="med"/>
                    </a:lnT>
                    <a:lnB w="19050">
                      <a:solidFill>
                        <a:srgbClr val="3F3F3F"/>
                      </a:solidFill>
                      <a:prstDash val="solid"/>
                    </a:lnB>
                  </a:tcPr>
                </a:tc>
                <a:tc>
                  <a:txBody>
                    <a:bodyPr/>
                    <a:lstStyle/>
                    <a:p>
                      <a:pPr marL="179070" algn="ctr">
                        <a:lnSpc>
                          <a:spcPct val="100000"/>
                        </a:lnSpc>
                        <a:spcBef>
                          <a:spcPts val="1345"/>
                        </a:spcBef>
                      </a:pPr>
                      <a:r>
                        <a:rPr lang="en-IN" sz="1100" b="1">
                          <a:latin typeface="Helvetica"/>
                          <a:cs typeface="Franklin Gothic Medium"/>
                        </a:rPr>
                        <a:t>16.7</a:t>
                      </a:r>
                    </a:p>
                  </a:txBody>
                  <a:tcPr marL="80682" marR="80682" marT="40341" marB="40341" anchor="ctr">
                    <a:lnL w="19050" cap="flat" cmpd="sng" algn="ctr">
                      <a:solidFill>
                        <a:srgbClr val="3F3F3F"/>
                      </a:solidFill>
                      <a:prstDash val="solid"/>
                      <a:round/>
                      <a:headEnd type="none" w="med" len="med"/>
                      <a:tailEnd type="none" w="med" len="med"/>
                    </a:lnL>
                    <a:lnR w="19050" cap="flat" cmpd="sng" algn="ctr">
                      <a:solidFill>
                        <a:srgbClr val="3F3F3F"/>
                      </a:solidFill>
                      <a:prstDash val="solid"/>
                      <a:round/>
                      <a:headEnd type="none" w="med" len="med"/>
                      <a:tailEnd type="none" w="med" len="med"/>
                    </a:lnR>
                    <a:lnT w="19050" cap="flat" cmpd="sng" algn="ctr">
                      <a:solidFill>
                        <a:srgbClr val="3F3F3F"/>
                      </a:solidFill>
                      <a:prstDash val="solid"/>
                      <a:round/>
                      <a:headEnd type="none" w="med" len="med"/>
                      <a:tailEnd type="none" w="med" len="med"/>
                    </a:lnT>
                    <a:lnB w="19050">
                      <a:solidFill>
                        <a:srgbClr val="3F3F3F"/>
                      </a:solidFill>
                      <a:prstDash val="solid"/>
                    </a:lnB>
                  </a:tcPr>
                </a:tc>
                <a:tc>
                  <a:txBody>
                    <a:bodyPr/>
                    <a:lstStyle/>
                    <a:p>
                      <a:pPr marR="532130" algn="ctr">
                        <a:lnSpc>
                          <a:spcPct val="100000"/>
                        </a:lnSpc>
                        <a:spcBef>
                          <a:spcPts val="1345"/>
                        </a:spcBef>
                      </a:pPr>
                      <a:r>
                        <a:rPr lang="en-IN" sz="1100" b="1">
                          <a:latin typeface="Helvetica"/>
                          <a:cs typeface="Franklin Gothic Medium"/>
                        </a:rPr>
                        <a:t>20.9</a:t>
                      </a:r>
                    </a:p>
                  </a:txBody>
                  <a:tcPr marL="80682" marR="80682" marT="40341" marB="40341" anchor="ctr">
                    <a:lnL w="19050" cap="flat" cmpd="sng" algn="ctr">
                      <a:solidFill>
                        <a:srgbClr val="3F3F3F"/>
                      </a:solidFill>
                      <a:prstDash val="solid"/>
                      <a:round/>
                      <a:headEnd type="none" w="med" len="med"/>
                      <a:tailEnd type="none" w="med" len="med"/>
                    </a:lnL>
                    <a:lnR w="19050" cap="flat" cmpd="sng" algn="ctr">
                      <a:solidFill>
                        <a:srgbClr val="3F3F3F"/>
                      </a:solidFill>
                      <a:prstDash val="solid"/>
                      <a:round/>
                      <a:headEnd type="none" w="med" len="med"/>
                      <a:tailEnd type="none" w="med" len="med"/>
                    </a:lnR>
                    <a:lnT w="19050" cap="flat" cmpd="sng" algn="ctr">
                      <a:solidFill>
                        <a:srgbClr val="3F3F3F"/>
                      </a:solidFill>
                      <a:prstDash val="solid"/>
                      <a:round/>
                      <a:headEnd type="none" w="med" len="med"/>
                      <a:tailEnd type="none" w="med" len="med"/>
                    </a:lnT>
                    <a:lnB w="19050">
                      <a:solidFill>
                        <a:srgbClr val="3F3F3F"/>
                      </a:solidFill>
                      <a:prstDash val="solid"/>
                    </a:lnB>
                  </a:tcPr>
                </a:tc>
                <a:tc>
                  <a:txBody>
                    <a:bodyPr/>
                    <a:lstStyle/>
                    <a:p>
                      <a:pPr marR="487680" algn="ctr">
                        <a:lnSpc>
                          <a:spcPct val="100000"/>
                        </a:lnSpc>
                        <a:spcBef>
                          <a:spcPts val="1345"/>
                        </a:spcBef>
                      </a:pPr>
                      <a:r>
                        <a:rPr lang="en-IN" sz="1100" b="1">
                          <a:latin typeface="Helvetica"/>
                          <a:cs typeface="Franklin Gothic Medium"/>
                        </a:rPr>
                        <a:t>25.3</a:t>
                      </a:r>
                    </a:p>
                  </a:txBody>
                  <a:tcPr marL="80682" marR="80682" marT="40341" marB="40341" anchor="ctr">
                    <a:lnL w="19050" cap="flat" cmpd="sng" algn="ctr">
                      <a:solidFill>
                        <a:srgbClr val="3F3F3F"/>
                      </a:solidFill>
                      <a:prstDash val="solid"/>
                      <a:round/>
                      <a:headEnd type="none" w="med" len="med"/>
                      <a:tailEnd type="none" w="med" len="med"/>
                    </a:lnL>
                    <a:lnR w="19050">
                      <a:solidFill>
                        <a:srgbClr val="3F3F3F"/>
                      </a:solidFill>
                      <a:prstDash val="solid"/>
                    </a:lnR>
                    <a:lnT w="19050" cap="flat" cmpd="sng" algn="ctr">
                      <a:solidFill>
                        <a:srgbClr val="3F3F3F"/>
                      </a:solidFill>
                      <a:prstDash val="solid"/>
                      <a:round/>
                      <a:headEnd type="none" w="med" len="med"/>
                      <a:tailEnd type="none" w="med" len="med"/>
                    </a:lnT>
                    <a:lnB w="19050">
                      <a:solidFill>
                        <a:srgbClr val="3F3F3F"/>
                      </a:solidFill>
                      <a:prstDash val="solid"/>
                    </a:lnB>
                  </a:tcPr>
                </a:tc>
                <a:extLst>
                  <a:ext uri="{0D108BD9-81ED-4DB2-BD59-A6C34878D82A}">
                    <a16:rowId xmlns:a16="http://schemas.microsoft.com/office/drawing/2014/main" val="3026487508"/>
                  </a:ext>
                </a:extLst>
              </a:tr>
            </a:tbl>
          </a:graphicData>
        </a:graphic>
      </p:graphicFrame>
      <p:sp>
        <p:nvSpPr>
          <p:cNvPr id="24" name="object 24"/>
          <p:cNvSpPr txBox="1">
            <a:spLocks noGrp="1"/>
          </p:cNvSpPr>
          <p:nvPr>
            <p:ph type="ftr" sz="quarter" idx="5"/>
          </p:nvPr>
        </p:nvSpPr>
        <p:spPr>
          <a:xfrm>
            <a:off x="244900" y="7350991"/>
            <a:ext cx="1602739" cy="167640"/>
          </a:xfrm>
          <a:prstGeom prst="rect">
            <a:avLst/>
          </a:prstGeom>
        </p:spPr>
        <p:txBody>
          <a:bodyPr vert="horz" wrap="square" lIns="0" tIns="0" rIns="0" bIns="0" rtlCol="0">
            <a:spAutoFit/>
          </a:bodyPr>
          <a:lstStyle>
            <a:defPPr>
              <a:defRPr kern="0"/>
            </a:defPPr>
            <a:lvl1pPr>
              <a:defRPr sz="950" b="0" i="0">
                <a:solidFill>
                  <a:srgbClr val="A6A6A6"/>
                </a:solidFill>
                <a:latin typeface="Franklin Gothic Medium"/>
                <a:cs typeface="Franklin Gothic Medium"/>
              </a:defRPr>
            </a:lvl1pPr>
          </a:lstStyle>
          <a:p>
            <a:pPr marL="11206">
              <a:spcBef>
                <a:spcPts val="44"/>
              </a:spcBef>
            </a:pPr>
            <a:r>
              <a:rPr lang="en-IN"/>
              <a:t>Strictly</a:t>
            </a:r>
            <a:r>
              <a:rPr lang="en-IN" spc="95"/>
              <a:t> </a:t>
            </a:r>
            <a:r>
              <a:rPr lang="en-IN"/>
              <a:t>Private</a:t>
            </a:r>
            <a:r>
              <a:rPr lang="en-IN" spc="55"/>
              <a:t> </a:t>
            </a:r>
            <a:r>
              <a:rPr lang="en-IN"/>
              <a:t>&amp;</a:t>
            </a:r>
            <a:r>
              <a:rPr lang="en-IN" spc="75"/>
              <a:t> </a:t>
            </a:r>
            <a:r>
              <a:rPr lang="en-IN" spc="-10"/>
              <a:t>Confidential</a:t>
            </a:r>
            <a:endParaRPr spc="-9"/>
          </a:p>
        </p:txBody>
      </p:sp>
      <p:sp>
        <p:nvSpPr>
          <p:cNvPr id="25" name="object 25"/>
          <p:cNvSpPr txBox="1">
            <a:spLocks noGrp="1"/>
          </p:cNvSpPr>
          <p:nvPr>
            <p:ph type="sldNum" sz="quarter" idx="7"/>
          </p:nvPr>
        </p:nvSpPr>
        <p:spPr>
          <a:xfrm>
            <a:off x="4845608" y="7376083"/>
            <a:ext cx="368300" cy="134620"/>
          </a:xfrm>
          <a:prstGeom prst="rect">
            <a:avLst/>
          </a:prstGeom>
        </p:spPr>
        <p:txBody>
          <a:bodyPr vert="horz" wrap="square" lIns="0" tIns="0" rIns="0" bIns="0" rtlCol="0">
            <a:spAutoFit/>
          </a:bodyPr>
          <a:lstStyle>
            <a:defPPr>
              <a:defRPr kern="0"/>
            </a:defPPr>
            <a:lvl1pPr>
              <a:defRPr sz="750" b="0" i="0">
                <a:solidFill>
                  <a:srgbClr val="3F3F3F"/>
                </a:solidFill>
                <a:latin typeface="Franklin Gothic Medium"/>
                <a:cs typeface="Franklin Gothic Medium"/>
              </a:defRPr>
            </a:lvl1pPr>
          </a:lstStyle>
          <a:p>
            <a:pPr marL="12700">
              <a:spcBef>
                <a:spcPts val="40"/>
              </a:spcBef>
            </a:pPr>
            <a:r>
              <a:rPr lang="en-IN"/>
              <a:t>Page</a:t>
            </a:r>
            <a:r>
              <a:rPr lang="en-IN" spc="-25"/>
              <a:t> </a:t>
            </a:r>
            <a:fld id="{81D60167-4931-47E6-BA6A-407CBD079E47}" type="slidenum">
              <a:rPr spc="-25" smtClean="0"/>
              <a:pPr marL="12700">
                <a:spcBef>
                  <a:spcPts val="40"/>
                </a:spcBef>
              </a:pPr>
              <a:t>3</a:t>
            </a:fld>
            <a:endParaRPr spc="-22"/>
          </a:p>
        </p:txBody>
      </p:sp>
      <p:pic>
        <p:nvPicPr>
          <p:cNvPr id="1026" name="Picture 2" descr="Match Group | Logopedia | Fandom">
            <a:extLst>
              <a:ext uri="{FF2B5EF4-FFF2-40B4-BE49-F238E27FC236}">
                <a16:creationId xmlns:a16="http://schemas.microsoft.com/office/drawing/2014/main" id="{E315EDC2-5AE2-E065-7925-4191DD0FDF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5681" y="1104622"/>
            <a:ext cx="799550" cy="384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mble logo">
            <a:extLst>
              <a:ext uri="{FF2B5EF4-FFF2-40B4-BE49-F238E27FC236}">
                <a16:creationId xmlns:a16="http://schemas.microsoft.com/office/drawing/2014/main" id="{7FCD1B3C-E509-85F3-0AED-3AAFF62364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9245" y="1011431"/>
            <a:ext cx="635615" cy="5235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95CA2AB-5C9F-797A-0B61-13820C43D2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5854" y="1109912"/>
            <a:ext cx="795618" cy="3809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llo Group Inc (NASDAQ:MOMO) - Revolutionizing Digital Connections with  Innovative Technology">
            <a:extLst>
              <a:ext uri="{FF2B5EF4-FFF2-40B4-BE49-F238E27FC236}">
                <a16:creationId xmlns:a16="http://schemas.microsoft.com/office/drawing/2014/main" id="{BD2807B3-1C52-030A-7076-51EE23FAB1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1605" y="1115113"/>
            <a:ext cx="1325405" cy="3645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bumble logo">
            <a:extLst>
              <a:ext uri="{FF2B5EF4-FFF2-40B4-BE49-F238E27FC236}">
                <a16:creationId xmlns:a16="http://schemas.microsoft.com/office/drawing/2014/main" id="{9EACAE40-C398-B20E-6B81-D1D2F2D42C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5471" y="269658"/>
            <a:ext cx="523557" cy="52355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3DAFA27-5C21-E7CB-397F-B6D27227B4CF}"/>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10" name="Picture 9" descr="A black background with white text&#10;&#10;Description automatically generated">
            <a:extLst>
              <a:ext uri="{FF2B5EF4-FFF2-40B4-BE49-F238E27FC236}">
                <a16:creationId xmlns:a16="http://schemas.microsoft.com/office/drawing/2014/main" id="{19AAB4CB-42E9-63F7-7E6B-193C9E5B7754}"/>
              </a:ext>
            </a:extLst>
          </p:cNvPr>
          <p:cNvPicPr>
            <a:picLocks noChangeAspect="1"/>
          </p:cNvPicPr>
          <p:nvPr/>
        </p:nvPicPr>
        <p:blipFill>
          <a:blip r:embed="rId6"/>
          <a:stretch>
            <a:fillRect/>
          </a:stretch>
        </p:blipFill>
        <p:spPr>
          <a:xfrm>
            <a:off x="-34549" y="6604899"/>
            <a:ext cx="2383890" cy="252842"/>
          </a:xfrm>
          <a:prstGeom prst="rect">
            <a:avLst/>
          </a:prstGeom>
        </p:spPr>
      </p:pic>
      <p:pic>
        <p:nvPicPr>
          <p:cNvPr id="13" name="Picture 12" descr="A white text on a black background&#10;&#10;Description automatically generated">
            <a:extLst>
              <a:ext uri="{FF2B5EF4-FFF2-40B4-BE49-F238E27FC236}">
                <a16:creationId xmlns:a16="http://schemas.microsoft.com/office/drawing/2014/main" id="{1F2D3F32-1F55-8B76-BF47-AD97E9AD2525}"/>
              </a:ext>
            </a:extLst>
          </p:cNvPr>
          <p:cNvPicPr>
            <a:picLocks noChangeAspect="1"/>
          </p:cNvPicPr>
          <p:nvPr/>
        </p:nvPicPr>
        <p:blipFill>
          <a:blip r:embed="rId7"/>
          <a:stretch>
            <a:fillRect/>
          </a:stretch>
        </p:blipFill>
        <p:spPr>
          <a:xfrm>
            <a:off x="7779489" y="6451667"/>
            <a:ext cx="1577744" cy="49431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F52CC5-254D-03C4-FCD6-0D6833FA7FBD}"/>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 name="Rectangle 2"/>
          <p:cNvSpPr/>
          <p:nvPr/>
        </p:nvSpPr>
        <p:spPr>
          <a:xfrm>
            <a:off x="244955" y="4435795"/>
            <a:ext cx="8628271" cy="2300630"/>
          </a:xfrm>
          <a:prstGeom prst="rect">
            <a:avLst/>
          </a:prstGeom>
        </p:spPr>
        <p:txBody>
          <a:bodyPr wrap="square" lIns="91440" tIns="45720" rIns="91440" bIns="45720" anchor="t">
            <a:spAutoFit/>
          </a:bodyPr>
          <a:lstStyle/>
          <a:p>
            <a:pPr marL="171450" indent="-171450">
              <a:spcAft>
                <a:spcPts val="600"/>
              </a:spcAft>
              <a:buFont typeface="Arial" charset="2"/>
              <a:buChar char="•"/>
            </a:pPr>
            <a:r>
              <a:rPr lang="en-IN" sz="1050" b="1"/>
              <a:t>05-Oct-2021</a:t>
            </a:r>
            <a:r>
              <a:rPr lang="en-IN" sz="1050" b="1">
                <a:solidFill>
                  <a:srgbClr val="000000"/>
                </a:solidFill>
                <a:latin typeface="Helvetica"/>
                <a:cs typeface="Arial"/>
              </a:rPr>
              <a:t>:</a:t>
            </a:r>
            <a:r>
              <a:rPr lang="en-US" sz="1050" b="1">
                <a:solidFill>
                  <a:srgbClr val="000000"/>
                </a:solidFill>
                <a:latin typeface="Helvetica"/>
                <a:cs typeface="Arial"/>
              </a:rPr>
              <a:t> </a:t>
            </a:r>
            <a:r>
              <a:rPr lang="en-IN" sz="1050" b="1" u="sng"/>
              <a:t>Blue Fever</a:t>
            </a:r>
            <a:r>
              <a:rPr lang="en-IN" sz="1050" b="1"/>
              <a:t> - </a:t>
            </a:r>
            <a:r>
              <a:rPr lang="en-US" sz="1050"/>
              <a:t>Bumble’s early-stage investment in Blue Fever, a supportive social platform for mental wellness, reflects a strategic move to integrate mental health and emotional support services into its offerings .</a:t>
            </a:r>
            <a:endParaRPr lang="en-US" sz="1050" b="1">
              <a:solidFill>
                <a:srgbClr val="000000"/>
              </a:solidFill>
              <a:latin typeface="Helvetica"/>
              <a:cs typeface="Arial"/>
            </a:endParaRPr>
          </a:p>
          <a:p>
            <a:pPr marL="171450" indent="-171450">
              <a:spcAft>
                <a:spcPts val="600"/>
              </a:spcAft>
              <a:buFont typeface="Arial" charset="2"/>
              <a:buChar char="•"/>
            </a:pPr>
            <a:r>
              <a:rPr lang="en-IN" sz="1050" b="1"/>
              <a:t>31-Jan-2022</a:t>
            </a:r>
            <a:r>
              <a:rPr lang="en-IN" sz="1050" b="1">
                <a:solidFill>
                  <a:srgbClr val="000000"/>
                </a:solidFill>
                <a:latin typeface="Helvetica"/>
                <a:cs typeface="Arial"/>
              </a:rPr>
              <a:t>:</a:t>
            </a:r>
            <a:r>
              <a:rPr lang="en-US" sz="1050" b="1">
                <a:solidFill>
                  <a:srgbClr val="000000"/>
                </a:solidFill>
                <a:latin typeface="Helvetica"/>
                <a:cs typeface="Arial"/>
              </a:rPr>
              <a:t> </a:t>
            </a:r>
            <a:r>
              <a:rPr lang="en-IN" sz="1050" b="1" u="sng"/>
              <a:t>Flash gap</a:t>
            </a:r>
            <a:r>
              <a:rPr lang="en-IN" sz="1050" b="1"/>
              <a:t> - </a:t>
            </a:r>
            <a:r>
              <a:rPr lang="en-US" sz="1050"/>
              <a:t>A time-delayed photo-sharing app, aligns with Bumble’s focus on building creative social platforms.</a:t>
            </a:r>
            <a:endParaRPr lang="en-IN" sz="1050" b="1"/>
          </a:p>
          <a:p>
            <a:pPr marL="171450" indent="-171450">
              <a:spcAft>
                <a:spcPts val="600"/>
              </a:spcAft>
              <a:buFont typeface="Arial" charset="2"/>
              <a:buChar char="•"/>
            </a:pPr>
            <a:r>
              <a:rPr lang="en-IN" sz="1050" b="1"/>
              <a:t>18-Oct-2022</a:t>
            </a:r>
            <a:r>
              <a:rPr lang="en-IN" sz="1050" b="1">
                <a:solidFill>
                  <a:srgbClr val="000000"/>
                </a:solidFill>
                <a:latin typeface="Helvetica"/>
                <a:cs typeface="Arial"/>
              </a:rPr>
              <a:t>:</a:t>
            </a:r>
            <a:r>
              <a:rPr lang="en-US" sz="1050" b="1">
                <a:solidFill>
                  <a:srgbClr val="000000"/>
                </a:solidFill>
                <a:latin typeface="Helvetica"/>
                <a:cs typeface="Arial"/>
              </a:rPr>
              <a:t> </a:t>
            </a:r>
            <a:r>
              <a:rPr lang="en-IN" sz="1050" b="1" u="sng"/>
              <a:t>Snowball Wealth</a:t>
            </a:r>
            <a:r>
              <a:rPr lang="en-IN" sz="1050" b="1"/>
              <a:t> - </a:t>
            </a:r>
            <a:r>
              <a:rPr lang="en-US" sz="1050"/>
              <a:t>Bumble's participation in Snowball Wealth’s seed round signifies an interest in integrating financial tools or resources into its ecosystem, particularly to support women-focused financial empowerment .</a:t>
            </a:r>
            <a:endParaRPr lang="en-US" sz="1050" b="1">
              <a:solidFill>
                <a:srgbClr val="000000"/>
              </a:solidFill>
              <a:latin typeface="Helvetica"/>
              <a:cs typeface="Arial"/>
            </a:endParaRPr>
          </a:p>
          <a:p>
            <a:pPr marL="171450" indent="-171450">
              <a:spcAft>
                <a:spcPts val="600"/>
              </a:spcAft>
              <a:buFont typeface="Arial" charset="2"/>
              <a:buChar char="•"/>
            </a:pPr>
            <a:r>
              <a:rPr lang="en-IN" sz="1050" b="1"/>
              <a:t>26-Apr-2023</a:t>
            </a:r>
            <a:r>
              <a:rPr lang="en-IN" sz="1050" b="1">
                <a:solidFill>
                  <a:srgbClr val="000000"/>
                </a:solidFill>
                <a:latin typeface="Helvetica"/>
                <a:cs typeface="Arial"/>
              </a:rPr>
              <a:t>:</a:t>
            </a:r>
            <a:r>
              <a:rPr lang="en-US" sz="1050" b="1">
                <a:solidFill>
                  <a:srgbClr val="000000"/>
                </a:solidFill>
                <a:latin typeface="Helvetica"/>
                <a:cs typeface="Arial"/>
              </a:rPr>
              <a:t> </a:t>
            </a:r>
            <a:r>
              <a:rPr lang="en-IN" sz="1050" b="1" u="sng"/>
              <a:t>Official</a:t>
            </a:r>
            <a:r>
              <a:rPr lang="en-IN" sz="1050"/>
              <a:t> </a:t>
            </a:r>
            <a:r>
              <a:rPr lang="en-IN" sz="1050" b="1"/>
              <a:t>- </a:t>
            </a:r>
            <a:r>
              <a:rPr lang="en-IN" sz="1050"/>
              <a:t>It </a:t>
            </a:r>
            <a:r>
              <a:rPr lang="en-US" sz="1050"/>
              <a:t>is a relationship management app that promotes connections among couples. Bumble's acquisition aimed at expanding its user base by offering tools to strengthen romantic relationships beyond initial matches.</a:t>
            </a:r>
            <a:endParaRPr lang="en-US" sz="1050" b="1">
              <a:solidFill>
                <a:srgbClr val="000000"/>
              </a:solidFill>
              <a:latin typeface="Helvetica"/>
              <a:cs typeface="Arial"/>
            </a:endParaRPr>
          </a:p>
          <a:p>
            <a:pPr marL="171450" indent="-171450">
              <a:spcAft>
                <a:spcPts val="300"/>
              </a:spcAft>
              <a:buFont typeface="Arial" charset="2"/>
              <a:buChar char="•"/>
            </a:pPr>
            <a:r>
              <a:rPr lang="en-IN" sz="1050" b="1"/>
              <a:t>01-Jul-2024</a:t>
            </a:r>
            <a:r>
              <a:rPr lang="en-IN" sz="1050" b="1">
                <a:solidFill>
                  <a:srgbClr val="000000"/>
                </a:solidFill>
                <a:latin typeface="Helvetica"/>
                <a:cs typeface="Arial"/>
              </a:rPr>
              <a:t>:</a:t>
            </a:r>
            <a:r>
              <a:rPr lang="en-US" sz="1050" b="1">
                <a:solidFill>
                  <a:srgbClr val="000000"/>
                </a:solidFill>
                <a:latin typeface="Helvetica"/>
                <a:cs typeface="Arial"/>
              </a:rPr>
              <a:t> </a:t>
            </a:r>
            <a:r>
              <a:rPr lang="en-IN" sz="1050" b="1" u="sng"/>
              <a:t>Geneva</a:t>
            </a:r>
            <a:r>
              <a:rPr lang="en-IN" sz="1050" b="1"/>
              <a:t> - </a:t>
            </a:r>
            <a:r>
              <a:rPr lang="en-US" sz="1050"/>
              <a:t>Bumble acquired Geneva, a platform known for fostering group communication and community management. This acquisition aligns with Bumble's focus on enhancing its social networking and community-building capabilities.</a:t>
            </a:r>
            <a:endParaRPr lang="en-IN" sz="1050" b="1"/>
          </a:p>
          <a:p>
            <a:pPr defTabSz="457200">
              <a:spcAft>
                <a:spcPts val="300"/>
              </a:spcAft>
            </a:pPr>
            <a:r>
              <a:rPr lang="en-US" sz="1050" b="1" i="0">
                <a:solidFill>
                  <a:srgbClr val="000000"/>
                </a:solidFill>
                <a:effectLst/>
                <a:latin typeface="Arial"/>
              </a:rPr>
              <a:t>It can be noted that initial </a:t>
            </a:r>
            <a:r>
              <a:rPr lang="en-US" sz="1050" b="1">
                <a:solidFill>
                  <a:srgbClr val="000000"/>
                </a:solidFill>
                <a:latin typeface="Arial"/>
              </a:rPr>
              <a:t>acquisitions</a:t>
            </a:r>
            <a:r>
              <a:rPr lang="en-US" sz="1050" b="1" i="0">
                <a:solidFill>
                  <a:srgbClr val="000000"/>
                </a:solidFill>
                <a:effectLst/>
                <a:latin typeface="Arial"/>
              </a:rPr>
              <a:t> incited a negative reaction from the market </a:t>
            </a:r>
            <a:r>
              <a:rPr lang="en-US" sz="1050" b="1" i="0">
                <a:solidFill>
                  <a:srgbClr val="000000"/>
                </a:solidFill>
                <a:effectLst/>
                <a:latin typeface="Arial"/>
                <a:cs typeface="Arial"/>
              </a:rPr>
              <a:t>. </a:t>
            </a:r>
            <a:r>
              <a:rPr lang="en-US" sz="1050" b="1" i="0">
                <a:solidFill>
                  <a:srgbClr val="232A31"/>
                </a:solidFill>
                <a:effectLst/>
                <a:latin typeface="Arial"/>
                <a:cs typeface="Arial"/>
              </a:rPr>
              <a:t>Investors were unhappy with how the company was managing its profits . Bumble has a strategy of buying back its own stock , when </a:t>
            </a:r>
            <a:r>
              <a:rPr lang="en-US" sz="1050" b="1">
                <a:solidFill>
                  <a:srgbClr val="232A31"/>
                </a:solidFill>
                <a:latin typeface="Arial"/>
                <a:cs typeface="Arial"/>
              </a:rPr>
              <a:t>the</a:t>
            </a:r>
            <a:r>
              <a:rPr lang="en-US" sz="1050" b="1" i="0">
                <a:solidFill>
                  <a:srgbClr val="232A31"/>
                </a:solidFill>
                <a:effectLst/>
                <a:latin typeface="Arial"/>
                <a:cs typeface="Arial"/>
              </a:rPr>
              <a:t> stock is undervalued.</a:t>
            </a:r>
            <a:endParaRPr lang="en-US" sz="1050" b="1">
              <a:solidFill>
                <a:srgbClr val="000000"/>
              </a:solidFill>
              <a:latin typeface="Arial"/>
              <a:cs typeface="Arial"/>
            </a:endParaRPr>
          </a:p>
        </p:txBody>
      </p:sp>
      <p:sp>
        <p:nvSpPr>
          <p:cNvPr id="12" name="Title 1">
            <a:extLst>
              <a:ext uri="{FF2B5EF4-FFF2-40B4-BE49-F238E27FC236}">
                <a16:creationId xmlns:a16="http://schemas.microsoft.com/office/drawing/2014/main" id="{AEB0DC89-F82B-4E85-B833-79547B813CB0}"/>
              </a:ext>
            </a:extLst>
          </p:cNvPr>
          <p:cNvSpPr txBox="1">
            <a:spLocks/>
          </p:cNvSpPr>
          <p:nvPr/>
        </p:nvSpPr>
        <p:spPr bwMode="auto">
          <a:xfrm>
            <a:off x="249237" y="224092"/>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US" b="1" kern="0">
                <a:solidFill>
                  <a:schemeClr val="tx2"/>
                </a:solidFill>
                <a:latin typeface="Helvetica "/>
                <a:cs typeface="Arial"/>
              </a:rPr>
              <a:t>Valuation – Share Price (Bumble)</a:t>
            </a:r>
            <a:endParaRPr lang="en-CA" b="1" kern="0">
              <a:solidFill>
                <a:schemeClr val="tx2"/>
              </a:solidFill>
              <a:latin typeface="Helvetica "/>
              <a:cs typeface="Arial"/>
            </a:endParaRPr>
          </a:p>
        </p:txBody>
      </p:sp>
      <p:pic>
        <p:nvPicPr>
          <p:cNvPr id="6" name="Picture 5">
            <a:extLst>
              <a:ext uri="{FF2B5EF4-FFF2-40B4-BE49-F238E27FC236}">
                <a16:creationId xmlns:a16="http://schemas.microsoft.com/office/drawing/2014/main" id="{91F0024D-5744-359D-BCB2-F191BAFB2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230" y="1618623"/>
            <a:ext cx="4868655" cy="2716319"/>
          </a:xfrm>
          <a:prstGeom prst="rect">
            <a:avLst/>
          </a:prstGeom>
        </p:spPr>
      </p:pic>
      <p:sp>
        <p:nvSpPr>
          <p:cNvPr id="4" name="Rectangle 3">
            <a:extLst>
              <a:ext uri="{FF2B5EF4-FFF2-40B4-BE49-F238E27FC236}">
                <a16:creationId xmlns:a16="http://schemas.microsoft.com/office/drawing/2014/main" id="{88930FF1-7BB4-D893-676C-455D785303CA}"/>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5" name="Picture 4" descr="A black background with white text&#10;&#10;Description automatically generated">
            <a:extLst>
              <a:ext uri="{FF2B5EF4-FFF2-40B4-BE49-F238E27FC236}">
                <a16:creationId xmlns:a16="http://schemas.microsoft.com/office/drawing/2014/main" id="{A91D4F45-9F99-32ED-E2A9-94E1072BC75B}"/>
              </a:ext>
            </a:extLst>
          </p:cNvPr>
          <p:cNvPicPr>
            <a:picLocks noChangeAspect="1"/>
          </p:cNvPicPr>
          <p:nvPr/>
        </p:nvPicPr>
        <p:blipFill>
          <a:blip r:embed="rId3"/>
          <a:stretch>
            <a:fillRect/>
          </a:stretch>
        </p:blipFill>
        <p:spPr>
          <a:xfrm>
            <a:off x="-34549" y="6604899"/>
            <a:ext cx="2383890" cy="252842"/>
          </a:xfrm>
          <a:prstGeom prst="rect">
            <a:avLst/>
          </a:prstGeom>
        </p:spPr>
      </p:pic>
      <p:pic>
        <p:nvPicPr>
          <p:cNvPr id="10" name="Picture 9" descr="A white text on a black background&#10;&#10;Description automatically generated">
            <a:extLst>
              <a:ext uri="{FF2B5EF4-FFF2-40B4-BE49-F238E27FC236}">
                <a16:creationId xmlns:a16="http://schemas.microsoft.com/office/drawing/2014/main" id="{B2CA2EB4-B30C-A9D9-E2AB-32CF51F93129}"/>
              </a:ext>
            </a:extLst>
          </p:cNvPr>
          <p:cNvPicPr>
            <a:picLocks noChangeAspect="1"/>
          </p:cNvPicPr>
          <p:nvPr/>
        </p:nvPicPr>
        <p:blipFill>
          <a:blip r:embed="rId4"/>
          <a:stretch>
            <a:fillRect/>
          </a:stretch>
        </p:blipFill>
        <p:spPr>
          <a:xfrm>
            <a:off x="7779489" y="6451667"/>
            <a:ext cx="1577744" cy="494318"/>
          </a:xfrm>
          <a:prstGeom prst="rect">
            <a:avLst/>
          </a:prstGeom>
        </p:spPr>
      </p:pic>
      <p:sp>
        <p:nvSpPr>
          <p:cNvPr id="2" name="TextBox 1">
            <a:extLst>
              <a:ext uri="{FF2B5EF4-FFF2-40B4-BE49-F238E27FC236}">
                <a16:creationId xmlns:a16="http://schemas.microsoft.com/office/drawing/2014/main" id="{4B3BD02E-EDC9-9ED9-9F73-1010C0E7B7D0}"/>
              </a:ext>
            </a:extLst>
          </p:cNvPr>
          <p:cNvSpPr txBox="1"/>
          <p:nvPr/>
        </p:nvSpPr>
        <p:spPr>
          <a:xfrm>
            <a:off x="253208" y="1152403"/>
            <a:ext cx="38268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Key Events &amp; Share Price Drivers</a:t>
            </a:r>
          </a:p>
        </p:txBody>
      </p:sp>
    </p:spTree>
    <p:extLst>
      <p:ext uri="{BB962C8B-B14F-4D97-AF65-F5344CB8AC3E}">
        <p14:creationId xmlns:p14="http://schemas.microsoft.com/office/powerpoint/2010/main" val="509189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82D1F1D-7F57-ACAC-0560-077B5836FDF7}"/>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2" name="object 2"/>
          <p:cNvSpPr txBox="1"/>
          <p:nvPr/>
        </p:nvSpPr>
        <p:spPr>
          <a:xfrm>
            <a:off x="271142" y="2413291"/>
            <a:ext cx="8536305" cy="127599"/>
          </a:xfrm>
          <a:prstGeom prst="rect">
            <a:avLst/>
          </a:prstGeom>
          <a:solidFill>
            <a:srgbClr val="404040"/>
          </a:solidFill>
        </p:spPr>
        <p:txBody>
          <a:bodyPr vert="horz" wrap="square" lIns="0" tIns="4445" rIns="0" bIns="0" rtlCol="0" anchor="t">
            <a:spAutoFit/>
          </a:bodyPr>
          <a:lstStyle/>
          <a:p>
            <a:pPr marL="17780">
              <a:spcBef>
                <a:spcPts val="35"/>
              </a:spcBef>
            </a:pPr>
            <a:r>
              <a:rPr sz="800" b="1">
                <a:solidFill>
                  <a:srgbClr val="FFFFFF"/>
                </a:solidFill>
                <a:latin typeface="Arial"/>
                <a:cs typeface="Arial"/>
              </a:rPr>
              <a:t>DCF </a:t>
            </a:r>
            <a:r>
              <a:rPr sz="800" b="1" spc="-20">
                <a:solidFill>
                  <a:srgbClr val="FFFFFF"/>
                </a:solidFill>
                <a:latin typeface="Arial"/>
                <a:cs typeface="Arial"/>
              </a:rPr>
              <a:t>Valuation</a:t>
            </a:r>
            <a:r>
              <a:rPr sz="800" b="1">
                <a:solidFill>
                  <a:srgbClr val="FFFFFF"/>
                </a:solidFill>
                <a:latin typeface="Arial"/>
                <a:cs typeface="Arial"/>
              </a:rPr>
              <a:t> </a:t>
            </a:r>
            <a:r>
              <a:rPr sz="800" b="1" spc="-10">
                <a:solidFill>
                  <a:srgbClr val="FFFFFF"/>
                </a:solidFill>
                <a:latin typeface="Arial"/>
                <a:cs typeface="Arial"/>
              </a:rPr>
              <a:t>Results</a:t>
            </a:r>
            <a:endParaRPr sz="800">
              <a:latin typeface="Arial"/>
              <a:cs typeface="Arial"/>
            </a:endParaRPr>
          </a:p>
        </p:txBody>
      </p:sp>
      <p:sp>
        <p:nvSpPr>
          <p:cNvPr id="3" name="object 3"/>
          <p:cNvSpPr txBox="1"/>
          <p:nvPr/>
        </p:nvSpPr>
        <p:spPr>
          <a:xfrm>
            <a:off x="270534" y="2522841"/>
            <a:ext cx="7968615" cy="408445"/>
          </a:xfrm>
          <a:prstGeom prst="rect">
            <a:avLst/>
          </a:prstGeom>
        </p:spPr>
        <p:txBody>
          <a:bodyPr vert="horz" wrap="square" lIns="0" tIns="53975" rIns="0" bIns="0" rtlCol="0" anchor="t">
            <a:spAutoFit/>
          </a:bodyPr>
          <a:lstStyle/>
          <a:p>
            <a:pPr marL="12700">
              <a:lnSpc>
                <a:spcPct val="100000"/>
              </a:lnSpc>
              <a:spcBef>
                <a:spcPts val="425"/>
              </a:spcBef>
              <a:tabLst>
                <a:tab pos="6370320" algn="l"/>
              </a:tabLst>
            </a:pPr>
            <a:r>
              <a:rPr sz="600">
                <a:latin typeface="Arial MT"/>
                <a:cs typeface="Arial MT"/>
              </a:rPr>
              <a:t>($</a:t>
            </a:r>
            <a:r>
              <a:rPr sz="600" spc="15">
                <a:latin typeface="Arial MT"/>
                <a:cs typeface="Arial MT"/>
              </a:rPr>
              <a:t> </a:t>
            </a:r>
            <a:r>
              <a:rPr sz="600">
                <a:latin typeface="Arial MT"/>
                <a:cs typeface="Arial MT"/>
              </a:rPr>
              <a:t>in</a:t>
            </a:r>
            <a:r>
              <a:rPr sz="600" spc="20">
                <a:latin typeface="Arial MT"/>
                <a:cs typeface="Arial MT"/>
              </a:rPr>
              <a:t> </a:t>
            </a:r>
            <a:r>
              <a:rPr sz="600">
                <a:latin typeface="Arial MT"/>
                <a:cs typeface="Arial MT"/>
              </a:rPr>
              <a:t>millions</a:t>
            </a:r>
            <a:r>
              <a:rPr sz="600" spc="55">
                <a:latin typeface="Arial MT"/>
                <a:cs typeface="Arial MT"/>
              </a:rPr>
              <a:t> </a:t>
            </a:r>
            <a:r>
              <a:rPr sz="600">
                <a:latin typeface="Arial MT"/>
                <a:cs typeface="Arial MT"/>
              </a:rPr>
              <a:t>of</a:t>
            </a:r>
            <a:r>
              <a:rPr sz="600" spc="-5">
                <a:latin typeface="Arial MT"/>
                <a:cs typeface="Arial MT"/>
              </a:rPr>
              <a:t> </a:t>
            </a:r>
            <a:r>
              <a:rPr sz="600">
                <a:latin typeface="Arial MT"/>
                <a:cs typeface="Arial MT"/>
              </a:rPr>
              <a:t>U.S.</a:t>
            </a:r>
            <a:r>
              <a:rPr sz="600" spc="50">
                <a:latin typeface="Arial MT"/>
                <a:cs typeface="Arial MT"/>
              </a:rPr>
              <a:t> </a:t>
            </a:r>
            <a:r>
              <a:rPr sz="600">
                <a:latin typeface="Arial MT"/>
                <a:cs typeface="Arial MT"/>
              </a:rPr>
              <a:t>dollars</a:t>
            </a:r>
            <a:r>
              <a:rPr sz="600" spc="55">
                <a:latin typeface="Arial MT"/>
                <a:cs typeface="Arial MT"/>
              </a:rPr>
              <a:t> </a:t>
            </a:r>
            <a:r>
              <a:rPr sz="600">
                <a:latin typeface="Arial MT"/>
                <a:cs typeface="Arial MT"/>
              </a:rPr>
              <a:t>except</a:t>
            </a:r>
            <a:r>
              <a:rPr sz="600" spc="50">
                <a:latin typeface="Arial MT"/>
                <a:cs typeface="Arial MT"/>
              </a:rPr>
              <a:t> </a:t>
            </a:r>
            <a:r>
              <a:rPr sz="600">
                <a:latin typeface="Arial MT"/>
                <a:cs typeface="Arial MT"/>
              </a:rPr>
              <a:t>per</a:t>
            </a:r>
            <a:r>
              <a:rPr sz="600" spc="15">
                <a:latin typeface="Arial MT"/>
                <a:cs typeface="Arial MT"/>
              </a:rPr>
              <a:t> </a:t>
            </a:r>
            <a:r>
              <a:rPr sz="600">
                <a:latin typeface="Arial MT"/>
                <a:cs typeface="Arial MT"/>
              </a:rPr>
              <a:t>share</a:t>
            </a:r>
            <a:r>
              <a:rPr sz="600" spc="15">
                <a:latin typeface="Arial MT"/>
                <a:cs typeface="Arial MT"/>
              </a:rPr>
              <a:t> </a:t>
            </a:r>
            <a:r>
              <a:rPr sz="600" spc="-10">
                <a:latin typeface="Arial MT"/>
                <a:cs typeface="Arial MT"/>
              </a:rPr>
              <a:t>amounts)</a:t>
            </a:r>
            <a:r>
              <a:rPr sz="600">
                <a:latin typeface="Arial MT"/>
                <a:cs typeface="Arial MT"/>
              </a:rPr>
              <a:t>	</a:t>
            </a:r>
            <a:r>
              <a:rPr sz="600" b="1">
                <a:latin typeface="Arial"/>
                <a:cs typeface="Arial"/>
              </a:rPr>
              <a:t>Projected</a:t>
            </a:r>
            <a:r>
              <a:rPr sz="600" b="1" spc="95">
                <a:latin typeface="Arial"/>
                <a:cs typeface="Arial"/>
              </a:rPr>
              <a:t> </a:t>
            </a:r>
            <a:r>
              <a:rPr sz="600" b="1">
                <a:latin typeface="Arial"/>
                <a:cs typeface="Arial"/>
              </a:rPr>
              <a:t>Fiscal</a:t>
            </a:r>
            <a:r>
              <a:rPr sz="600" b="1" spc="120">
                <a:latin typeface="Arial"/>
                <a:cs typeface="Arial"/>
              </a:rPr>
              <a:t> </a:t>
            </a:r>
            <a:r>
              <a:rPr sz="600" b="1">
                <a:latin typeface="Arial"/>
                <a:cs typeface="Arial"/>
              </a:rPr>
              <a:t>Years</a:t>
            </a:r>
            <a:r>
              <a:rPr sz="600" b="1" spc="15">
                <a:latin typeface="Arial"/>
                <a:cs typeface="Arial"/>
              </a:rPr>
              <a:t> </a:t>
            </a:r>
            <a:r>
              <a:rPr sz="600" b="1">
                <a:latin typeface="Arial"/>
                <a:cs typeface="Arial"/>
              </a:rPr>
              <a:t>Ending</a:t>
            </a:r>
            <a:r>
              <a:rPr sz="600" b="1" spc="100">
                <a:latin typeface="Arial"/>
                <a:cs typeface="Arial"/>
              </a:rPr>
              <a:t> </a:t>
            </a:r>
            <a:r>
              <a:rPr sz="600" b="1">
                <a:latin typeface="Arial"/>
                <a:cs typeface="Arial"/>
              </a:rPr>
              <a:t>March</a:t>
            </a:r>
            <a:r>
              <a:rPr sz="600" b="1" spc="100">
                <a:latin typeface="Arial"/>
                <a:cs typeface="Arial"/>
              </a:rPr>
              <a:t> </a:t>
            </a:r>
            <a:r>
              <a:rPr sz="600" b="1" spc="-25">
                <a:latin typeface="Arial"/>
                <a:cs typeface="Arial"/>
              </a:rPr>
              <a:t>31</a:t>
            </a:r>
            <a:endParaRPr sz="600">
              <a:latin typeface="Arial"/>
              <a:cs typeface="Arial"/>
            </a:endParaRPr>
          </a:p>
          <a:p>
            <a:pPr marL="12700">
              <a:spcBef>
                <a:spcPts val="335"/>
              </a:spcBef>
              <a:tabLst>
                <a:tab pos="6098540" algn="l"/>
                <a:tab pos="6661150" algn="l"/>
                <a:tab pos="7223759" algn="l"/>
                <a:tab pos="7786370" algn="l"/>
              </a:tabLst>
            </a:pPr>
            <a:r>
              <a:rPr sz="600" b="1">
                <a:latin typeface="Arial"/>
                <a:cs typeface="Arial"/>
              </a:rPr>
              <a:t>Free</a:t>
            </a:r>
            <a:r>
              <a:rPr sz="600" b="1" spc="85">
                <a:latin typeface="Arial"/>
                <a:cs typeface="Arial"/>
              </a:rPr>
              <a:t> </a:t>
            </a:r>
            <a:r>
              <a:rPr sz="600" b="1">
                <a:latin typeface="Arial"/>
                <a:cs typeface="Arial"/>
              </a:rPr>
              <a:t>Cash</a:t>
            </a:r>
            <a:r>
              <a:rPr sz="600" b="1" spc="50">
                <a:latin typeface="Arial"/>
                <a:cs typeface="Arial"/>
              </a:rPr>
              <a:t> </a:t>
            </a:r>
            <a:r>
              <a:rPr sz="600" b="1" spc="-10">
                <a:latin typeface="Arial"/>
                <a:cs typeface="Arial"/>
              </a:rPr>
              <a:t>Flows</a:t>
            </a:r>
            <a:r>
              <a:rPr sz="600" b="1">
                <a:latin typeface="Arial"/>
                <a:cs typeface="Arial"/>
              </a:rPr>
              <a:t>	</a:t>
            </a:r>
            <a:endParaRPr lang="en-US" sz="600" b="1" spc="-20">
              <a:latin typeface="Arial"/>
              <a:cs typeface="Arial"/>
            </a:endParaRPr>
          </a:p>
          <a:p>
            <a:pPr marL="12700">
              <a:spcBef>
                <a:spcPts val="335"/>
              </a:spcBef>
              <a:tabLst>
                <a:tab pos="6098540" algn="l"/>
                <a:tab pos="6661150" algn="l"/>
                <a:tab pos="7223759" algn="l"/>
                <a:tab pos="7786370" algn="l"/>
              </a:tabLst>
            </a:pPr>
            <a:endParaRPr lang="en-US" sz="600" b="1" spc="-20">
              <a:latin typeface="Arial"/>
              <a:cs typeface="Arial"/>
            </a:endParaRPr>
          </a:p>
        </p:txBody>
      </p:sp>
      <p:sp>
        <p:nvSpPr>
          <p:cNvPr id="4" name="object 4"/>
          <p:cNvSpPr txBox="1"/>
          <p:nvPr/>
        </p:nvSpPr>
        <p:spPr>
          <a:xfrm>
            <a:off x="8612412" y="2700953"/>
            <a:ext cx="194945" cy="212879"/>
          </a:xfrm>
          <a:prstGeom prst="rect">
            <a:avLst/>
          </a:prstGeom>
        </p:spPr>
        <p:txBody>
          <a:bodyPr vert="horz" wrap="square" lIns="0" tIns="15240" rIns="0" bIns="0" rtlCol="0" anchor="t">
            <a:spAutoFit/>
          </a:bodyPr>
          <a:lstStyle/>
          <a:p>
            <a:pPr marL="12700">
              <a:lnSpc>
                <a:spcPct val="100000"/>
              </a:lnSpc>
              <a:spcBef>
                <a:spcPts val="120"/>
              </a:spcBef>
            </a:pPr>
            <a:r>
              <a:rPr lang="en-US" sz="600" b="1" spc="-20">
                <a:latin typeface="Arial"/>
                <a:cs typeface="Arial"/>
              </a:rPr>
              <a:t>2031</a:t>
            </a:r>
          </a:p>
          <a:p>
            <a:pPr marL="12700">
              <a:spcBef>
                <a:spcPts val="120"/>
              </a:spcBef>
            </a:pPr>
            <a:endParaRPr lang="en-US" sz="600" b="1" spc="-20">
              <a:latin typeface="Arial"/>
              <a:cs typeface="Arial"/>
            </a:endParaRPr>
          </a:p>
        </p:txBody>
      </p:sp>
      <p:graphicFrame>
        <p:nvGraphicFramePr>
          <p:cNvPr id="5" name="object 5"/>
          <p:cNvGraphicFramePr>
            <a:graphicFrameLocks noGrp="1"/>
          </p:cNvGraphicFramePr>
          <p:nvPr>
            <p:extLst>
              <p:ext uri="{D42A27DB-BD31-4B8C-83A1-F6EECF244321}">
                <p14:modId xmlns:p14="http://schemas.microsoft.com/office/powerpoint/2010/main" val="370832735"/>
              </p:ext>
            </p:extLst>
          </p:nvPr>
        </p:nvGraphicFramePr>
        <p:xfrm>
          <a:off x="266453" y="2823615"/>
          <a:ext cx="8559377" cy="1433442"/>
        </p:xfrm>
        <a:graphic>
          <a:graphicData uri="http://schemas.openxmlformats.org/drawingml/2006/table">
            <a:tbl>
              <a:tblPr firstRow="1" bandRow="1">
                <a:tableStyleId>{2D5ABB26-0587-4C30-8999-92F81FD0307C}</a:tableStyleId>
              </a:tblPr>
              <a:tblGrid>
                <a:gridCol w="4593432">
                  <a:extLst>
                    <a:ext uri="{9D8B030D-6E8A-4147-A177-3AD203B41FA5}">
                      <a16:colId xmlns:a16="http://schemas.microsoft.com/office/drawing/2014/main" val="20000"/>
                    </a:ext>
                  </a:extLst>
                </a:gridCol>
                <a:gridCol w="569332">
                  <a:extLst>
                    <a:ext uri="{9D8B030D-6E8A-4147-A177-3AD203B41FA5}">
                      <a16:colId xmlns:a16="http://schemas.microsoft.com/office/drawing/2014/main" val="2209694656"/>
                    </a:ext>
                  </a:extLst>
                </a:gridCol>
                <a:gridCol w="569332">
                  <a:extLst>
                    <a:ext uri="{9D8B030D-6E8A-4147-A177-3AD203B41FA5}">
                      <a16:colId xmlns:a16="http://schemas.microsoft.com/office/drawing/2014/main" val="556152926"/>
                    </a:ext>
                  </a:extLst>
                </a:gridCol>
                <a:gridCol w="569332">
                  <a:extLst>
                    <a:ext uri="{9D8B030D-6E8A-4147-A177-3AD203B41FA5}">
                      <a16:colId xmlns:a16="http://schemas.microsoft.com/office/drawing/2014/main" val="20001"/>
                    </a:ext>
                  </a:extLst>
                </a:gridCol>
                <a:gridCol w="451590">
                  <a:extLst>
                    <a:ext uri="{9D8B030D-6E8A-4147-A177-3AD203B41FA5}">
                      <a16:colId xmlns:a16="http://schemas.microsoft.com/office/drawing/2014/main" val="20002"/>
                    </a:ext>
                  </a:extLst>
                </a:gridCol>
                <a:gridCol w="451590">
                  <a:extLst>
                    <a:ext uri="{9D8B030D-6E8A-4147-A177-3AD203B41FA5}">
                      <a16:colId xmlns:a16="http://schemas.microsoft.com/office/drawing/2014/main" val="1588658989"/>
                    </a:ext>
                  </a:extLst>
                </a:gridCol>
                <a:gridCol w="451590">
                  <a:extLst>
                    <a:ext uri="{9D8B030D-6E8A-4147-A177-3AD203B41FA5}">
                      <a16:colId xmlns:a16="http://schemas.microsoft.com/office/drawing/2014/main" val="1058118484"/>
                    </a:ext>
                  </a:extLst>
                </a:gridCol>
                <a:gridCol w="512556">
                  <a:extLst>
                    <a:ext uri="{9D8B030D-6E8A-4147-A177-3AD203B41FA5}">
                      <a16:colId xmlns:a16="http://schemas.microsoft.com/office/drawing/2014/main" val="20003"/>
                    </a:ext>
                  </a:extLst>
                </a:gridCol>
                <a:gridCol w="390623">
                  <a:extLst>
                    <a:ext uri="{9D8B030D-6E8A-4147-A177-3AD203B41FA5}">
                      <a16:colId xmlns:a16="http://schemas.microsoft.com/office/drawing/2014/main" val="3892922677"/>
                    </a:ext>
                  </a:extLst>
                </a:gridCol>
              </a:tblGrid>
              <a:tr h="141852">
                <a:tc>
                  <a:txBody>
                    <a:bodyPr/>
                    <a:lstStyle/>
                    <a:p>
                      <a:pPr marL="17780">
                        <a:lnSpc>
                          <a:spcPct val="100000"/>
                        </a:lnSpc>
                        <a:spcBef>
                          <a:spcPts val="260"/>
                        </a:spcBef>
                      </a:pPr>
                      <a:r>
                        <a:rPr sz="600">
                          <a:latin typeface="Arial MT"/>
                          <a:cs typeface="Arial MT"/>
                        </a:rPr>
                        <a:t>EBIT</a:t>
                      </a:r>
                      <a:r>
                        <a:rPr sz="600" spc="-5">
                          <a:latin typeface="Arial MT"/>
                          <a:cs typeface="Arial MT"/>
                        </a:rPr>
                        <a:t> </a:t>
                      </a:r>
                      <a:r>
                        <a:rPr sz="600">
                          <a:latin typeface="Arial MT"/>
                          <a:cs typeface="Arial MT"/>
                        </a:rPr>
                        <a:t>*</a:t>
                      </a:r>
                      <a:r>
                        <a:rPr sz="600" spc="55">
                          <a:latin typeface="Arial MT"/>
                          <a:cs typeface="Arial MT"/>
                        </a:rPr>
                        <a:t> </a:t>
                      </a:r>
                      <a:r>
                        <a:rPr sz="600" spc="-20">
                          <a:latin typeface="Arial MT"/>
                          <a:cs typeface="Arial MT"/>
                        </a:rPr>
                        <a:t>(1-</a:t>
                      </a:r>
                      <a:r>
                        <a:rPr sz="600">
                          <a:latin typeface="Arial MT"/>
                          <a:cs typeface="Arial MT"/>
                        </a:rPr>
                        <a:t>tax</a:t>
                      </a:r>
                      <a:r>
                        <a:rPr sz="600" spc="80">
                          <a:latin typeface="Arial MT"/>
                          <a:cs typeface="Arial MT"/>
                        </a:rPr>
                        <a:t> </a:t>
                      </a:r>
                      <a:r>
                        <a:rPr sz="600" spc="-10">
                          <a:latin typeface="Arial MT"/>
                          <a:cs typeface="Arial MT"/>
                        </a:rPr>
                        <a:t>rate)</a:t>
                      </a:r>
                      <a:endParaRPr sz="600">
                        <a:latin typeface="Arial MT"/>
                        <a:cs typeface="Arial MT"/>
                      </a:endParaRPr>
                    </a:p>
                  </a:txBody>
                  <a:tcPr marL="0" marR="0" marT="33020" marB="0">
                    <a:lnT w="12700">
                      <a:solidFill>
                        <a:srgbClr val="000000"/>
                      </a:solidFill>
                      <a:prstDash val="solid"/>
                    </a:lnT>
                  </a:tcPr>
                </a:tc>
                <a:tc>
                  <a:txBody>
                    <a:bodyPr/>
                    <a:lstStyle/>
                    <a:p>
                      <a:pPr lvl="0" algn="r">
                        <a:lnSpc>
                          <a:spcPct val="100000"/>
                        </a:lnSpc>
                        <a:spcBef>
                          <a:spcPts val="260"/>
                        </a:spcBef>
                        <a:buNone/>
                      </a:pPr>
                      <a:r>
                        <a:rPr lang="en-US" sz="600" spc="-25">
                          <a:latin typeface="Arial MT"/>
                          <a:cs typeface="Arial MT"/>
                        </a:rPr>
                        <a:t>37</a:t>
                      </a:r>
                    </a:p>
                  </a:txBody>
                  <a:tcPr marL="0" marR="0" marT="33019" marB="0">
                    <a:lnT w="12700">
                      <a:solidFill>
                        <a:srgbClr val="000000"/>
                      </a:solidFill>
                    </a:lnT>
                    <a:solidFill>
                      <a:srgbClr val="F1F1F1"/>
                    </a:solidFill>
                  </a:tcPr>
                </a:tc>
                <a:tc>
                  <a:txBody>
                    <a:bodyPr/>
                    <a:lstStyle/>
                    <a:p>
                      <a:pPr lvl="0" algn="r">
                        <a:lnSpc>
                          <a:spcPct val="100000"/>
                        </a:lnSpc>
                        <a:spcBef>
                          <a:spcPts val="260"/>
                        </a:spcBef>
                        <a:buNone/>
                      </a:pPr>
                      <a:r>
                        <a:rPr lang="en-US" sz="600" spc="-25">
                          <a:latin typeface="Arial MT"/>
                          <a:cs typeface="Arial MT"/>
                        </a:rPr>
                        <a:t>49</a:t>
                      </a:r>
                      <a:endParaRPr sz="600" spc="-25">
                        <a:latin typeface="Arial MT"/>
                        <a:cs typeface="Arial MT"/>
                      </a:endParaRPr>
                    </a:p>
                  </a:txBody>
                  <a:tcPr marL="0" marR="0" marT="33018" marB="0">
                    <a:lnT w="12700">
                      <a:solidFill>
                        <a:srgbClr val="000000"/>
                      </a:solidFill>
                    </a:lnT>
                    <a:solidFill>
                      <a:srgbClr val="F1F1F1"/>
                    </a:solidFill>
                  </a:tcPr>
                </a:tc>
                <a:tc>
                  <a:txBody>
                    <a:bodyPr/>
                    <a:lstStyle/>
                    <a:p>
                      <a:pPr marR="151130" lvl="0" algn="r">
                        <a:lnSpc>
                          <a:spcPct val="100000"/>
                        </a:lnSpc>
                        <a:spcBef>
                          <a:spcPts val="260"/>
                        </a:spcBef>
                        <a:buNone/>
                      </a:pPr>
                      <a:r>
                        <a:rPr lang="en-US" sz="600" spc="-25">
                          <a:latin typeface="Arial MT"/>
                          <a:cs typeface="Arial MT"/>
                        </a:rPr>
                        <a:t>60</a:t>
                      </a:r>
                      <a:endParaRPr sz="600" spc="-25">
                        <a:latin typeface="Arial MT"/>
                        <a:cs typeface="Arial MT"/>
                      </a:endParaRPr>
                    </a:p>
                  </a:txBody>
                  <a:tcPr marL="0" marR="0" marT="33020" marB="0">
                    <a:lnT w="12700">
                      <a:solidFill>
                        <a:srgbClr val="000000"/>
                      </a:solidFill>
                      <a:prstDash val="solid"/>
                    </a:lnT>
                    <a:solidFill>
                      <a:srgbClr val="F1F1F1"/>
                    </a:solidFill>
                  </a:tcPr>
                </a:tc>
                <a:tc>
                  <a:txBody>
                    <a:bodyPr/>
                    <a:lstStyle/>
                    <a:p>
                      <a:pPr marR="151130" lvl="0" algn="r">
                        <a:lnSpc>
                          <a:spcPct val="100000"/>
                        </a:lnSpc>
                        <a:spcBef>
                          <a:spcPts val="260"/>
                        </a:spcBef>
                        <a:buNone/>
                      </a:pPr>
                      <a:r>
                        <a:rPr lang="en-US" sz="600" spc="-25">
                          <a:latin typeface="Arial MT"/>
                          <a:cs typeface="Arial MT"/>
                        </a:rPr>
                        <a:t>60</a:t>
                      </a:r>
                      <a:endParaRPr sz="600" spc="-25">
                        <a:latin typeface="Arial MT"/>
                        <a:cs typeface="Arial MT"/>
                      </a:endParaRPr>
                    </a:p>
                  </a:txBody>
                  <a:tcPr marL="0" marR="0" marT="33020" marB="0">
                    <a:lnT w="12700">
                      <a:solidFill>
                        <a:srgbClr val="000000"/>
                      </a:solidFill>
                      <a:prstDash val="solid"/>
                    </a:lnT>
                    <a:solidFill>
                      <a:srgbClr val="F1F1F1"/>
                    </a:solidFill>
                  </a:tcPr>
                </a:tc>
                <a:tc>
                  <a:txBody>
                    <a:bodyPr/>
                    <a:lstStyle/>
                    <a:p>
                      <a:pPr lvl="0" algn="r">
                        <a:lnSpc>
                          <a:spcPct val="100000"/>
                        </a:lnSpc>
                        <a:spcBef>
                          <a:spcPts val="260"/>
                        </a:spcBef>
                        <a:buNone/>
                      </a:pPr>
                      <a:r>
                        <a:rPr lang="en-US" sz="600" spc="-25">
                          <a:latin typeface="Arial MT"/>
                          <a:cs typeface="Arial MT"/>
                        </a:rPr>
                        <a:t>72</a:t>
                      </a:r>
                    </a:p>
                  </a:txBody>
                  <a:tcPr marL="0" marR="0" marT="33019" marB="0">
                    <a:lnT w="12700">
                      <a:solidFill>
                        <a:srgbClr val="000000"/>
                      </a:solidFill>
                    </a:lnT>
                    <a:solidFill>
                      <a:srgbClr val="F1F1F1"/>
                    </a:solidFill>
                  </a:tcPr>
                </a:tc>
                <a:tc>
                  <a:txBody>
                    <a:bodyPr/>
                    <a:lstStyle/>
                    <a:p>
                      <a:pPr lvl="0" algn="r">
                        <a:lnSpc>
                          <a:spcPct val="100000"/>
                        </a:lnSpc>
                        <a:spcBef>
                          <a:spcPts val="260"/>
                        </a:spcBef>
                        <a:buNone/>
                      </a:pPr>
                      <a:r>
                        <a:rPr lang="en-US" sz="600" spc="-25">
                          <a:latin typeface="Arial MT"/>
                          <a:cs typeface="Arial MT"/>
                        </a:rPr>
                        <a:t>99</a:t>
                      </a:r>
                      <a:endParaRPr sz="600" spc="-25">
                        <a:latin typeface="Arial MT"/>
                        <a:cs typeface="Arial MT"/>
                      </a:endParaRPr>
                    </a:p>
                  </a:txBody>
                  <a:tcPr marL="0" marR="0" marT="33018" marB="0">
                    <a:lnT w="12700">
                      <a:solidFill>
                        <a:srgbClr val="000000"/>
                      </a:solidFill>
                    </a:lnT>
                    <a:solidFill>
                      <a:srgbClr val="F1F1F1"/>
                    </a:solidFill>
                  </a:tcPr>
                </a:tc>
                <a:tc>
                  <a:txBody>
                    <a:bodyPr/>
                    <a:lstStyle/>
                    <a:p>
                      <a:pPr marR="151130" lvl="0" algn="r">
                        <a:lnSpc>
                          <a:spcPct val="100000"/>
                        </a:lnSpc>
                        <a:spcBef>
                          <a:spcPts val="260"/>
                        </a:spcBef>
                        <a:buNone/>
                      </a:pPr>
                      <a:r>
                        <a:rPr lang="en-US" sz="600" spc="-25">
                          <a:latin typeface="Arial MT"/>
                          <a:cs typeface="Arial MT"/>
                        </a:rPr>
                        <a:t>127</a:t>
                      </a:r>
                      <a:endParaRPr sz="600" spc="-25">
                        <a:latin typeface="Arial MT"/>
                        <a:cs typeface="Arial MT"/>
                      </a:endParaRPr>
                    </a:p>
                  </a:txBody>
                  <a:tcPr marL="0" marR="0" marT="33020" marB="0">
                    <a:lnT w="12700">
                      <a:solidFill>
                        <a:srgbClr val="000000"/>
                      </a:solidFill>
                      <a:prstDash val="solid"/>
                    </a:lnT>
                    <a:solidFill>
                      <a:srgbClr val="F1F1F1"/>
                    </a:solidFill>
                  </a:tcPr>
                </a:tc>
                <a:tc>
                  <a:txBody>
                    <a:bodyPr/>
                    <a:lstStyle/>
                    <a:p>
                      <a:pPr lvl="0" algn="r">
                        <a:lnSpc>
                          <a:spcPct val="100000"/>
                        </a:lnSpc>
                        <a:spcBef>
                          <a:spcPts val="260"/>
                        </a:spcBef>
                        <a:buNone/>
                      </a:pPr>
                      <a:r>
                        <a:rPr lang="en-US" sz="600" spc="-25">
                          <a:latin typeface="Arial MT"/>
                          <a:cs typeface="Arial MT"/>
                        </a:rPr>
                        <a:t>156</a:t>
                      </a:r>
                      <a:endParaRPr sz="600" spc="-25">
                        <a:latin typeface="Arial MT"/>
                        <a:cs typeface="Arial MT"/>
                      </a:endParaRPr>
                    </a:p>
                  </a:txBody>
                  <a:tcPr marL="0" marR="0" marT="33019" marB="0">
                    <a:lnT w="12700">
                      <a:solidFill>
                        <a:srgbClr val="000000"/>
                      </a:solidFill>
                    </a:lnT>
                    <a:solidFill>
                      <a:srgbClr val="F1F1F1"/>
                    </a:solidFill>
                  </a:tcPr>
                </a:tc>
                <a:extLst>
                  <a:ext uri="{0D108BD9-81ED-4DB2-BD59-A6C34878D82A}">
                    <a16:rowId xmlns:a16="http://schemas.microsoft.com/office/drawing/2014/main" val="10000"/>
                  </a:ext>
                </a:extLst>
              </a:tr>
              <a:tr h="130175">
                <a:tc>
                  <a:txBody>
                    <a:bodyPr/>
                    <a:lstStyle/>
                    <a:p>
                      <a:pPr marL="17780">
                        <a:lnSpc>
                          <a:spcPct val="100000"/>
                        </a:lnSpc>
                        <a:spcBef>
                          <a:spcPts val="140"/>
                        </a:spcBef>
                      </a:pPr>
                      <a:r>
                        <a:rPr sz="600">
                          <a:latin typeface="Arial MT"/>
                          <a:cs typeface="Arial MT"/>
                        </a:rPr>
                        <a:t>Depreciation</a:t>
                      </a:r>
                      <a:r>
                        <a:rPr sz="600" spc="20">
                          <a:latin typeface="Arial MT"/>
                          <a:cs typeface="Arial MT"/>
                        </a:rPr>
                        <a:t> </a:t>
                      </a:r>
                      <a:r>
                        <a:rPr sz="600">
                          <a:latin typeface="Arial MT"/>
                          <a:cs typeface="Arial MT"/>
                        </a:rPr>
                        <a:t>And</a:t>
                      </a:r>
                      <a:r>
                        <a:rPr sz="600" spc="20">
                          <a:latin typeface="Arial MT"/>
                          <a:cs typeface="Arial MT"/>
                        </a:rPr>
                        <a:t> </a:t>
                      </a:r>
                      <a:r>
                        <a:rPr sz="600" spc="-10">
                          <a:latin typeface="Arial MT"/>
                          <a:cs typeface="Arial MT"/>
                        </a:rPr>
                        <a:t>Amortization</a:t>
                      </a:r>
                      <a:endParaRPr sz="600">
                        <a:latin typeface="Arial MT"/>
                        <a:cs typeface="Arial MT"/>
                      </a:endParaRPr>
                    </a:p>
                  </a:txBody>
                  <a:tcPr marL="0" marR="0" marT="17780" marB="0"/>
                </a:tc>
                <a:tc>
                  <a:txBody>
                    <a:bodyPr/>
                    <a:lstStyle/>
                    <a:p>
                      <a:pPr lvl="0" algn="r">
                        <a:lnSpc>
                          <a:spcPct val="100000"/>
                        </a:lnSpc>
                        <a:spcBef>
                          <a:spcPts val="140"/>
                        </a:spcBef>
                        <a:buNone/>
                      </a:pPr>
                      <a:r>
                        <a:rPr lang="en-US" sz="600" spc="-25">
                          <a:latin typeface="Arial MT"/>
                          <a:cs typeface="Arial MT"/>
                        </a:rPr>
                        <a:t>204</a:t>
                      </a:r>
                      <a:endParaRPr sz="600" spc="-25">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5">
                          <a:latin typeface="Arial MT"/>
                          <a:cs typeface="Arial MT"/>
                        </a:rPr>
                        <a:t>204</a:t>
                      </a:r>
                      <a:endParaRPr sz="600" spc="-25">
                        <a:latin typeface="Arial MT"/>
                        <a:cs typeface="Arial MT"/>
                      </a:endParaRPr>
                    </a:p>
                  </a:txBody>
                  <a:tcPr marL="0" marR="0" marT="17780" marB="0">
                    <a:solidFill>
                      <a:srgbClr val="F1F1F1"/>
                    </a:solidFill>
                  </a:tcPr>
                </a:tc>
                <a:tc>
                  <a:txBody>
                    <a:bodyPr/>
                    <a:lstStyle/>
                    <a:p>
                      <a:pPr marR="151765" lvl="0" algn="r">
                        <a:lnSpc>
                          <a:spcPct val="100000"/>
                        </a:lnSpc>
                        <a:spcBef>
                          <a:spcPts val="140"/>
                        </a:spcBef>
                        <a:buNone/>
                      </a:pPr>
                      <a:r>
                        <a:rPr lang="en-US" sz="600" spc="-25">
                          <a:latin typeface="Arial MT"/>
                          <a:cs typeface="Arial MT"/>
                        </a:rPr>
                        <a:t>268</a:t>
                      </a:r>
                    </a:p>
                  </a:txBody>
                  <a:tcPr marL="0" marR="0" marT="17780" marB="0">
                    <a:solidFill>
                      <a:srgbClr val="F1F1F1"/>
                    </a:solidFill>
                  </a:tcPr>
                </a:tc>
                <a:tc>
                  <a:txBody>
                    <a:bodyPr/>
                    <a:lstStyle/>
                    <a:p>
                      <a:pPr marR="151765" lvl="0" algn="r">
                        <a:lnSpc>
                          <a:spcPct val="100000"/>
                        </a:lnSpc>
                        <a:spcBef>
                          <a:spcPts val="140"/>
                        </a:spcBef>
                        <a:buNone/>
                      </a:pPr>
                      <a:r>
                        <a:rPr lang="en-US" sz="600" spc="-25">
                          <a:latin typeface="Arial MT"/>
                          <a:cs typeface="Arial MT"/>
                        </a:rPr>
                        <a:t>310</a:t>
                      </a:r>
                      <a:endParaRPr sz="600" spc="-25">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5">
                          <a:latin typeface="Arial MT"/>
                          <a:cs typeface="Arial MT"/>
                        </a:rPr>
                        <a:t>410</a:t>
                      </a:r>
                      <a:endParaRPr sz="600" spc="-25">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5">
                          <a:latin typeface="Arial MT"/>
                          <a:cs typeface="Arial MT"/>
                        </a:rPr>
                        <a:t>507</a:t>
                      </a:r>
                      <a:endParaRPr sz="600" spc="-25">
                        <a:latin typeface="Arial MT"/>
                        <a:cs typeface="Arial MT"/>
                      </a:endParaRPr>
                    </a:p>
                  </a:txBody>
                  <a:tcPr marL="0" marR="0" marT="17780" marB="0">
                    <a:solidFill>
                      <a:srgbClr val="F1F1F1"/>
                    </a:solidFill>
                  </a:tcPr>
                </a:tc>
                <a:tc>
                  <a:txBody>
                    <a:bodyPr/>
                    <a:lstStyle/>
                    <a:p>
                      <a:pPr marR="151765" lvl="0" algn="r">
                        <a:lnSpc>
                          <a:spcPct val="100000"/>
                        </a:lnSpc>
                        <a:spcBef>
                          <a:spcPts val="140"/>
                        </a:spcBef>
                        <a:buNone/>
                      </a:pPr>
                      <a:r>
                        <a:rPr lang="en-US" sz="600" spc="-25">
                          <a:latin typeface="Arial MT"/>
                          <a:cs typeface="Arial MT"/>
                        </a:rPr>
                        <a:t>646</a:t>
                      </a:r>
                      <a:endParaRPr sz="600" spc="-25">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5">
                          <a:latin typeface="Arial MT"/>
                          <a:cs typeface="Arial MT"/>
                        </a:rPr>
                        <a:t>819</a:t>
                      </a:r>
                      <a:endParaRPr sz="600" spc="-25">
                        <a:latin typeface="Arial MT"/>
                        <a:cs typeface="Arial MT"/>
                      </a:endParaRPr>
                    </a:p>
                  </a:txBody>
                  <a:tcPr marL="0" marR="0" marT="17780" marB="0">
                    <a:solidFill>
                      <a:srgbClr val="F1F1F1"/>
                    </a:solidFill>
                  </a:tcPr>
                </a:tc>
                <a:extLst>
                  <a:ext uri="{0D108BD9-81ED-4DB2-BD59-A6C34878D82A}">
                    <a16:rowId xmlns:a16="http://schemas.microsoft.com/office/drawing/2014/main" val="10001"/>
                  </a:ext>
                </a:extLst>
              </a:tr>
              <a:tr h="130175">
                <a:tc>
                  <a:txBody>
                    <a:bodyPr/>
                    <a:lstStyle/>
                    <a:p>
                      <a:pPr marL="17780">
                        <a:lnSpc>
                          <a:spcPct val="100000"/>
                        </a:lnSpc>
                        <a:spcBef>
                          <a:spcPts val="114"/>
                        </a:spcBef>
                      </a:pPr>
                      <a:r>
                        <a:rPr lang="en-US" sz="600" spc="-20">
                          <a:latin typeface="Arial MT"/>
                          <a:cs typeface="Arial MT"/>
                        </a:rPr>
                        <a:t>Stock based compensation</a:t>
                      </a:r>
                      <a:endParaRPr sz="600" spc="-20">
                        <a:latin typeface="Arial MT"/>
                        <a:cs typeface="Arial MT"/>
                      </a:endParaRPr>
                    </a:p>
                  </a:txBody>
                  <a:tcPr marL="0" marR="0" marT="14604" marB="0"/>
                </a:tc>
                <a:tc>
                  <a:txBody>
                    <a:bodyPr/>
                    <a:lstStyle/>
                    <a:p>
                      <a:pPr lvl="0" algn="r">
                        <a:lnSpc>
                          <a:spcPct val="100000"/>
                        </a:lnSpc>
                        <a:spcBef>
                          <a:spcPts val="112"/>
                        </a:spcBef>
                        <a:buNone/>
                      </a:pPr>
                      <a:r>
                        <a:rPr lang="en-US" sz="600" spc="-25">
                          <a:latin typeface="Arial MT"/>
                          <a:cs typeface="Arial MT"/>
                        </a:rPr>
                        <a:t>75</a:t>
                      </a:r>
                      <a:endParaRPr sz="600" spc="-25">
                        <a:latin typeface="Arial MT"/>
                        <a:cs typeface="Arial MT"/>
                      </a:endParaRPr>
                    </a:p>
                  </a:txBody>
                  <a:tcPr marL="0" marR="0" marT="14604" marB="0">
                    <a:solidFill>
                      <a:srgbClr val="F1F1F1"/>
                    </a:solidFill>
                  </a:tcPr>
                </a:tc>
                <a:tc>
                  <a:txBody>
                    <a:bodyPr/>
                    <a:lstStyle/>
                    <a:p>
                      <a:pPr lvl="0" algn="r">
                        <a:lnSpc>
                          <a:spcPct val="100000"/>
                        </a:lnSpc>
                        <a:spcBef>
                          <a:spcPts val="112"/>
                        </a:spcBef>
                        <a:buNone/>
                      </a:pPr>
                      <a:r>
                        <a:rPr lang="en-US" sz="600" spc="-25">
                          <a:latin typeface="Arial MT"/>
                          <a:cs typeface="Arial MT"/>
                        </a:rPr>
                        <a:t>92</a:t>
                      </a:r>
                      <a:endParaRPr sz="600" spc="-25">
                        <a:latin typeface="Arial MT"/>
                        <a:cs typeface="Arial MT"/>
                      </a:endParaRPr>
                    </a:p>
                  </a:txBody>
                  <a:tcPr marL="0" marR="0" marT="14604" marB="0">
                    <a:solidFill>
                      <a:srgbClr val="F1F1F1"/>
                    </a:solidFill>
                  </a:tcPr>
                </a:tc>
                <a:tc>
                  <a:txBody>
                    <a:bodyPr/>
                    <a:lstStyle/>
                    <a:p>
                      <a:pPr marR="150495" lvl="0" algn="r">
                        <a:lnSpc>
                          <a:spcPct val="100000"/>
                        </a:lnSpc>
                        <a:spcBef>
                          <a:spcPts val="113"/>
                        </a:spcBef>
                        <a:buNone/>
                      </a:pPr>
                      <a:r>
                        <a:rPr lang="en-US" sz="600" spc="-25">
                          <a:latin typeface="Arial MT"/>
                          <a:cs typeface="Arial MT"/>
                        </a:rPr>
                        <a:t>113</a:t>
                      </a:r>
                      <a:endParaRPr sz="600" spc="-25">
                        <a:latin typeface="Arial MT"/>
                        <a:cs typeface="Arial MT"/>
                      </a:endParaRPr>
                    </a:p>
                  </a:txBody>
                  <a:tcPr marL="0" marR="0" marT="14604" marB="0">
                    <a:solidFill>
                      <a:srgbClr val="F1F1F1"/>
                    </a:solidFill>
                  </a:tcPr>
                </a:tc>
                <a:tc>
                  <a:txBody>
                    <a:bodyPr/>
                    <a:lstStyle/>
                    <a:p>
                      <a:pPr marR="150495" lvl="0" algn="r">
                        <a:lnSpc>
                          <a:spcPct val="100000"/>
                        </a:lnSpc>
                        <a:spcBef>
                          <a:spcPts val="113"/>
                        </a:spcBef>
                        <a:buNone/>
                      </a:pPr>
                      <a:r>
                        <a:rPr lang="en-US" sz="600" spc="-25">
                          <a:latin typeface="Arial MT"/>
                          <a:cs typeface="Arial MT"/>
                        </a:rPr>
                        <a:t>140</a:t>
                      </a:r>
                      <a:endParaRPr sz="600" spc="-25">
                        <a:latin typeface="Arial MT"/>
                        <a:cs typeface="Arial MT"/>
                      </a:endParaRPr>
                    </a:p>
                  </a:txBody>
                  <a:tcPr marL="0" marR="0" marT="14604" marB="0">
                    <a:solidFill>
                      <a:srgbClr val="F1F1F1"/>
                    </a:solidFill>
                  </a:tcPr>
                </a:tc>
                <a:tc>
                  <a:txBody>
                    <a:bodyPr/>
                    <a:lstStyle/>
                    <a:p>
                      <a:pPr lvl="0" algn="r">
                        <a:lnSpc>
                          <a:spcPct val="100000"/>
                        </a:lnSpc>
                        <a:spcBef>
                          <a:spcPts val="112"/>
                        </a:spcBef>
                        <a:buNone/>
                      </a:pPr>
                      <a:r>
                        <a:rPr lang="en-US" sz="600" spc="-25">
                          <a:latin typeface="Arial MT"/>
                          <a:cs typeface="Arial MT"/>
                        </a:rPr>
                        <a:t>175</a:t>
                      </a:r>
                      <a:endParaRPr sz="600" spc="-25">
                        <a:latin typeface="Arial MT"/>
                        <a:cs typeface="Arial MT"/>
                      </a:endParaRPr>
                    </a:p>
                  </a:txBody>
                  <a:tcPr marL="0" marR="0" marT="14604" marB="0">
                    <a:solidFill>
                      <a:srgbClr val="F1F1F1"/>
                    </a:solidFill>
                  </a:tcPr>
                </a:tc>
                <a:tc>
                  <a:txBody>
                    <a:bodyPr/>
                    <a:lstStyle/>
                    <a:p>
                      <a:pPr lvl="0" algn="r">
                        <a:lnSpc>
                          <a:spcPct val="100000"/>
                        </a:lnSpc>
                        <a:spcBef>
                          <a:spcPts val="112"/>
                        </a:spcBef>
                        <a:buNone/>
                      </a:pPr>
                      <a:r>
                        <a:rPr lang="en-US" sz="600" spc="-25">
                          <a:latin typeface="Arial MT"/>
                          <a:cs typeface="Arial MT"/>
                        </a:rPr>
                        <a:t>220</a:t>
                      </a:r>
                      <a:endParaRPr sz="600" spc="-25">
                        <a:latin typeface="Arial MT"/>
                        <a:cs typeface="Arial MT"/>
                      </a:endParaRPr>
                    </a:p>
                  </a:txBody>
                  <a:tcPr marL="0" marR="0" marT="14604" marB="0">
                    <a:solidFill>
                      <a:srgbClr val="F1F1F1"/>
                    </a:solidFill>
                  </a:tcPr>
                </a:tc>
                <a:tc>
                  <a:txBody>
                    <a:bodyPr/>
                    <a:lstStyle/>
                    <a:p>
                      <a:pPr marR="149225" lvl="0" algn="r">
                        <a:lnSpc>
                          <a:spcPct val="100000"/>
                        </a:lnSpc>
                        <a:spcBef>
                          <a:spcPts val="113"/>
                        </a:spcBef>
                        <a:buNone/>
                      </a:pPr>
                      <a:r>
                        <a:rPr lang="en-US" sz="600" spc="-50">
                          <a:latin typeface="Arial MT"/>
                          <a:cs typeface="Arial MT"/>
                        </a:rPr>
                        <a:t>280</a:t>
                      </a:r>
                      <a:endParaRPr sz="600" spc="-50">
                        <a:latin typeface="Arial MT"/>
                        <a:cs typeface="Arial MT"/>
                      </a:endParaRPr>
                    </a:p>
                  </a:txBody>
                  <a:tcPr marL="0" marR="0" marT="14604" marB="0">
                    <a:solidFill>
                      <a:srgbClr val="F1F1F1"/>
                    </a:solidFill>
                  </a:tcPr>
                </a:tc>
                <a:tc>
                  <a:txBody>
                    <a:bodyPr/>
                    <a:lstStyle/>
                    <a:p>
                      <a:pPr lvl="0" algn="r">
                        <a:lnSpc>
                          <a:spcPct val="100000"/>
                        </a:lnSpc>
                        <a:spcBef>
                          <a:spcPts val="112"/>
                        </a:spcBef>
                        <a:buNone/>
                      </a:pPr>
                      <a:r>
                        <a:rPr lang="en-US" sz="600" spc="-50">
                          <a:latin typeface="Arial MT"/>
                          <a:cs typeface="Arial MT"/>
                        </a:rPr>
                        <a:t>356</a:t>
                      </a:r>
                      <a:endParaRPr sz="600" spc="-50">
                        <a:latin typeface="Arial MT"/>
                        <a:cs typeface="Arial MT"/>
                      </a:endParaRPr>
                    </a:p>
                  </a:txBody>
                  <a:tcPr marL="0" marR="0" marT="14604" marB="0">
                    <a:solidFill>
                      <a:srgbClr val="F1F1F1"/>
                    </a:solidFill>
                  </a:tcPr>
                </a:tc>
                <a:extLst>
                  <a:ext uri="{0D108BD9-81ED-4DB2-BD59-A6C34878D82A}">
                    <a16:rowId xmlns:a16="http://schemas.microsoft.com/office/drawing/2014/main" val="10002"/>
                  </a:ext>
                </a:extLst>
              </a:tr>
              <a:tr h="133350">
                <a:tc>
                  <a:txBody>
                    <a:bodyPr/>
                    <a:lstStyle/>
                    <a:p>
                      <a:pPr marL="18415">
                        <a:lnSpc>
                          <a:spcPct val="100000"/>
                        </a:lnSpc>
                        <a:spcBef>
                          <a:spcPts val="140"/>
                        </a:spcBef>
                      </a:pPr>
                      <a:r>
                        <a:rPr sz="600" spc="-10">
                          <a:latin typeface="Arial MT"/>
                          <a:cs typeface="Arial MT"/>
                        </a:rPr>
                        <a:t>Other</a:t>
                      </a:r>
                      <a:endParaRPr sz="600">
                        <a:latin typeface="Arial MT"/>
                        <a:cs typeface="Arial MT"/>
                      </a:endParaRPr>
                    </a:p>
                  </a:txBody>
                  <a:tcPr marL="0" marR="0" marT="17780" marB="0"/>
                </a:tc>
                <a:tc>
                  <a:txBody>
                    <a:bodyPr/>
                    <a:lstStyle/>
                    <a:p>
                      <a:pPr lvl="0" algn="r">
                        <a:lnSpc>
                          <a:spcPct val="100000"/>
                        </a:lnSpc>
                        <a:spcBef>
                          <a:spcPts val="140"/>
                        </a:spcBef>
                        <a:buNone/>
                      </a:pPr>
                      <a:r>
                        <a:rPr lang="en-US" sz="600" spc="-50">
                          <a:latin typeface="Arial MT"/>
                          <a:cs typeface="Arial MT"/>
                        </a:rPr>
                        <a:t>0</a:t>
                      </a:r>
                    </a:p>
                  </a:txBody>
                  <a:tcPr marL="0" marR="0" marT="17780" marB="0">
                    <a:solidFill>
                      <a:srgbClr val="F1F1F1"/>
                    </a:solidFill>
                  </a:tcPr>
                </a:tc>
                <a:tc>
                  <a:txBody>
                    <a:bodyPr/>
                    <a:lstStyle/>
                    <a:p>
                      <a:pPr lvl="0" algn="r">
                        <a:lnSpc>
                          <a:spcPct val="100000"/>
                        </a:lnSpc>
                        <a:spcBef>
                          <a:spcPts val="140"/>
                        </a:spcBef>
                        <a:buNone/>
                      </a:pPr>
                      <a:r>
                        <a:rPr lang="en-US" sz="600" spc="-50">
                          <a:latin typeface="Arial MT"/>
                          <a:cs typeface="Arial MT"/>
                        </a:rPr>
                        <a:t>0</a:t>
                      </a:r>
                      <a:endParaRPr sz="600" spc="-50">
                        <a:latin typeface="Arial MT"/>
                        <a:cs typeface="Arial MT"/>
                      </a:endParaRPr>
                    </a:p>
                  </a:txBody>
                  <a:tcPr marL="0" marR="0" marT="17780" marB="0">
                    <a:solidFill>
                      <a:srgbClr val="F1F1F1"/>
                    </a:solidFill>
                  </a:tcPr>
                </a:tc>
                <a:tc>
                  <a:txBody>
                    <a:bodyPr/>
                    <a:lstStyle/>
                    <a:p>
                      <a:pPr marR="148590" lvl="0" algn="r">
                        <a:lnSpc>
                          <a:spcPct val="100000"/>
                        </a:lnSpc>
                        <a:spcBef>
                          <a:spcPts val="140"/>
                        </a:spcBef>
                        <a:buNone/>
                      </a:pPr>
                      <a:r>
                        <a:rPr sz="600" spc="-50">
                          <a:latin typeface="Arial MT"/>
                          <a:cs typeface="Arial MT"/>
                        </a:rPr>
                        <a:t>-</a:t>
                      </a:r>
                      <a:r>
                        <a:rPr lang="en-US" sz="600" spc="-50">
                          <a:latin typeface="Arial MT"/>
                          <a:cs typeface="Arial MT"/>
                        </a:rPr>
                        <a:t>0</a:t>
                      </a:r>
                      <a:endParaRPr sz="600">
                        <a:latin typeface="Arial MT"/>
                        <a:cs typeface="Arial MT"/>
                      </a:endParaRPr>
                    </a:p>
                  </a:txBody>
                  <a:tcPr marL="0" marR="0" marT="17780" marB="0">
                    <a:solidFill>
                      <a:srgbClr val="F1F1F1"/>
                    </a:solidFill>
                  </a:tcPr>
                </a:tc>
                <a:tc>
                  <a:txBody>
                    <a:bodyPr/>
                    <a:lstStyle/>
                    <a:p>
                      <a:pPr marR="148590" lvl="0" algn="r">
                        <a:lnSpc>
                          <a:spcPct val="100000"/>
                        </a:lnSpc>
                        <a:spcBef>
                          <a:spcPts val="140"/>
                        </a:spcBef>
                        <a:buNone/>
                      </a:pPr>
                      <a:r>
                        <a:rPr sz="600" spc="-50">
                          <a:latin typeface="Arial MT"/>
                          <a:cs typeface="Arial MT"/>
                        </a:rPr>
                        <a:t>-</a:t>
                      </a:r>
                      <a:r>
                        <a:rPr lang="en-US" sz="600" spc="-50">
                          <a:latin typeface="Arial MT"/>
                          <a:cs typeface="Arial MT"/>
                        </a:rPr>
                        <a:t>0</a:t>
                      </a:r>
                      <a:endParaRPr sz="60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50">
                          <a:latin typeface="Arial MT"/>
                          <a:cs typeface="Arial MT"/>
                        </a:rPr>
                        <a:t>0</a:t>
                      </a:r>
                      <a:endParaRPr sz="600" spc="-5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50">
                          <a:latin typeface="Arial MT"/>
                          <a:cs typeface="Arial MT"/>
                        </a:rPr>
                        <a:t>0</a:t>
                      </a:r>
                      <a:endParaRPr sz="600" spc="-50">
                        <a:latin typeface="Arial MT"/>
                        <a:cs typeface="Arial MT"/>
                      </a:endParaRPr>
                    </a:p>
                  </a:txBody>
                  <a:tcPr marL="0" marR="0" marT="17780" marB="0">
                    <a:solidFill>
                      <a:srgbClr val="F1F1F1"/>
                    </a:solidFill>
                  </a:tcPr>
                </a:tc>
                <a:tc>
                  <a:txBody>
                    <a:bodyPr/>
                    <a:lstStyle/>
                    <a:p>
                      <a:pPr marR="148590" lvl="0" algn="r">
                        <a:lnSpc>
                          <a:spcPct val="100000"/>
                        </a:lnSpc>
                        <a:spcBef>
                          <a:spcPts val="140"/>
                        </a:spcBef>
                        <a:buNone/>
                      </a:pPr>
                      <a:r>
                        <a:rPr lang="en-US" sz="600" spc="-50">
                          <a:latin typeface="Arial MT"/>
                          <a:cs typeface="Arial MT"/>
                        </a:rPr>
                        <a:t>0</a:t>
                      </a:r>
                      <a:endParaRPr sz="60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50">
                          <a:latin typeface="Arial MT"/>
                          <a:cs typeface="Arial MT"/>
                        </a:rPr>
                        <a:t>0</a:t>
                      </a:r>
                      <a:endParaRPr sz="600" spc="-50">
                        <a:latin typeface="Arial MT"/>
                        <a:cs typeface="Arial MT"/>
                      </a:endParaRPr>
                    </a:p>
                  </a:txBody>
                  <a:tcPr marL="0" marR="0" marT="17780" marB="0">
                    <a:solidFill>
                      <a:srgbClr val="F1F1F1"/>
                    </a:solidFill>
                  </a:tcPr>
                </a:tc>
                <a:extLst>
                  <a:ext uri="{0D108BD9-81ED-4DB2-BD59-A6C34878D82A}">
                    <a16:rowId xmlns:a16="http://schemas.microsoft.com/office/drawing/2014/main" val="10003"/>
                  </a:ext>
                </a:extLst>
              </a:tr>
              <a:tr h="133350">
                <a:tc>
                  <a:txBody>
                    <a:bodyPr/>
                    <a:lstStyle/>
                    <a:p>
                      <a:pPr marL="18415">
                        <a:lnSpc>
                          <a:spcPct val="100000"/>
                        </a:lnSpc>
                        <a:spcBef>
                          <a:spcPts val="140"/>
                        </a:spcBef>
                      </a:pPr>
                      <a:r>
                        <a:rPr sz="600" spc="-10">
                          <a:latin typeface="Arial MT"/>
                          <a:cs typeface="Arial MT"/>
                        </a:rPr>
                        <a:t>Capex</a:t>
                      </a:r>
                      <a:endParaRPr sz="600">
                        <a:latin typeface="Arial MT"/>
                        <a:cs typeface="Arial MT"/>
                      </a:endParaRPr>
                    </a:p>
                  </a:txBody>
                  <a:tcPr marL="0" marR="0" marT="17780" marB="0"/>
                </a:tc>
                <a:tc>
                  <a:txBody>
                    <a:bodyPr/>
                    <a:lstStyle/>
                    <a:p>
                      <a:pPr lvl="0" algn="r">
                        <a:lnSpc>
                          <a:spcPct val="100000"/>
                        </a:lnSpc>
                        <a:spcBef>
                          <a:spcPts val="140"/>
                        </a:spcBef>
                        <a:buNone/>
                      </a:pPr>
                      <a:r>
                        <a:rPr lang="en-US" sz="600" spc="-10">
                          <a:latin typeface="Arial MT"/>
                          <a:cs typeface="Arial MT"/>
                        </a:rPr>
                        <a:t>(64)</a:t>
                      </a:r>
                    </a:p>
                  </a:txBody>
                  <a:tcPr marL="0" marR="0" marT="17780" marB="0">
                    <a:solidFill>
                      <a:srgbClr val="F1F1F1"/>
                    </a:solidFill>
                  </a:tcPr>
                </a:tc>
                <a:tc>
                  <a:txBody>
                    <a:bodyPr/>
                    <a:lstStyle/>
                    <a:p>
                      <a:pPr lvl="0" algn="r">
                        <a:lnSpc>
                          <a:spcPct val="100000"/>
                        </a:lnSpc>
                        <a:spcBef>
                          <a:spcPts val="140"/>
                        </a:spcBef>
                        <a:buNone/>
                      </a:pPr>
                      <a:r>
                        <a:rPr lang="en-US" sz="600" spc="-10">
                          <a:latin typeface="Arial MT"/>
                          <a:cs typeface="Arial MT"/>
                        </a:rPr>
                        <a:t>(62)</a:t>
                      </a:r>
                      <a:endParaRPr sz="600" spc="-10">
                        <a:latin typeface="Arial MT"/>
                        <a:cs typeface="Arial MT"/>
                      </a:endParaRPr>
                    </a:p>
                  </a:txBody>
                  <a:tcPr marL="0" marR="0" marT="17780" marB="0">
                    <a:solidFill>
                      <a:srgbClr val="F1F1F1"/>
                    </a:solidFill>
                  </a:tcPr>
                </a:tc>
                <a:tc>
                  <a:txBody>
                    <a:bodyPr/>
                    <a:lstStyle/>
                    <a:p>
                      <a:pPr marR="149860" lvl="0" algn="r">
                        <a:lnSpc>
                          <a:spcPct val="100000"/>
                        </a:lnSpc>
                        <a:spcBef>
                          <a:spcPts val="140"/>
                        </a:spcBef>
                        <a:buNone/>
                      </a:pPr>
                      <a:r>
                        <a:rPr lang="en-US" sz="600" spc="-10">
                          <a:latin typeface="Arial MT"/>
                          <a:cs typeface="Arial MT"/>
                        </a:rPr>
                        <a:t>(78)</a:t>
                      </a:r>
                      <a:endParaRPr lang="en-US" sz="600">
                        <a:latin typeface="Arial MT"/>
                        <a:cs typeface="Arial MT"/>
                      </a:endParaRPr>
                    </a:p>
                  </a:txBody>
                  <a:tcPr marL="0" marR="0" marT="17780" marB="0">
                    <a:solidFill>
                      <a:srgbClr val="F1F1F1"/>
                    </a:solidFill>
                  </a:tcPr>
                </a:tc>
                <a:tc>
                  <a:txBody>
                    <a:bodyPr/>
                    <a:lstStyle/>
                    <a:p>
                      <a:pPr marR="149860" lvl="0" algn="r">
                        <a:lnSpc>
                          <a:spcPct val="100000"/>
                        </a:lnSpc>
                        <a:spcBef>
                          <a:spcPts val="140"/>
                        </a:spcBef>
                        <a:buNone/>
                      </a:pPr>
                      <a:r>
                        <a:rPr lang="en-US" sz="600" spc="-10">
                          <a:latin typeface="Arial MT"/>
                          <a:cs typeface="Arial MT"/>
                        </a:rPr>
                        <a:t>(95)</a:t>
                      </a:r>
                      <a:endParaRPr sz="60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10">
                          <a:latin typeface="Arial MT"/>
                          <a:cs typeface="Arial MT"/>
                        </a:rPr>
                        <a:t>(125)</a:t>
                      </a:r>
                      <a:endParaRPr sz="600" spc="-1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10">
                          <a:latin typeface="Arial MT"/>
                          <a:cs typeface="Arial MT"/>
                        </a:rPr>
                        <a:t>(153)</a:t>
                      </a:r>
                      <a:endParaRPr sz="600" spc="-10">
                        <a:latin typeface="Arial MT"/>
                        <a:cs typeface="Arial MT"/>
                      </a:endParaRPr>
                    </a:p>
                  </a:txBody>
                  <a:tcPr marL="0" marR="0" marT="17780" marB="0">
                    <a:solidFill>
                      <a:srgbClr val="F1F1F1"/>
                    </a:solidFill>
                  </a:tcPr>
                </a:tc>
                <a:tc>
                  <a:txBody>
                    <a:bodyPr/>
                    <a:lstStyle/>
                    <a:p>
                      <a:pPr marR="149860" lvl="0" algn="r">
                        <a:lnSpc>
                          <a:spcPct val="100000"/>
                        </a:lnSpc>
                        <a:spcBef>
                          <a:spcPts val="140"/>
                        </a:spcBef>
                        <a:buNone/>
                      </a:pPr>
                      <a:r>
                        <a:rPr lang="en-US" sz="600" spc="-10">
                          <a:latin typeface="Arial MT"/>
                          <a:cs typeface="Arial MT"/>
                        </a:rPr>
                        <a:t>(1)</a:t>
                      </a:r>
                      <a:endParaRPr lang="en-US" sz="60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10">
                          <a:latin typeface="Arial MT"/>
                          <a:cs typeface="Arial MT"/>
                        </a:rPr>
                        <a:t>()</a:t>
                      </a:r>
                    </a:p>
                  </a:txBody>
                  <a:tcPr marL="0" marR="0" marT="17780" marB="0">
                    <a:solidFill>
                      <a:srgbClr val="F1F1F1"/>
                    </a:solidFill>
                  </a:tcPr>
                </a:tc>
                <a:extLst>
                  <a:ext uri="{0D108BD9-81ED-4DB2-BD59-A6C34878D82A}">
                    <a16:rowId xmlns:a16="http://schemas.microsoft.com/office/drawing/2014/main" val="10004"/>
                  </a:ext>
                </a:extLst>
              </a:tr>
              <a:tr h="121285">
                <a:tc>
                  <a:txBody>
                    <a:bodyPr/>
                    <a:lstStyle/>
                    <a:p>
                      <a:pPr marL="18415">
                        <a:lnSpc>
                          <a:spcPts val="715"/>
                        </a:lnSpc>
                        <a:spcBef>
                          <a:spcPts val="140"/>
                        </a:spcBef>
                      </a:pPr>
                      <a:r>
                        <a:rPr sz="600">
                          <a:latin typeface="Arial MT"/>
                          <a:cs typeface="Arial MT"/>
                        </a:rPr>
                        <a:t>Net</a:t>
                      </a:r>
                      <a:r>
                        <a:rPr sz="600" spc="45">
                          <a:latin typeface="Arial MT"/>
                          <a:cs typeface="Arial MT"/>
                        </a:rPr>
                        <a:t> </a:t>
                      </a:r>
                      <a:r>
                        <a:rPr sz="600">
                          <a:latin typeface="Arial MT"/>
                          <a:cs typeface="Arial MT"/>
                        </a:rPr>
                        <a:t>Change</a:t>
                      </a:r>
                      <a:r>
                        <a:rPr sz="600" spc="10">
                          <a:latin typeface="Arial MT"/>
                          <a:cs typeface="Arial MT"/>
                        </a:rPr>
                        <a:t> </a:t>
                      </a:r>
                      <a:r>
                        <a:rPr sz="600">
                          <a:latin typeface="Arial MT"/>
                          <a:cs typeface="Arial MT"/>
                        </a:rPr>
                        <a:t>in</a:t>
                      </a:r>
                      <a:r>
                        <a:rPr sz="600" spc="15">
                          <a:latin typeface="Arial MT"/>
                          <a:cs typeface="Arial MT"/>
                        </a:rPr>
                        <a:t> </a:t>
                      </a:r>
                      <a:r>
                        <a:rPr sz="600">
                          <a:latin typeface="Arial MT"/>
                          <a:cs typeface="Arial MT"/>
                        </a:rPr>
                        <a:t>Working</a:t>
                      </a:r>
                      <a:r>
                        <a:rPr sz="600" spc="15">
                          <a:latin typeface="Arial MT"/>
                          <a:cs typeface="Arial MT"/>
                        </a:rPr>
                        <a:t> </a:t>
                      </a:r>
                      <a:r>
                        <a:rPr sz="600" spc="-10">
                          <a:latin typeface="Arial MT"/>
                          <a:cs typeface="Arial MT"/>
                        </a:rPr>
                        <a:t>Capital</a:t>
                      </a:r>
                      <a:endParaRPr sz="600">
                        <a:latin typeface="Arial MT"/>
                        <a:cs typeface="Arial MT"/>
                      </a:endParaRPr>
                    </a:p>
                  </a:txBody>
                  <a:tcPr marL="0" marR="0" marT="17780" marB="0"/>
                </a:tc>
                <a:tc>
                  <a:txBody>
                    <a:bodyPr/>
                    <a:lstStyle/>
                    <a:p>
                      <a:pPr lvl="0" algn="r">
                        <a:lnSpc>
                          <a:spcPts val="715"/>
                        </a:lnSpc>
                        <a:spcBef>
                          <a:spcPts val="140"/>
                        </a:spcBef>
                        <a:buNone/>
                      </a:pPr>
                      <a:r>
                        <a:rPr lang="en-US" sz="600" spc="-25">
                          <a:latin typeface="Arial MT"/>
                          <a:cs typeface="Arial MT"/>
                        </a:rPr>
                        <a:t>40</a:t>
                      </a:r>
                      <a:endParaRPr sz="600" spc="-25">
                        <a:latin typeface="Arial MT"/>
                        <a:cs typeface="Arial MT"/>
                      </a:endParaRPr>
                    </a:p>
                  </a:txBody>
                  <a:tcPr marL="0" marR="0" marT="17780" marB="0">
                    <a:lnB w="6350" cap="flat" cmpd="sng" algn="ctr">
                      <a:solidFill>
                        <a:srgbClr val="000000"/>
                      </a:solidFill>
                      <a:prstDash val="solid"/>
                      <a:round/>
                      <a:headEnd type="none" w="med" len="med"/>
                      <a:tailEnd type="none" w="med" len="med"/>
                    </a:lnB>
                    <a:solidFill>
                      <a:srgbClr val="F1F1F1"/>
                    </a:solidFill>
                  </a:tcPr>
                </a:tc>
                <a:tc>
                  <a:txBody>
                    <a:bodyPr/>
                    <a:lstStyle/>
                    <a:p>
                      <a:pPr lvl="0" algn="r">
                        <a:lnSpc>
                          <a:spcPts val="715"/>
                        </a:lnSpc>
                        <a:spcBef>
                          <a:spcPts val="140"/>
                        </a:spcBef>
                        <a:buNone/>
                      </a:pPr>
                      <a:r>
                        <a:rPr lang="en-US" sz="600" spc="-25">
                          <a:latin typeface="Arial MT"/>
                          <a:cs typeface="Arial MT"/>
                        </a:rPr>
                        <a:t>75</a:t>
                      </a:r>
                      <a:endParaRPr sz="600" spc="-25">
                        <a:latin typeface="Arial MT"/>
                        <a:cs typeface="Arial MT"/>
                      </a:endParaRPr>
                    </a:p>
                  </a:txBody>
                  <a:tcPr marL="0" marR="0" marT="17780" marB="0">
                    <a:lnB w="6350">
                      <a:solidFill>
                        <a:srgbClr val="000000"/>
                      </a:solidFill>
                    </a:lnB>
                    <a:solidFill>
                      <a:srgbClr val="F1F1F1"/>
                    </a:solidFill>
                  </a:tcPr>
                </a:tc>
                <a:tc>
                  <a:txBody>
                    <a:bodyPr/>
                    <a:lstStyle/>
                    <a:p>
                      <a:pPr marR="150495" lvl="0" algn="r">
                        <a:lnSpc>
                          <a:spcPts val="715"/>
                        </a:lnSpc>
                        <a:spcBef>
                          <a:spcPts val="140"/>
                        </a:spcBef>
                        <a:buNone/>
                      </a:pPr>
                      <a:r>
                        <a:rPr lang="en-US" sz="600" spc="-25">
                          <a:latin typeface="Arial MT"/>
                          <a:cs typeface="Arial MT"/>
                        </a:rPr>
                        <a:t>25</a:t>
                      </a:r>
                      <a:endParaRPr sz="600" spc="-25">
                        <a:latin typeface="Arial MT"/>
                        <a:cs typeface="Arial MT"/>
                      </a:endParaRPr>
                    </a:p>
                  </a:txBody>
                  <a:tcPr marL="0" marR="0" marT="17780" marB="0">
                    <a:lnB w="6350">
                      <a:solidFill>
                        <a:srgbClr val="000000"/>
                      </a:solidFill>
                      <a:prstDash val="solid"/>
                    </a:lnB>
                    <a:solidFill>
                      <a:srgbClr val="F1F1F1"/>
                    </a:solidFill>
                  </a:tcPr>
                </a:tc>
                <a:tc>
                  <a:txBody>
                    <a:bodyPr/>
                    <a:lstStyle/>
                    <a:p>
                      <a:pPr marR="150495" lvl="0" algn="r">
                        <a:lnSpc>
                          <a:spcPts val="715"/>
                        </a:lnSpc>
                        <a:spcBef>
                          <a:spcPts val="140"/>
                        </a:spcBef>
                        <a:buNone/>
                      </a:pPr>
                      <a:r>
                        <a:rPr lang="en-US" sz="600" spc="-25">
                          <a:latin typeface="Arial MT"/>
                          <a:cs typeface="Arial MT"/>
                        </a:rPr>
                        <a:t>72</a:t>
                      </a:r>
                      <a:endParaRPr sz="600" spc="-25">
                        <a:latin typeface="Arial MT"/>
                        <a:cs typeface="Arial MT"/>
                      </a:endParaRPr>
                    </a:p>
                  </a:txBody>
                  <a:tcPr marL="0" marR="0" marT="17780" marB="0">
                    <a:lnB w="6350">
                      <a:solidFill>
                        <a:srgbClr val="000000"/>
                      </a:solidFill>
                      <a:prstDash val="solid"/>
                    </a:lnB>
                    <a:solidFill>
                      <a:srgbClr val="F1F1F1"/>
                    </a:solidFill>
                  </a:tcPr>
                </a:tc>
                <a:tc>
                  <a:txBody>
                    <a:bodyPr/>
                    <a:lstStyle/>
                    <a:p>
                      <a:pPr lvl="0" algn="r">
                        <a:lnSpc>
                          <a:spcPts val="715"/>
                        </a:lnSpc>
                        <a:spcBef>
                          <a:spcPts val="140"/>
                        </a:spcBef>
                        <a:buNone/>
                      </a:pPr>
                      <a:r>
                        <a:rPr lang="en-US" sz="600" spc="-25">
                          <a:latin typeface="Arial MT"/>
                          <a:cs typeface="Arial MT"/>
                        </a:rPr>
                        <a:t>79</a:t>
                      </a:r>
                      <a:endParaRPr sz="600" spc="-25">
                        <a:latin typeface="Arial MT"/>
                        <a:cs typeface="Arial MT"/>
                      </a:endParaRPr>
                    </a:p>
                  </a:txBody>
                  <a:tcPr marL="0" marR="0" marT="17780" marB="0">
                    <a:lnB w="6350">
                      <a:solidFill>
                        <a:srgbClr val="000000"/>
                      </a:solidFill>
                    </a:lnB>
                    <a:solidFill>
                      <a:srgbClr val="F1F1F1"/>
                    </a:solidFill>
                  </a:tcPr>
                </a:tc>
                <a:tc>
                  <a:txBody>
                    <a:bodyPr/>
                    <a:lstStyle/>
                    <a:p>
                      <a:pPr lvl="0" algn="r">
                        <a:lnSpc>
                          <a:spcPts val="715"/>
                        </a:lnSpc>
                        <a:spcBef>
                          <a:spcPts val="140"/>
                        </a:spcBef>
                        <a:buNone/>
                      </a:pPr>
                      <a:r>
                        <a:rPr lang="en-US" sz="600" spc="-25">
                          <a:latin typeface="Arial MT"/>
                          <a:cs typeface="Arial MT"/>
                        </a:rPr>
                        <a:t>146</a:t>
                      </a:r>
                      <a:endParaRPr sz="600" spc="-25">
                        <a:latin typeface="Arial MT"/>
                        <a:cs typeface="Arial MT"/>
                      </a:endParaRPr>
                    </a:p>
                  </a:txBody>
                  <a:tcPr marL="0" marR="0" marT="17780" marB="0">
                    <a:lnB w="6350">
                      <a:solidFill>
                        <a:srgbClr val="000000"/>
                      </a:solidFill>
                    </a:lnB>
                    <a:solidFill>
                      <a:srgbClr val="F1F1F1"/>
                    </a:solidFill>
                  </a:tcPr>
                </a:tc>
                <a:tc>
                  <a:txBody>
                    <a:bodyPr/>
                    <a:lstStyle/>
                    <a:p>
                      <a:pPr marR="150495" lvl="0" algn="r">
                        <a:lnSpc>
                          <a:spcPts val="715"/>
                        </a:lnSpc>
                        <a:spcBef>
                          <a:spcPts val="140"/>
                        </a:spcBef>
                        <a:buNone/>
                      </a:pPr>
                      <a:r>
                        <a:rPr lang="en-US" sz="600" spc="-25">
                          <a:latin typeface="Arial MT"/>
                          <a:cs typeface="Arial MT"/>
                        </a:rPr>
                        <a:t>168</a:t>
                      </a:r>
                    </a:p>
                  </a:txBody>
                  <a:tcPr marL="0" marR="0" marT="17780" marB="0">
                    <a:lnB w="6350">
                      <a:solidFill>
                        <a:srgbClr val="000000"/>
                      </a:solidFill>
                      <a:prstDash val="solid"/>
                    </a:lnB>
                    <a:solidFill>
                      <a:srgbClr val="F1F1F1"/>
                    </a:solidFill>
                  </a:tcPr>
                </a:tc>
                <a:tc>
                  <a:txBody>
                    <a:bodyPr/>
                    <a:lstStyle/>
                    <a:p>
                      <a:pPr lvl="0" algn="r">
                        <a:lnSpc>
                          <a:spcPts val="715"/>
                        </a:lnSpc>
                        <a:spcBef>
                          <a:spcPts val="140"/>
                        </a:spcBef>
                        <a:buNone/>
                      </a:pPr>
                      <a:r>
                        <a:rPr lang="en-US" sz="600" spc="-25">
                          <a:latin typeface="Arial MT"/>
                          <a:cs typeface="Arial MT"/>
                        </a:rPr>
                        <a:t>197</a:t>
                      </a:r>
                      <a:endParaRPr sz="600" spc="-25">
                        <a:latin typeface="Arial MT"/>
                        <a:cs typeface="Arial MT"/>
                      </a:endParaRPr>
                    </a:p>
                  </a:txBody>
                  <a:tcPr marL="0" marR="0" marT="17780" marB="0">
                    <a:lnB w="6350">
                      <a:solidFill>
                        <a:srgbClr val="000000"/>
                      </a:solidFill>
                    </a:lnB>
                    <a:solidFill>
                      <a:srgbClr val="F1F1F1"/>
                    </a:solidFill>
                  </a:tcPr>
                </a:tc>
                <a:extLst>
                  <a:ext uri="{0D108BD9-81ED-4DB2-BD59-A6C34878D82A}">
                    <a16:rowId xmlns:a16="http://schemas.microsoft.com/office/drawing/2014/main" val="10005"/>
                  </a:ext>
                </a:extLst>
              </a:tr>
              <a:tr h="145415">
                <a:tc>
                  <a:txBody>
                    <a:bodyPr/>
                    <a:lstStyle/>
                    <a:p>
                      <a:pPr marL="18415">
                        <a:lnSpc>
                          <a:spcPct val="100000"/>
                        </a:lnSpc>
                        <a:spcBef>
                          <a:spcPts val="235"/>
                        </a:spcBef>
                      </a:pPr>
                      <a:r>
                        <a:rPr sz="600">
                          <a:latin typeface="Arial MT"/>
                          <a:cs typeface="Arial MT"/>
                        </a:rPr>
                        <a:t>Free</a:t>
                      </a:r>
                      <a:r>
                        <a:rPr sz="600" spc="20">
                          <a:latin typeface="Arial MT"/>
                          <a:cs typeface="Arial MT"/>
                        </a:rPr>
                        <a:t> </a:t>
                      </a:r>
                      <a:r>
                        <a:rPr sz="600">
                          <a:latin typeface="Arial MT"/>
                          <a:cs typeface="Arial MT"/>
                        </a:rPr>
                        <a:t>Cash</a:t>
                      </a:r>
                      <a:r>
                        <a:rPr sz="600" spc="25">
                          <a:latin typeface="Arial MT"/>
                          <a:cs typeface="Arial MT"/>
                        </a:rPr>
                        <a:t> </a:t>
                      </a:r>
                      <a:r>
                        <a:rPr sz="600">
                          <a:latin typeface="Arial MT"/>
                          <a:cs typeface="Arial MT"/>
                        </a:rPr>
                        <a:t>Flows</a:t>
                      </a:r>
                      <a:r>
                        <a:rPr sz="600" spc="60">
                          <a:latin typeface="Arial MT"/>
                          <a:cs typeface="Arial MT"/>
                        </a:rPr>
                        <a:t> </a:t>
                      </a:r>
                      <a:r>
                        <a:rPr sz="600">
                          <a:latin typeface="Arial MT"/>
                          <a:cs typeface="Arial MT"/>
                        </a:rPr>
                        <a:t>to</a:t>
                      </a:r>
                      <a:r>
                        <a:rPr sz="600" spc="25">
                          <a:latin typeface="Arial MT"/>
                          <a:cs typeface="Arial MT"/>
                        </a:rPr>
                        <a:t> </a:t>
                      </a:r>
                      <a:r>
                        <a:rPr sz="600">
                          <a:latin typeface="Arial MT"/>
                          <a:cs typeface="Arial MT"/>
                        </a:rPr>
                        <a:t>Firm</a:t>
                      </a:r>
                      <a:r>
                        <a:rPr sz="600" spc="45">
                          <a:latin typeface="Arial MT"/>
                          <a:cs typeface="Arial MT"/>
                        </a:rPr>
                        <a:t> </a:t>
                      </a:r>
                      <a:r>
                        <a:rPr sz="600" spc="-10">
                          <a:latin typeface="Arial MT"/>
                          <a:cs typeface="Arial MT"/>
                        </a:rPr>
                        <a:t>(FCFF)</a:t>
                      </a:r>
                      <a:endParaRPr sz="600">
                        <a:latin typeface="Arial MT"/>
                        <a:cs typeface="Arial MT"/>
                      </a:endParaRPr>
                    </a:p>
                  </a:txBody>
                  <a:tcPr marL="0" marR="0" marT="29845" marB="0"/>
                </a:tc>
                <a:tc>
                  <a:txBody>
                    <a:bodyPr/>
                    <a:lstStyle/>
                    <a:p>
                      <a:pPr lvl="0" algn="r">
                        <a:lnSpc>
                          <a:spcPct val="100000"/>
                        </a:lnSpc>
                        <a:spcBef>
                          <a:spcPts val="235"/>
                        </a:spcBef>
                        <a:buNone/>
                      </a:pPr>
                      <a:r>
                        <a:rPr lang="en-US" sz="600" spc="-25">
                          <a:latin typeface="Arial MT"/>
                          <a:cs typeface="Arial MT"/>
                        </a:rPr>
                        <a:t>117</a:t>
                      </a:r>
                      <a:endParaRPr sz="600" spc="-25">
                        <a:latin typeface="Arial MT"/>
                        <a:cs typeface="Arial MT"/>
                      </a:endParaRPr>
                    </a:p>
                  </a:txBody>
                  <a:tcPr marL="0" marR="0" marT="29845" marB="0">
                    <a:lnT w="6350" cap="flat" cmpd="sng" algn="ctr">
                      <a:solidFill>
                        <a:srgbClr val="000000"/>
                      </a:solidFill>
                      <a:prstDash val="solid"/>
                      <a:round/>
                      <a:headEnd type="none" w="med" len="med"/>
                      <a:tailEnd type="none" w="med" len="med"/>
                    </a:lnT>
                    <a:solidFill>
                      <a:srgbClr val="F1F1F1"/>
                    </a:solidFill>
                  </a:tcPr>
                </a:tc>
                <a:tc>
                  <a:txBody>
                    <a:bodyPr/>
                    <a:lstStyle/>
                    <a:p>
                      <a:pPr lvl="0" algn="r">
                        <a:lnSpc>
                          <a:spcPct val="100000"/>
                        </a:lnSpc>
                        <a:spcBef>
                          <a:spcPts val="235"/>
                        </a:spcBef>
                        <a:buNone/>
                      </a:pPr>
                      <a:r>
                        <a:rPr lang="en-US" sz="600" spc="-25">
                          <a:latin typeface="Arial MT"/>
                          <a:cs typeface="Arial MT"/>
                        </a:rPr>
                        <a:t>124</a:t>
                      </a:r>
                      <a:endParaRPr sz="600" spc="-25">
                        <a:latin typeface="Arial MT"/>
                        <a:cs typeface="Arial MT"/>
                      </a:endParaRPr>
                    </a:p>
                  </a:txBody>
                  <a:tcPr marL="0" marR="0" marT="29845" marB="0">
                    <a:lnT w="6350">
                      <a:solidFill>
                        <a:srgbClr val="000000"/>
                      </a:solidFill>
                    </a:lnT>
                    <a:solidFill>
                      <a:srgbClr val="F1F1F1"/>
                    </a:solidFill>
                  </a:tcPr>
                </a:tc>
                <a:tc>
                  <a:txBody>
                    <a:bodyPr/>
                    <a:lstStyle/>
                    <a:p>
                      <a:pPr marR="150495" lvl="0" algn="r">
                        <a:lnSpc>
                          <a:spcPct val="100000"/>
                        </a:lnSpc>
                        <a:spcBef>
                          <a:spcPts val="235"/>
                        </a:spcBef>
                        <a:buNone/>
                      </a:pPr>
                      <a:r>
                        <a:rPr lang="en-US" sz="600" spc="-25">
                          <a:latin typeface="Arial MT"/>
                          <a:cs typeface="Arial MT"/>
                        </a:rPr>
                        <a:t>104</a:t>
                      </a:r>
                      <a:endParaRPr sz="600" spc="-25">
                        <a:latin typeface="Arial MT"/>
                        <a:cs typeface="Arial MT"/>
                      </a:endParaRPr>
                    </a:p>
                  </a:txBody>
                  <a:tcPr marL="0" marR="0" marT="29845" marB="0">
                    <a:lnT w="6350">
                      <a:solidFill>
                        <a:srgbClr val="000000"/>
                      </a:solidFill>
                      <a:prstDash val="solid"/>
                    </a:lnT>
                    <a:solidFill>
                      <a:srgbClr val="F1F1F1"/>
                    </a:solidFill>
                  </a:tcPr>
                </a:tc>
                <a:tc>
                  <a:txBody>
                    <a:bodyPr/>
                    <a:lstStyle/>
                    <a:p>
                      <a:pPr marR="150495" lvl="0" algn="r">
                        <a:lnSpc>
                          <a:spcPct val="100000"/>
                        </a:lnSpc>
                        <a:spcBef>
                          <a:spcPts val="235"/>
                        </a:spcBef>
                        <a:buNone/>
                      </a:pPr>
                      <a:r>
                        <a:rPr lang="en-US" sz="600" spc="-25">
                          <a:latin typeface="Arial MT"/>
                          <a:cs typeface="Arial MT"/>
                        </a:rPr>
                        <a:t>201</a:t>
                      </a:r>
                      <a:endParaRPr sz="600" spc="-25">
                        <a:latin typeface="Arial MT"/>
                        <a:cs typeface="Arial MT"/>
                      </a:endParaRPr>
                    </a:p>
                  </a:txBody>
                  <a:tcPr marL="0" marR="0" marT="29845" marB="0">
                    <a:lnT w="6350">
                      <a:solidFill>
                        <a:srgbClr val="000000"/>
                      </a:solidFill>
                      <a:prstDash val="solid"/>
                    </a:lnT>
                    <a:solidFill>
                      <a:srgbClr val="F1F1F1"/>
                    </a:solidFill>
                  </a:tcPr>
                </a:tc>
                <a:tc>
                  <a:txBody>
                    <a:bodyPr/>
                    <a:lstStyle/>
                    <a:p>
                      <a:pPr lvl="0" algn="r">
                        <a:lnSpc>
                          <a:spcPct val="100000"/>
                        </a:lnSpc>
                        <a:spcBef>
                          <a:spcPts val="235"/>
                        </a:spcBef>
                        <a:buNone/>
                      </a:pPr>
                      <a:r>
                        <a:rPr lang="en-US" sz="600" spc="-25">
                          <a:latin typeface="Arial MT"/>
                          <a:cs typeface="Arial MT"/>
                        </a:rPr>
                        <a:t>271</a:t>
                      </a:r>
                      <a:endParaRPr sz="600" spc="-25">
                        <a:latin typeface="Arial MT"/>
                        <a:cs typeface="Arial MT"/>
                      </a:endParaRPr>
                    </a:p>
                  </a:txBody>
                  <a:tcPr marL="0" marR="0" marT="29845" marB="0">
                    <a:lnT w="6350">
                      <a:solidFill>
                        <a:srgbClr val="000000"/>
                      </a:solidFill>
                    </a:lnT>
                    <a:solidFill>
                      <a:srgbClr val="F1F1F1"/>
                    </a:solidFill>
                  </a:tcPr>
                </a:tc>
                <a:tc>
                  <a:txBody>
                    <a:bodyPr/>
                    <a:lstStyle/>
                    <a:p>
                      <a:pPr lvl="0" algn="r">
                        <a:lnSpc>
                          <a:spcPct val="100000"/>
                        </a:lnSpc>
                        <a:spcBef>
                          <a:spcPts val="235"/>
                        </a:spcBef>
                        <a:buNone/>
                      </a:pPr>
                      <a:r>
                        <a:rPr lang="en-US" sz="600" spc="-25">
                          <a:latin typeface="Arial MT"/>
                          <a:cs typeface="Arial MT"/>
                        </a:rPr>
                        <a:t>348</a:t>
                      </a:r>
                      <a:endParaRPr sz="600" spc="-25">
                        <a:latin typeface="Arial MT"/>
                        <a:cs typeface="Arial MT"/>
                      </a:endParaRPr>
                    </a:p>
                  </a:txBody>
                  <a:tcPr marL="0" marR="0" marT="29845" marB="0">
                    <a:lnT w="6350">
                      <a:solidFill>
                        <a:srgbClr val="000000"/>
                      </a:solidFill>
                    </a:lnT>
                    <a:solidFill>
                      <a:srgbClr val="F1F1F1"/>
                    </a:solidFill>
                  </a:tcPr>
                </a:tc>
                <a:tc>
                  <a:txBody>
                    <a:bodyPr/>
                    <a:lstStyle/>
                    <a:p>
                      <a:pPr marR="150495" lvl="0" algn="r">
                        <a:lnSpc>
                          <a:spcPct val="100000"/>
                        </a:lnSpc>
                        <a:spcBef>
                          <a:spcPts val="235"/>
                        </a:spcBef>
                        <a:buNone/>
                      </a:pPr>
                      <a:r>
                        <a:rPr lang="en-US" sz="600" spc="-25">
                          <a:latin typeface="Arial MT"/>
                          <a:cs typeface="Arial MT"/>
                        </a:rPr>
                        <a:t>4</a:t>
                      </a:r>
                    </a:p>
                  </a:txBody>
                  <a:tcPr marL="0" marR="0" marT="29845" marB="0">
                    <a:lnT w="6350">
                      <a:solidFill>
                        <a:srgbClr val="000000"/>
                      </a:solidFill>
                      <a:prstDash val="solid"/>
                    </a:lnT>
                    <a:solidFill>
                      <a:srgbClr val="F1F1F1"/>
                    </a:solidFill>
                  </a:tcPr>
                </a:tc>
                <a:tc>
                  <a:txBody>
                    <a:bodyPr/>
                    <a:lstStyle/>
                    <a:p>
                      <a:pPr lvl="0" algn="r">
                        <a:lnSpc>
                          <a:spcPct val="100000"/>
                        </a:lnSpc>
                        <a:spcBef>
                          <a:spcPts val="235"/>
                        </a:spcBef>
                        <a:buNone/>
                      </a:pPr>
                      <a:r>
                        <a:rPr lang="en-US" sz="600" spc="-25">
                          <a:latin typeface="Arial MT"/>
                          <a:cs typeface="Arial MT"/>
                        </a:rPr>
                        <a:t>539</a:t>
                      </a:r>
                      <a:endParaRPr sz="600" spc="-25">
                        <a:latin typeface="Arial MT"/>
                        <a:cs typeface="Arial MT"/>
                      </a:endParaRPr>
                    </a:p>
                  </a:txBody>
                  <a:tcPr marL="0" marR="0" marT="29845" marB="0">
                    <a:lnT w="6350">
                      <a:solidFill>
                        <a:srgbClr val="000000"/>
                      </a:solidFill>
                    </a:lnT>
                    <a:solidFill>
                      <a:srgbClr val="F1F1F1"/>
                    </a:solidFill>
                  </a:tcPr>
                </a:tc>
                <a:extLst>
                  <a:ext uri="{0D108BD9-81ED-4DB2-BD59-A6C34878D82A}">
                    <a16:rowId xmlns:a16="http://schemas.microsoft.com/office/drawing/2014/main" val="10006"/>
                  </a:ext>
                </a:extLst>
              </a:tr>
              <a:tr h="109116">
                <a:tc>
                  <a:txBody>
                    <a:bodyPr/>
                    <a:lstStyle/>
                    <a:p>
                      <a:pPr marL="90805">
                        <a:lnSpc>
                          <a:spcPct val="100000"/>
                        </a:lnSpc>
                        <a:spcBef>
                          <a:spcPts val="140"/>
                        </a:spcBef>
                      </a:pPr>
                      <a:r>
                        <a:rPr sz="600" i="1">
                          <a:latin typeface="Arial"/>
                          <a:cs typeface="Arial"/>
                        </a:rPr>
                        <a:t>Years</a:t>
                      </a:r>
                      <a:r>
                        <a:rPr sz="600" i="1" spc="60">
                          <a:latin typeface="Arial"/>
                          <a:cs typeface="Arial"/>
                        </a:rPr>
                        <a:t> </a:t>
                      </a:r>
                      <a:r>
                        <a:rPr sz="600" i="1">
                          <a:latin typeface="Arial"/>
                          <a:cs typeface="Arial"/>
                        </a:rPr>
                        <a:t>to</a:t>
                      </a:r>
                      <a:r>
                        <a:rPr sz="600" i="1" spc="25">
                          <a:latin typeface="Arial"/>
                          <a:cs typeface="Arial"/>
                        </a:rPr>
                        <a:t> </a:t>
                      </a:r>
                      <a:r>
                        <a:rPr sz="600" i="1" spc="-10">
                          <a:latin typeface="Arial"/>
                          <a:cs typeface="Arial"/>
                        </a:rPr>
                        <a:t>Discount</a:t>
                      </a:r>
                      <a:endParaRPr sz="600">
                        <a:latin typeface="Arial"/>
                        <a:cs typeface="Arial"/>
                      </a:endParaRPr>
                    </a:p>
                  </a:txBody>
                  <a:tcPr marL="0" marR="0" marT="17780" marB="0"/>
                </a:tc>
                <a:tc>
                  <a:txBody>
                    <a:bodyPr/>
                    <a:lstStyle/>
                    <a:p>
                      <a:pPr lvl="0" algn="r">
                        <a:lnSpc>
                          <a:spcPct val="100000"/>
                        </a:lnSpc>
                        <a:spcBef>
                          <a:spcPts val="140"/>
                        </a:spcBef>
                        <a:buNone/>
                      </a:pPr>
                      <a:r>
                        <a:rPr lang="en-US" sz="600" spc="-20">
                          <a:latin typeface="Arial MT"/>
                          <a:cs typeface="Arial MT"/>
                        </a:rPr>
                        <a:t>1</a:t>
                      </a:r>
                      <a:endParaRPr sz="600" spc="-2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0">
                          <a:latin typeface="Arial MT"/>
                          <a:cs typeface="Arial MT"/>
                        </a:rPr>
                        <a:t>1</a:t>
                      </a:r>
                      <a:endParaRPr sz="600" spc="-20">
                        <a:latin typeface="Arial MT"/>
                        <a:cs typeface="Arial MT"/>
                      </a:endParaRPr>
                    </a:p>
                  </a:txBody>
                  <a:tcPr marL="0" marR="0" marT="17780" marB="0">
                    <a:solidFill>
                      <a:srgbClr val="F1F1F1"/>
                    </a:solidFill>
                  </a:tcPr>
                </a:tc>
                <a:tc>
                  <a:txBody>
                    <a:bodyPr/>
                    <a:lstStyle/>
                    <a:p>
                      <a:pPr marR="150495" lvl="0" algn="r">
                        <a:lnSpc>
                          <a:spcPct val="100000"/>
                        </a:lnSpc>
                        <a:spcBef>
                          <a:spcPts val="140"/>
                        </a:spcBef>
                        <a:buNone/>
                      </a:pPr>
                      <a:r>
                        <a:rPr lang="en-US" sz="600" spc="-20">
                          <a:latin typeface="Arial MT"/>
                          <a:cs typeface="Arial MT"/>
                        </a:rPr>
                        <a:t>2</a:t>
                      </a:r>
                      <a:endParaRPr sz="600" spc="-20">
                        <a:latin typeface="Arial MT"/>
                        <a:cs typeface="Arial MT"/>
                      </a:endParaRPr>
                    </a:p>
                  </a:txBody>
                  <a:tcPr marL="0" marR="0" marT="17780" marB="0">
                    <a:solidFill>
                      <a:srgbClr val="F1F1F1"/>
                    </a:solidFill>
                  </a:tcPr>
                </a:tc>
                <a:tc>
                  <a:txBody>
                    <a:bodyPr/>
                    <a:lstStyle/>
                    <a:p>
                      <a:pPr marR="150495" lvl="0" algn="r">
                        <a:lnSpc>
                          <a:spcPct val="100000"/>
                        </a:lnSpc>
                        <a:spcBef>
                          <a:spcPts val="140"/>
                        </a:spcBef>
                        <a:buNone/>
                      </a:pPr>
                      <a:r>
                        <a:rPr lang="en-US" sz="600" spc="-20">
                          <a:latin typeface="Arial MT"/>
                          <a:cs typeface="Arial MT"/>
                        </a:rPr>
                        <a:t>3.</a:t>
                      </a:r>
                      <a:endParaRPr sz="60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0">
                          <a:latin typeface="Arial MT"/>
                          <a:cs typeface="Arial MT"/>
                        </a:rPr>
                        <a:t>4</a:t>
                      </a:r>
                      <a:endParaRPr sz="600" spc="-2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0">
                          <a:latin typeface="Arial MT"/>
                          <a:cs typeface="Arial MT"/>
                        </a:rPr>
                        <a:t>5</a:t>
                      </a:r>
                      <a:endParaRPr sz="600" spc="-20">
                        <a:latin typeface="Arial MT"/>
                        <a:cs typeface="Arial MT"/>
                      </a:endParaRPr>
                    </a:p>
                  </a:txBody>
                  <a:tcPr marL="0" marR="0" marT="17780" marB="0">
                    <a:solidFill>
                      <a:srgbClr val="F1F1F1"/>
                    </a:solidFill>
                  </a:tcPr>
                </a:tc>
                <a:tc>
                  <a:txBody>
                    <a:bodyPr/>
                    <a:lstStyle/>
                    <a:p>
                      <a:pPr marR="150495" lvl="0" algn="r">
                        <a:lnSpc>
                          <a:spcPct val="100000"/>
                        </a:lnSpc>
                        <a:spcBef>
                          <a:spcPts val="140"/>
                        </a:spcBef>
                        <a:buNone/>
                      </a:pPr>
                      <a:r>
                        <a:rPr lang="en-US" sz="600" spc="-20">
                          <a:latin typeface="Arial MT"/>
                          <a:cs typeface="Arial MT"/>
                        </a:rPr>
                        <a:t>6</a:t>
                      </a:r>
                      <a:endParaRPr sz="600" spc="-2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0">
                          <a:latin typeface="Arial MT"/>
                          <a:cs typeface="Arial MT"/>
                        </a:rPr>
                        <a:t>7</a:t>
                      </a:r>
                      <a:endParaRPr sz="600" spc="-20">
                        <a:latin typeface="Arial MT"/>
                        <a:cs typeface="Arial MT"/>
                      </a:endParaRPr>
                    </a:p>
                  </a:txBody>
                  <a:tcPr marL="0" marR="0" marT="17780" marB="0">
                    <a:solidFill>
                      <a:srgbClr val="F1F1F1"/>
                    </a:solidFill>
                  </a:tcPr>
                </a:tc>
                <a:extLst>
                  <a:ext uri="{0D108BD9-81ED-4DB2-BD59-A6C34878D82A}">
                    <a16:rowId xmlns:a16="http://schemas.microsoft.com/office/drawing/2014/main" val="10007"/>
                  </a:ext>
                </a:extLst>
              </a:tr>
              <a:tr h="133350">
                <a:tc>
                  <a:txBody>
                    <a:bodyPr/>
                    <a:lstStyle/>
                    <a:p>
                      <a:pPr marL="90805">
                        <a:lnSpc>
                          <a:spcPct val="100000"/>
                        </a:lnSpc>
                        <a:spcBef>
                          <a:spcPts val="140"/>
                        </a:spcBef>
                      </a:pPr>
                      <a:r>
                        <a:rPr sz="600" i="1">
                          <a:latin typeface="Arial"/>
                          <a:cs typeface="Arial"/>
                        </a:rPr>
                        <a:t>Cost</a:t>
                      </a:r>
                      <a:r>
                        <a:rPr sz="600" i="1" spc="45">
                          <a:latin typeface="Arial"/>
                          <a:cs typeface="Arial"/>
                        </a:rPr>
                        <a:t> </a:t>
                      </a:r>
                      <a:r>
                        <a:rPr sz="600" i="1">
                          <a:latin typeface="Arial"/>
                          <a:cs typeface="Arial"/>
                        </a:rPr>
                        <a:t>of</a:t>
                      </a:r>
                      <a:r>
                        <a:rPr sz="600" i="1" spc="45">
                          <a:latin typeface="Arial"/>
                          <a:cs typeface="Arial"/>
                        </a:rPr>
                        <a:t> </a:t>
                      </a:r>
                      <a:r>
                        <a:rPr sz="600" i="1" spc="-10">
                          <a:latin typeface="Arial"/>
                          <a:cs typeface="Arial"/>
                        </a:rPr>
                        <a:t>Capital</a:t>
                      </a:r>
                      <a:endParaRPr sz="600">
                        <a:latin typeface="Arial"/>
                        <a:cs typeface="Arial"/>
                      </a:endParaRPr>
                    </a:p>
                  </a:txBody>
                  <a:tcPr marL="0" marR="0" marT="17780" marB="0"/>
                </a:tc>
                <a:tc>
                  <a:txBody>
                    <a:bodyPr/>
                    <a:lstStyle/>
                    <a:p>
                      <a:pPr lvl="0" algn="r">
                        <a:lnSpc>
                          <a:spcPct val="100000"/>
                        </a:lnSpc>
                        <a:spcBef>
                          <a:spcPts val="140"/>
                        </a:spcBef>
                        <a:buNone/>
                      </a:pPr>
                      <a:r>
                        <a:rPr lang="en-US" sz="600" spc="-10">
                          <a:latin typeface="Arial MT"/>
                          <a:cs typeface="Arial MT"/>
                        </a:rPr>
                        <a:t>16.6%</a:t>
                      </a:r>
                      <a:endParaRPr sz="600" spc="-1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10">
                          <a:latin typeface="Arial MT"/>
                          <a:cs typeface="Arial MT"/>
                        </a:rPr>
                        <a:t>16.6%</a:t>
                      </a:r>
                      <a:endParaRPr sz="600" spc="-10">
                        <a:latin typeface="Arial MT"/>
                        <a:cs typeface="Arial MT"/>
                      </a:endParaRPr>
                    </a:p>
                  </a:txBody>
                  <a:tcPr marL="0" marR="0" marT="17780" marB="0">
                    <a:solidFill>
                      <a:srgbClr val="F1F1F1"/>
                    </a:solidFill>
                  </a:tcPr>
                </a:tc>
                <a:tc>
                  <a:txBody>
                    <a:bodyPr/>
                    <a:lstStyle/>
                    <a:p>
                      <a:pPr marR="178435" lvl="0" algn="r">
                        <a:lnSpc>
                          <a:spcPct val="100000"/>
                        </a:lnSpc>
                        <a:spcBef>
                          <a:spcPts val="140"/>
                        </a:spcBef>
                        <a:buNone/>
                      </a:pPr>
                      <a:r>
                        <a:rPr lang="en-US" sz="600" spc="-10">
                          <a:latin typeface="Arial MT"/>
                          <a:cs typeface="Arial MT"/>
                        </a:rPr>
                        <a:t>16.6%</a:t>
                      </a:r>
                      <a:endParaRPr sz="600">
                        <a:latin typeface="Arial MT"/>
                        <a:cs typeface="Arial MT"/>
                      </a:endParaRPr>
                    </a:p>
                  </a:txBody>
                  <a:tcPr marL="0" marR="0" marT="17780" marB="0">
                    <a:solidFill>
                      <a:srgbClr val="F1F1F1"/>
                    </a:solidFill>
                  </a:tcPr>
                </a:tc>
                <a:tc>
                  <a:txBody>
                    <a:bodyPr/>
                    <a:lstStyle/>
                    <a:p>
                      <a:pPr marR="178435" lvl="0" algn="r">
                        <a:lnSpc>
                          <a:spcPct val="100000"/>
                        </a:lnSpc>
                        <a:spcBef>
                          <a:spcPts val="140"/>
                        </a:spcBef>
                        <a:buNone/>
                      </a:pPr>
                      <a:r>
                        <a:rPr lang="en-US" sz="600" spc="-10">
                          <a:latin typeface="Arial MT"/>
                          <a:cs typeface="Arial MT"/>
                        </a:rPr>
                        <a:t>16.6%</a:t>
                      </a:r>
                      <a:endParaRPr sz="60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10">
                          <a:latin typeface="Arial MT"/>
                          <a:cs typeface="Arial MT"/>
                        </a:rPr>
                        <a:t>16.6%</a:t>
                      </a:r>
                      <a:endParaRPr sz="600" spc="-1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10">
                          <a:latin typeface="Arial MT"/>
                          <a:cs typeface="Arial MT"/>
                        </a:rPr>
                        <a:t>16.6%</a:t>
                      </a:r>
                      <a:endParaRPr sz="600" spc="-10">
                        <a:latin typeface="Arial MT"/>
                        <a:cs typeface="Arial MT"/>
                      </a:endParaRPr>
                    </a:p>
                  </a:txBody>
                  <a:tcPr marL="0" marR="0" marT="17780" marB="0">
                    <a:solidFill>
                      <a:srgbClr val="F1F1F1"/>
                    </a:solidFill>
                  </a:tcPr>
                </a:tc>
                <a:tc>
                  <a:txBody>
                    <a:bodyPr/>
                    <a:lstStyle/>
                    <a:p>
                      <a:pPr marL="156210" lvl="0">
                        <a:lnSpc>
                          <a:spcPct val="100000"/>
                        </a:lnSpc>
                        <a:spcBef>
                          <a:spcPts val="140"/>
                        </a:spcBef>
                        <a:buNone/>
                      </a:pPr>
                      <a:r>
                        <a:rPr lang="en-US" sz="600" spc="-10">
                          <a:latin typeface="Arial MT"/>
                          <a:cs typeface="Arial MT"/>
                        </a:rPr>
                        <a:t>16.6%</a:t>
                      </a:r>
                      <a:endParaRPr sz="600">
                        <a:latin typeface="Arial MT"/>
                        <a:cs typeface="Arial MT"/>
                      </a:endParaRPr>
                    </a:p>
                  </a:txBody>
                  <a:tcPr marL="0" marR="0" marT="17780" marB="0">
                    <a:solidFill>
                      <a:srgbClr val="F1F1F1"/>
                    </a:solidFill>
                  </a:tcPr>
                </a:tc>
                <a:tc>
                  <a:txBody>
                    <a:bodyPr/>
                    <a:lstStyle/>
                    <a:p>
                      <a:pPr marL="156210" lvl="0">
                        <a:lnSpc>
                          <a:spcPct val="100000"/>
                        </a:lnSpc>
                        <a:spcBef>
                          <a:spcPts val="140"/>
                        </a:spcBef>
                        <a:buNone/>
                      </a:pPr>
                      <a:r>
                        <a:rPr lang="en-US" sz="600" spc="-10">
                          <a:latin typeface="Arial MT"/>
                          <a:cs typeface="Arial MT"/>
                        </a:rPr>
                        <a:t>16.6%</a:t>
                      </a:r>
                    </a:p>
                  </a:txBody>
                  <a:tcPr marL="0" marR="0" marT="17780" marB="0">
                    <a:solidFill>
                      <a:srgbClr val="F1F1F1"/>
                    </a:solidFill>
                  </a:tcPr>
                </a:tc>
                <a:extLst>
                  <a:ext uri="{0D108BD9-81ED-4DB2-BD59-A6C34878D82A}">
                    <a16:rowId xmlns:a16="http://schemas.microsoft.com/office/drawing/2014/main" val="10008"/>
                  </a:ext>
                </a:extLst>
              </a:tr>
              <a:tr h="133350">
                <a:tc>
                  <a:txBody>
                    <a:bodyPr/>
                    <a:lstStyle/>
                    <a:p>
                      <a:pPr marL="91440">
                        <a:lnSpc>
                          <a:spcPct val="100000"/>
                        </a:lnSpc>
                        <a:spcBef>
                          <a:spcPts val="140"/>
                        </a:spcBef>
                      </a:pPr>
                      <a:r>
                        <a:rPr sz="600" i="1">
                          <a:latin typeface="Arial"/>
                          <a:cs typeface="Arial"/>
                        </a:rPr>
                        <a:t>Discount</a:t>
                      </a:r>
                      <a:r>
                        <a:rPr sz="600" i="1" spc="70">
                          <a:latin typeface="Arial"/>
                          <a:cs typeface="Arial"/>
                        </a:rPr>
                        <a:t> </a:t>
                      </a:r>
                      <a:r>
                        <a:rPr sz="600" i="1" spc="-10">
                          <a:latin typeface="Arial"/>
                          <a:cs typeface="Arial"/>
                        </a:rPr>
                        <a:t>Factor</a:t>
                      </a:r>
                      <a:endParaRPr sz="600">
                        <a:latin typeface="Arial"/>
                        <a:cs typeface="Arial"/>
                      </a:endParaRPr>
                    </a:p>
                  </a:txBody>
                  <a:tcPr marL="0" marR="0" marT="17780" marB="0"/>
                </a:tc>
                <a:tc>
                  <a:txBody>
                    <a:bodyPr/>
                    <a:lstStyle/>
                    <a:p>
                      <a:pPr lvl="0" algn="r">
                        <a:lnSpc>
                          <a:spcPct val="100000"/>
                        </a:lnSpc>
                        <a:spcBef>
                          <a:spcPts val="140"/>
                        </a:spcBef>
                        <a:buNone/>
                      </a:pPr>
                      <a:r>
                        <a:rPr lang="en-US" sz="600" spc="-20">
                          <a:latin typeface="Arial MT"/>
                          <a:cs typeface="Arial MT"/>
                        </a:rPr>
                        <a:t>1</a:t>
                      </a:r>
                      <a:endParaRPr sz="600" spc="-2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0">
                          <a:latin typeface="Arial MT"/>
                          <a:cs typeface="Arial MT"/>
                        </a:rPr>
                        <a:t>.86</a:t>
                      </a:r>
                      <a:endParaRPr sz="600" spc="-20">
                        <a:latin typeface="Arial MT"/>
                        <a:cs typeface="Arial MT"/>
                      </a:endParaRPr>
                    </a:p>
                  </a:txBody>
                  <a:tcPr marL="0" marR="0" marT="17780" marB="0">
                    <a:solidFill>
                      <a:srgbClr val="F1F1F1"/>
                    </a:solidFill>
                  </a:tcPr>
                </a:tc>
                <a:tc>
                  <a:txBody>
                    <a:bodyPr/>
                    <a:lstStyle/>
                    <a:p>
                      <a:pPr marR="150495" lvl="0" algn="r">
                        <a:lnSpc>
                          <a:spcPct val="100000"/>
                        </a:lnSpc>
                        <a:spcBef>
                          <a:spcPts val="140"/>
                        </a:spcBef>
                        <a:buNone/>
                      </a:pPr>
                      <a:r>
                        <a:rPr lang="en-US" sz="600" spc="-20">
                          <a:latin typeface="Arial MT"/>
                          <a:cs typeface="Arial MT"/>
                        </a:rPr>
                        <a:t>0.74</a:t>
                      </a:r>
                      <a:endParaRPr sz="600">
                        <a:latin typeface="Arial MT"/>
                        <a:cs typeface="Arial MT"/>
                      </a:endParaRPr>
                    </a:p>
                  </a:txBody>
                  <a:tcPr marL="0" marR="0" marT="17780" marB="0">
                    <a:solidFill>
                      <a:srgbClr val="F1F1F1"/>
                    </a:solidFill>
                  </a:tcPr>
                </a:tc>
                <a:tc>
                  <a:txBody>
                    <a:bodyPr/>
                    <a:lstStyle/>
                    <a:p>
                      <a:pPr marR="150495" lvl="0" algn="r">
                        <a:lnSpc>
                          <a:spcPct val="100000"/>
                        </a:lnSpc>
                        <a:spcBef>
                          <a:spcPts val="140"/>
                        </a:spcBef>
                        <a:buNone/>
                      </a:pPr>
                      <a:r>
                        <a:rPr lang="en-US" sz="600" spc="-20">
                          <a:latin typeface="Arial MT"/>
                          <a:cs typeface="Arial MT"/>
                        </a:rPr>
                        <a:t>0.63</a:t>
                      </a:r>
                      <a:endParaRPr sz="60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0">
                          <a:latin typeface="Arial MT"/>
                          <a:cs typeface="Arial MT"/>
                        </a:rPr>
                        <a:t>0.54</a:t>
                      </a:r>
                      <a:endParaRPr sz="600" spc="-2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0">
                          <a:latin typeface="Arial MT"/>
                          <a:cs typeface="Arial MT"/>
                        </a:rPr>
                        <a:t>0.46</a:t>
                      </a:r>
                      <a:endParaRPr sz="600" spc="-20">
                        <a:latin typeface="Arial MT"/>
                        <a:cs typeface="Arial MT"/>
                      </a:endParaRPr>
                    </a:p>
                  </a:txBody>
                  <a:tcPr marL="0" marR="0" marT="17780" marB="0">
                    <a:solidFill>
                      <a:srgbClr val="F1F1F1"/>
                    </a:solidFill>
                  </a:tcPr>
                </a:tc>
                <a:tc>
                  <a:txBody>
                    <a:bodyPr/>
                    <a:lstStyle/>
                    <a:p>
                      <a:pPr marR="150495" lvl="0" algn="r">
                        <a:lnSpc>
                          <a:spcPct val="100000"/>
                        </a:lnSpc>
                        <a:spcBef>
                          <a:spcPts val="140"/>
                        </a:spcBef>
                        <a:buNone/>
                      </a:pPr>
                      <a:r>
                        <a:rPr lang="en-US" sz="600" spc="-20">
                          <a:latin typeface="Arial MT"/>
                          <a:cs typeface="Arial MT"/>
                        </a:rPr>
                        <a:t>0.40</a:t>
                      </a:r>
                      <a:endParaRPr sz="600">
                        <a:latin typeface="Arial MT"/>
                        <a:cs typeface="Arial MT"/>
                      </a:endParaRPr>
                    </a:p>
                  </a:txBody>
                  <a:tcPr marL="0" marR="0" marT="17780" marB="0">
                    <a:solidFill>
                      <a:srgbClr val="F1F1F1"/>
                    </a:solidFill>
                  </a:tcPr>
                </a:tc>
                <a:tc>
                  <a:txBody>
                    <a:bodyPr/>
                    <a:lstStyle/>
                    <a:p>
                      <a:pPr lvl="0" algn="r">
                        <a:lnSpc>
                          <a:spcPct val="100000"/>
                        </a:lnSpc>
                        <a:spcBef>
                          <a:spcPts val="140"/>
                        </a:spcBef>
                        <a:buNone/>
                      </a:pPr>
                      <a:r>
                        <a:rPr lang="en-US" sz="600" spc="-20">
                          <a:latin typeface="Arial MT"/>
                          <a:cs typeface="Arial MT"/>
                        </a:rPr>
                        <a:t>0.34</a:t>
                      </a:r>
                      <a:endParaRPr sz="600" spc="-20">
                        <a:latin typeface="Arial MT"/>
                        <a:cs typeface="Arial MT"/>
                      </a:endParaRPr>
                    </a:p>
                  </a:txBody>
                  <a:tcPr marL="0" marR="0" marT="17780" marB="0">
                    <a:solidFill>
                      <a:srgbClr val="F1F1F1"/>
                    </a:solidFill>
                  </a:tcPr>
                </a:tc>
                <a:extLst>
                  <a:ext uri="{0D108BD9-81ED-4DB2-BD59-A6C34878D82A}">
                    <a16:rowId xmlns:a16="http://schemas.microsoft.com/office/drawing/2014/main" val="10009"/>
                  </a:ext>
                </a:extLst>
              </a:tr>
              <a:tr h="121920">
                <a:tc>
                  <a:txBody>
                    <a:bodyPr/>
                    <a:lstStyle/>
                    <a:p>
                      <a:pPr marL="18415">
                        <a:lnSpc>
                          <a:spcPts val="720"/>
                        </a:lnSpc>
                        <a:spcBef>
                          <a:spcPts val="140"/>
                        </a:spcBef>
                      </a:pPr>
                      <a:r>
                        <a:rPr sz="600" b="1">
                          <a:latin typeface="Arial"/>
                          <a:cs typeface="Arial"/>
                        </a:rPr>
                        <a:t>PV</a:t>
                      </a:r>
                      <a:r>
                        <a:rPr sz="600" b="1" spc="75">
                          <a:latin typeface="Arial"/>
                          <a:cs typeface="Arial"/>
                        </a:rPr>
                        <a:t> </a:t>
                      </a:r>
                      <a:r>
                        <a:rPr sz="600" b="1">
                          <a:latin typeface="Arial"/>
                          <a:cs typeface="Arial"/>
                        </a:rPr>
                        <a:t>Free</a:t>
                      </a:r>
                      <a:r>
                        <a:rPr sz="600" b="1" spc="110">
                          <a:latin typeface="Arial"/>
                          <a:cs typeface="Arial"/>
                        </a:rPr>
                        <a:t> </a:t>
                      </a:r>
                      <a:r>
                        <a:rPr sz="600" b="1">
                          <a:latin typeface="Arial"/>
                          <a:cs typeface="Arial"/>
                        </a:rPr>
                        <a:t>Cash</a:t>
                      </a:r>
                      <a:r>
                        <a:rPr sz="600" b="1" spc="70">
                          <a:latin typeface="Arial"/>
                          <a:cs typeface="Arial"/>
                        </a:rPr>
                        <a:t> </a:t>
                      </a:r>
                      <a:r>
                        <a:rPr sz="600" b="1">
                          <a:latin typeface="Arial"/>
                          <a:cs typeface="Arial"/>
                        </a:rPr>
                        <a:t>Flows</a:t>
                      </a:r>
                      <a:r>
                        <a:rPr sz="600" b="1" spc="-5">
                          <a:latin typeface="Arial"/>
                          <a:cs typeface="Arial"/>
                        </a:rPr>
                        <a:t> </a:t>
                      </a:r>
                      <a:r>
                        <a:rPr sz="600" b="1">
                          <a:latin typeface="Arial"/>
                          <a:cs typeface="Arial"/>
                        </a:rPr>
                        <a:t>to</a:t>
                      </a:r>
                      <a:r>
                        <a:rPr sz="600" b="1" spc="65">
                          <a:latin typeface="Arial"/>
                          <a:cs typeface="Arial"/>
                        </a:rPr>
                        <a:t> </a:t>
                      </a:r>
                      <a:r>
                        <a:rPr sz="600" b="1">
                          <a:latin typeface="Arial"/>
                          <a:cs typeface="Arial"/>
                        </a:rPr>
                        <a:t>Firm</a:t>
                      </a:r>
                      <a:r>
                        <a:rPr sz="600" b="1" spc="90">
                          <a:latin typeface="Arial"/>
                          <a:cs typeface="Arial"/>
                        </a:rPr>
                        <a:t> </a:t>
                      </a:r>
                      <a:r>
                        <a:rPr sz="600" b="1" spc="-10">
                          <a:latin typeface="Arial"/>
                          <a:cs typeface="Arial"/>
                        </a:rPr>
                        <a:t>(FCFF)</a:t>
                      </a:r>
                      <a:endParaRPr sz="600">
                        <a:latin typeface="Arial"/>
                        <a:cs typeface="Arial"/>
                      </a:endParaRPr>
                    </a:p>
                  </a:txBody>
                  <a:tcPr marL="0" marR="0" marT="17780" marB="0">
                    <a:lnB w="6350">
                      <a:solidFill>
                        <a:srgbClr val="000000"/>
                      </a:solidFill>
                      <a:prstDash val="solid"/>
                    </a:lnB>
                  </a:tcPr>
                </a:tc>
                <a:tc>
                  <a:txBody>
                    <a:bodyPr/>
                    <a:lstStyle/>
                    <a:p>
                      <a:pPr lvl="0" algn="r">
                        <a:lnSpc>
                          <a:spcPts val="720"/>
                        </a:lnSpc>
                        <a:spcBef>
                          <a:spcPts val="140"/>
                        </a:spcBef>
                        <a:buNone/>
                      </a:pPr>
                      <a:r>
                        <a:rPr lang="en-US" sz="600" spc="-25">
                          <a:latin typeface="Arial MT"/>
                          <a:cs typeface="Arial MT"/>
                        </a:rPr>
                        <a:t>117</a:t>
                      </a:r>
                      <a:endParaRPr sz="600" spc="-25">
                        <a:latin typeface="Arial MT"/>
                        <a:cs typeface="Arial MT"/>
                      </a:endParaRPr>
                    </a:p>
                  </a:txBody>
                  <a:tcPr marL="0" marR="0" marT="17780" marB="0">
                    <a:lnB w="6350">
                      <a:solidFill>
                        <a:srgbClr val="000000"/>
                      </a:solidFill>
                    </a:lnB>
                    <a:solidFill>
                      <a:srgbClr val="F1F1F1"/>
                    </a:solidFill>
                  </a:tcPr>
                </a:tc>
                <a:tc>
                  <a:txBody>
                    <a:bodyPr/>
                    <a:lstStyle/>
                    <a:p>
                      <a:pPr lvl="0" algn="r">
                        <a:lnSpc>
                          <a:spcPts val="720"/>
                        </a:lnSpc>
                        <a:spcBef>
                          <a:spcPts val="140"/>
                        </a:spcBef>
                        <a:buNone/>
                      </a:pPr>
                      <a:r>
                        <a:rPr lang="en-US" sz="600" spc="-25">
                          <a:latin typeface="Arial MT"/>
                          <a:cs typeface="Arial MT"/>
                        </a:rPr>
                        <a:t>106</a:t>
                      </a:r>
                      <a:endParaRPr sz="600" spc="-25">
                        <a:latin typeface="Arial MT"/>
                        <a:cs typeface="Arial MT"/>
                      </a:endParaRPr>
                    </a:p>
                  </a:txBody>
                  <a:tcPr marL="0" marR="0" marT="17780" marB="0">
                    <a:lnB w="6350">
                      <a:solidFill>
                        <a:srgbClr val="000000"/>
                      </a:solidFill>
                    </a:lnB>
                    <a:solidFill>
                      <a:srgbClr val="F1F1F1"/>
                    </a:solidFill>
                  </a:tcPr>
                </a:tc>
                <a:tc>
                  <a:txBody>
                    <a:bodyPr/>
                    <a:lstStyle/>
                    <a:p>
                      <a:pPr marR="150495" lvl="0" algn="r">
                        <a:lnSpc>
                          <a:spcPts val="720"/>
                        </a:lnSpc>
                        <a:spcBef>
                          <a:spcPts val="140"/>
                        </a:spcBef>
                        <a:buNone/>
                      </a:pPr>
                      <a:r>
                        <a:rPr lang="en-US" sz="600" spc="-25">
                          <a:latin typeface="Arial MT"/>
                          <a:cs typeface="Arial MT"/>
                        </a:rPr>
                        <a:t>76</a:t>
                      </a:r>
                      <a:endParaRPr sz="600" spc="-25">
                        <a:latin typeface="Arial MT"/>
                        <a:cs typeface="Arial MT"/>
                      </a:endParaRPr>
                    </a:p>
                  </a:txBody>
                  <a:tcPr marL="0" marR="0" marT="17780" marB="0">
                    <a:lnB w="6350">
                      <a:solidFill>
                        <a:srgbClr val="000000"/>
                      </a:solidFill>
                      <a:prstDash val="solid"/>
                    </a:lnB>
                    <a:solidFill>
                      <a:srgbClr val="F1F1F1"/>
                    </a:solidFill>
                  </a:tcPr>
                </a:tc>
                <a:tc>
                  <a:txBody>
                    <a:bodyPr/>
                    <a:lstStyle/>
                    <a:p>
                      <a:pPr marR="150495" lvl="0" algn="r">
                        <a:lnSpc>
                          <a:spcPts val="720"/>
                        </a:lnSpc>
                        <a:spcBef>
                          <a:spcPts val="140"/>
                        </a:spcBef>
                        <a:buNone/>
                      </a:pPr>
                      <a:r>
                        <a:rPr lang="en-US" sz="600" spc="-25">
                          <a:latin typeface="Arial MT"/>
                          <a:cs typeface="Arial MT"/>
                        </a:rPr>
                        <a:t>127</a:t>
                      </a:r>
                      <a:endParaRPr sz="600" spc="-25">
                        <a:latin typeface="Arial MT"/>
                        <a:cs typeface="Arial MT"/>
                      </a:endParaRPr>
                    </a:p>
                  </a:txBody>
                  <a:tcPr marL="0" marR="0" marT="17780" marB="0">
                    <a:lnB w="6350">
                      <a:solidFill>
                        <a:srgbClr val="000000"/>
                      </a:solidFill>
                      <a:prstDash val="solid"/>
                    </a:lnB>
                    <a:solidFill>
                      <a:srgbClr val="F1F1F1"/>
                    </a:solidFill>
                  </a:tcPr>
                </a:tc>
                <a:tc>
                  <a:txBody>
                    <a:bodyPr/>
                    <a:lstStyle/>
                    <a:p>
                      <a:pPr lvl="0" algn="r">
                        <a:lnSpc>
                          <a:spcPts val="720"/>
                        </a:lnSpc>
                        <a:spcBef>
                          <a:spcPts val="140"/>
                        </a:spcBef>
                        <a:buNone/>
                      </a:pPr>
                      <a:r>
                        <a:rPr lang="en-US" sz="600" spc="-25">
                          <a:latin typeface="Arial MT"/>
                          <a:cs typeface="Arial MT"/>
                        </a:rPr>
                        <a:t>146</a:t>
                      </a:r>
                      <a:endParaRPr sz="600" spc="-25">
                        <a:latin typeface="Arial MT"/>
                        <a:cs typeface="Arial MT"/>
                      </a:endParaRPr>
                    </a:p>
                  </a:txBody>
                  <a:tcPr marL="0" marR="0" marT="17780" marB="0">
                    <a:lnB w="6350">
                      <a:solidFill>
                        <a:srgbClr val="000000"/>
                      </a:solidFill>
                    </a:lnB>
                    <a:solidFill>
                      <a:srgbClr val="F1F1F1"/>
                    </a:solidFill>
                  </a:tcPr>
                </a:tc>
                <a:tc>
                  <a:txBody>
                    <a:bodyPr/>
                    <a:lstStyle/>
                    <a:p>
                      <a:pPr lvl="0" algn="r">
                        <a:lnSpc>
                          <a:spcPts val="720"/>
                        </a:lnSpc>
                        <a:spcBef>
                          <a:spcPts val="140"/>
                        </a:spcBef>
                        <a:buNone/>
                      </a:pPr>
                      <a:r>
                        <a:rPr lang="en-US" sz="600" spc="-25">
                          <a:latin typeface="Arial MT"/>
                          <a:cs typeface="Arial MT"/>
                        </a:rPr>
                        <a:t>161</a:t>
                      </a:r>
                      <a:endParaRPr sz="600" spc="-25">
                        <a:latin typeface="Arial MT"/>
                        <a:cs typeface="Arial MT"/>
                      </a:endParaRPr>
                    </a:p>
                  </a:txBody>
                  <a:tcPr marL="0" marR="0" marT="17780" marB="0">
                    <a:lnB w="6350">
                      <a:solidFill>
                        <a:srgbClr val="000000"/>
                      </a:solidFill>
                    </a:lnB>
                    <a:solidFill>
                      <a:srgbClr val="F1F1F1"/>
                    </a:solidFill>
                  </a:tcPr>
                </a:tc>
                <a:tc>
                  <a:txBody>
                    <a:bodyPr/>
                    <a:lstStyle/>
                    <a:p>
                      <a:pPr marR="150495" lvl="0" algn="r">
                        <a:lnSpc>
                          <a:spcPts val="720"/>
                        </a:lnSpc>
                        <a:spcBef>
                          <a:spcPts val="140"/>
                        </a:spcBef>
                        <a:buNone/>
                      </a:pPr>
                      <a:r>
                        <a:rPr lang="en-US" sz="600" spc="-25">
                          <a:latin typeface="Arial MT"/>
                          <a:cs typeface="Arial MT"/>
                        </a:rPr>
                        <a:t>168</a:t>
                      </a:r>
                    </a:p>
                  </a:txBody>
                  <a:tcPr marL="0" marR="0" marT="17780" marB="0">
                    <a:lnB w="6350">
                      <a:solidFill>
                        <a:srgbClr val="000000"/>
                      </a:solidFill>
                      <a:prstDash val="solid"/>
                    </a:lnB>
                    <a:solidFill>
                      <a:srgbClr val="F1F1F1"/>
                    </a:solidFill>
                  </a:tcPr>
                </a:tc>
                <a:tc>
                  <a:txBody>
                    <a:bodyPr/>
                    <a:lstStyle/>
                    <a:p>
                      <a:pPr lvl="0" algn="r">
                        <a:lnSpc>
                          <a:spcPts val="720"/>
                        </a:lnSpc>
                        <a:spcBef>
                          <a:spcPts val="140"/>
                        </a:spcBef>
                        <a:buNone/>
                      </a:pPr>
                      <a:r>
                        <a:rPr lang="en-US" sz="600" spc="-25">
                          <a:latin typeface="Arial MT"/>
                          <a:cs typeface="Arial MT"/>
                        </a:rPr>
                        <a:t>184</a:t>
                      </a:r>
                      <a:endParaRPr sz="600" spc="-25">
                        <a:latin typeface="Arial MT"/>
                        <a:cs typeface="Arial MT"/>
                      </a:endParaRPr>
                    </a:p>
                  </a:txBody>
                  <a:tcPr marL="0" marR="0" marT="17780" marB="0">
                    <a:lnB w="6350">
                      <a:solidFill>
                        <a:srgbClr val="000000"/>
                      </a:solidFill>
                    </a:lnB>
                    <a:solidFill>
                      <a:srgbClr val="F1F1F1"/>
                    </a:solidFill>
                  </a:tcPr>
                </a:tc>
                <a:extLst>
                  <a:ext uri="{0D108BD9-81ED-4DB2-BD59-A6C34878D82A}">
                    <a16:rowId xmlns:a16="http://schemas.microsoft.com/office/drawing/2014/main" val="10010"/>
                  </a:ext>
                </a:extLst>
              </a:tr>
            </a:tbl>
          </a:graphicData>
        </a:graphic>
      </p:graphicFrame>
      <p:graphicFrame>
        <p:nvGraphicFramePr>
          <p:cNvPr id="9" name="object 9"/>
          <p:cNvGraphicFramePr>
            <a:graphicFrameLocks noGrp="1"/>
          </p:cNvGraphicFramePr>
          <p:nvPr>
            <p:extLst>
              <p:ext uri="{D42A27DB-BD31-4B8C-83A1-F6EECF244321}">
                <p14:modId xmlns:p14="http://schemas.microsoft.com/office/powerpoint/2010/main" val="2644757127"/>
              </p:ext>
            </p:extLst>
          </p:nvPr>
        </p:nvGraphicFramePr>
        <p:xfrm>
          <a:off x="185498" y="4370133"/>
          <a:ext cx="8694886" cy="1949361"/>
        </p:xfrm>
        <a:graphic>
          <a:graphicData uri="http://schemas.openxmlformats.org/drawingml/2006/table">
            <a:tbl>
              <a:tblPr firstRow="1" bandRow="1">
                <a:tableStyleId>{2D5ABB26-0587-4C30-8999-92F81FD0307C}</a:tableStyleId>
              </a:tblPr>
              <a:tblGrid>
                <a:gridCol w="2771570">
                  <a:extLst>
                    <a:ext uri="{9D8B030D-6E8A-4147-A177-3AD203B41FA5}">
                      <a16:colId xmlns:a16="http://schemas.microsoft.com/office/drawing/2014/main" val="20000"/>
                    </a:ext>
                  </a:extLst>
                </a:gridCol>
                <a:gridCol w="523761">
                  <a:extLst>
                    <a:ext uri="{9D8B030D-6E8A-4147-A177-3AD203B41FA5}">
                      <a16:colId xmlns:a16="http://schemas.microsoft.com/office/drawing/2014/main" val="20001"/>
                    </a:ext>
                  </a:extLst>
                </a:gridCol>
                <a:gridCol w="839602">
                  <a:extLst>
                    <a:ext uri="{9D8B030D-6E8A-4147-A177-3AD203B41FA5}">
                      <a16:colId xmlns:a16="http://schemas.microsoft.com/office/drawing/2014/main" val="20002"/>
                    </a:ext>
                  </a:extLst>
                </a:gridCol>
                <a:gridCol w="966851">
                  <a:extLst>
                    <a:ext uri="{9D8B030D-6E8A-4147-A177-3AD203B41FA5}">
                      <a16:colId xmlns:a16="http://schemas.microsoft.com/office/drawing/2014/main" val="20005"/>
                    </a:ext>
                  </a:extLst>
                </a:gridCol>
                <a:gridCol w="2408077">
                  <a:extLst>
                    <a:ext uri="{9D8B030D-6E8A-4147-A177-3AD203B41FA5}">
                      <a16:colId xmlns:a16="http://schemas.microsoft.com/office/drawing/2014/main" val="20006"/>
                    </a:ext>
                  </a:extLst>
                </a:gridCol>
                <a:gridCol w="1185025">
                  <a:extLst>
                    <a:ext uri="{9D8B030D-6E8A-4147-A177-3AD203B41FA5}">
                      <a16:colId xmlns:a16="http://schemas.microsoft.com/office/drawing/2014/main" val="20007"/>
                    </a:ext>
                  </a:extLst>
                </a:gridCol>
              </a:tblGrid>
              <a:tr h="110668">
                <a:tc>
                  <a:txBody>
                    <a:bodyPr/>
                    <a:lstStyle/>
                    <a:p>
                      <a:pPr marL="13970">
                        <a:lnSpc>
                          <a:spcPts val="800"/>
                        </a:lnSpc>
                      </a:pPr>
                      <a:r>
                        <a:rPr sz="700" b="1">
                          <a:latin typeface="Arial"/>
                          <a:cs typeface="Arial"/>
                        </a:rPr>
                        <a:t>Enterprise</a:t>
                      </a:r>
                      <a:r>
                        <a:rPr sz="700" b="1" spc="170">
                          <a:latin typeface="Arial"/>
                          <a:cs typeface="Arial"/>
                        </a:rPr>
                        <a:t> </a:t>
                      </a:r>
                      <a:r>
                        <a:rPr sz="700" b="1">
                          <a:latin typeface="Arial"/>
                          <a:cs typeface="Arial"/>
                        </a:rPr>
                        <a:t>Value</a:t>
                      </a:r>
                      <a:r>
                        <a:rPr sz="700" b="1" spc="175">
                          <a:latin typeface="Arial"/>
                          <a:cs typeface="Arial"/>
                        </a:rPr>
                        <a:t> </a:t>
                      </a:r>
                      <a:r>
                        <a:rPr sz="700" b="1">
                          <a:latin typeface="Arial"/>
                          <a:cs typeface="Arial"/>
                        </a:rPr>
                        <a:t>EBITDA</a:t>
                      </a:r>
                      <a:r>
                        <a:rPr sz="700" b="1" spc="85">
                          <a:latin typeface="Arial"/>
                          <a:cs typeface="Arial"/>
                        </a:rPr>
                        <a:t> </a:t>
                      </a:r>
                      <a:r>
                        <a:rPr sz="700" b="1">
                          <a:latin typeface="Arial"/>
                          <a:cs typeface="Arial"/>
                        </a:rPr>
                        <a:t>Multiple</a:t>
                      </a:r>
                      <a:r>
                        <a:rPr sz="700" b="1" spc="175">
                          <a:latin typeface="Arial"/>
                          <a:cs typeface="Arial"/>
                        </a:rPr>
                        <a:t> </a:t>
                      </a:r>
                      <a:r>
                        <a:rPr sz="700" b="1" spc="-10">
                          <a:latin typeface="Arial"/>
                          <a:cs typeface="Arial"/>
                        </a:rPr>
                        <a:t>Method</a:t>
                      </a:r>
                      <a:endParaRPr sz="700">
                        <a:latin typeface="Arial"/>
                        <a:cs typeface="Arial"/>
                      </a:endParaRPr>
                    </a:p>
                  </a:txBody>
                  <a:tcPr marL="0" marR="0" marT="0" marB="0">
                    <a:lnB w="9525">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B w="9525">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tc>
                <a:tc>
                  <a:txBody>
                    <a:bodyPr/>
                    <a:lstStyle/>
                    <a:p>
                      <a:pPr>
                        <a:lnSpc>
                          <a:spcPct val="100000"/>
                        </a:lnSpc>
                      </a:pPr>
                      <a:endParaRPr sz="600">
                        <a:latin typeface="Times New Roman"/>
                        <a:cs typeface="Times New Roman"/>
                      </a:endParaRPr>
                    </a:p>
                  </a:txBody>
                  <a:tcPr marL="0" marR="0" marT="0" marB="0"/>
                </a:tc>
                <a:tc>
                  <a:txBody>
                    <a:bodyPr/>
                    <a:lstStyle/>
                    <a:p>
                      <a:pPr marL="20955">
                        <a:lnSpc>
                          <a:spcPts val="800"/>
                        </a:lnSpc>
                      </a:pPr>
                      <a:r>
                        <a:rPr sz="700" b="1">
                          <a:latin typeface="Arial"/>
                          <a:cs typeface="Arial"/>
                        </a:rPr>
                        <a:t>WACC</a:t>
                      </a:r>
                      <a:r>
                        <a:rPr sz="700" b="1" spc="95">
                          <a:latin typeface="Arial"/>
                          <a:cs typeface="Arial"/>
                        </a:rPr>
                        <a:t> </a:t>
                      </a:r>
                      <a:r>
                        <a:rPr sz="700" b="1" spc="-10">
                          <a:latin typeface="Arial"/>
                          <a:cs typeface="Arial"/>
                        </a:rPr>
                        <a:t>Assumptions</a:t>
                      </a:r>
                      <a:endParaRPr sz="700">
                        <a:latin typeface="Arial"/>
                        <a:cs typeface="Arial"/>
                      </a:endParaRPr>
                    </a:p>
                  </a:txBody>
                  <a:tcPr marL="0" marR="0" marT="0" marB="0">
                    <a:lnB w="9525">
                      <a:solidFill>
                        <a:srgbClr val="000000"/>
                      </a:solidFill>
                      <a:prstDash val="solid"/>
                    </a:lnB>
                  </a:tcPr>
                </a:tc>
                <a:tc>
                  <a:txBody>
                    <a:bodyPr/>
                    <a:lstStyle/>
                    <a:p>
                      <a:pPr>
                        <a:lnSpc>
                          <a:spcPct val="100000"/>
                        </a:lnSpc>
                      </a:pPr>
                      <a:endParaRPr sz="600">
                        <a:latin typeface="Times New Roman"/>
                        <a:cs typeface="Times New Roman"/>
                      </a:endParaRPr>
                    </a:p>
                  </a:txBody>
                  <a:tcPr marL="0" marR="0" marT="0" marB="0">
                    <a:lnB w="9525">
                      <a:solidFill>
                        <a:srgbClr val="000000"/>
                      </a:solidFill>
                      <a:prstDash val="solid"/>
                    </a:lnB>
                  </a:tcPr>
                </a:tc>
                <a:extLst>
                  <a:ext uri="{0D108BD9-81ED-4DB2-BD59-A6C34878D82A}">
                    <a16:rowId xmlns:a16="http://schemas.microsoft.com/office/drawing/2014/main" val="10000"/>
                  </a:ext>
                </a:extLst>
              </a:tr>
              <a:tr h="342065">
                <a:tc>
                  <a:txBody>
                    <a:bodyPr/>
                    <a:lstStyle/>
                    <a:p>
                      <a:pPr marL="13970">
                        <a:lnSpc>
                          <a:spcPct val="100000"/>
                        </a:lnSpc>
                        <a:spcBef>
                          <a:spcPts val="225"/>
                        </a:spcBef>
                      </a:pPr>
                      <a:r>
                        <a:rPr sz="700">
                          <a:latin typeface="Arial MT"/>
                          <a:cs typeface="Arial MT"/>
                        </a:rPr>
                        <a:t>EBITDA</a:t>
                      </a:r>
                      <a:r>
                        <a:rPr sz="700" spc="75">
                          <a:latin typeface="Arial MT"/>
                          <a:cs typeface="Arial MT"/>
                        </a:rPr>
                        <a:t> </a:t>
                      </a:r>
                      <a:r>
                        <a:rPr sz="700" spc="-10">
                          <a:latin typeface="Arial MT"/>
                          <a:cs typeface="Arial MT"/>
                        </a:rPr>
                        <a:t>Multiple</a:t>
                      </a:r>
                      <a:endParaRPr sz="700">
                        <a:latin typeface="Arial MT"/>
                        <a:cs typeface="Arial MT"/>
                      </a:endParaRPr>
                    </a:p>
                    <a:p>
                      <a:pPr marL="13970">
                        <a:lnSpc>
                          <a:spcPct val="100000"/>
                        </a:lnSpc>
                        <a:spcBef>
                          <a:spcPts val="335"/>
                        </a:spcBef>
                      </a:pPr>
                      <a:r>
                        <a:rPr sz="700">
                          <a:latin typeface="Arial MT"/>
                          <a:cs typeface="Arial MT"/>
                        </a:rPr>
                        <a:t>Terminal</a:t>
                      </a:r>
                      <a:r>
                        <a:rPr sz="700" spc="60">
                          <a:latin typeface="Arial MT"/>
                          <a:cs typeface="Arial MT"/>
                        </a:rPr>
                        <a:t> </a:t>
                      </a:r>
                      <a:r>
                        <a:rPr sz="700">
                          <a:latin typeface="Arial MT"/>
                          <a:cs typeface="Arial MT"/>
                        </a:rPr>
                        <a:t>Year</a:t>
                      </a:r>
                      <a:r>
                        <a:rPr sz="700" spc="35">
                          <a:latin typeface="Arial MT"/>
                          <a:cs typeface="Arial MT"/>
                        </a:rPr>
                        <a:t> </a:t>
                      </a:r>
                      <a:r>
                        <a:rPr sz="700" spc="-10">
                          <a:latin typeface="Arial MT"/>
                          <a:cs typeface="Arial MT"/>
                        </a:rPr>
                        <a:t>EBITDA</a:t>
                      </a:r>
                      <a:endParaRPr sz="700">
                        <a:latin typeface="Arial MT"/>
                        <a:cs typeface="Arial MT"/>
                      </a:endParaRPr>
                    </a:p>
                  </a:txBody>
                  <a:tcPr marL="0" marR="0" marT="28575" marB="0">
                    <a:lnT w="9525">
                      <a:solidFill>
                        <a:srgbClr val="000000"/>
                      </a:solidFill>
                      <a:prstDash val="solid"/>
                    </a:lnT>
                  </a:tcPr>
                </a:tc>
                <a:tc>
                  <a:txBody>
                    <a:bodyPr/>
                    <a:lstStyle/>
                    <a:p>
                      <a:pPr marL="156845">
                        <a:lnSpc>
                          <a:spcPct val="100000"/>
                        </a:lnSpc>
                        <a:spcBef>
                          <a:spcPts val="225"/>
                        </a:spcBef>
                      </a:pPr>
                      <a:r>
                        <a:rPr lang="en-US" sz="700" spc="-20">
                          <a:latin typeface="Arial MT"/>
                          <a:cs typeface="Arial MT"/>
                        </a:rPr>
                        <a:t>8.9x</a:t>
                      </a:r>
                      <a:endParaRPr lang="en-US" sz="700">
                        <a:latin typeface="Arial MT"/>
                        <a:cs typeface="Arial MT"/>
                      </a:endParaRPr>
                    </a:p>
                    <a:p>
                      <a:pPr marL="106680">
                        <a:lnSpc>
                          <a:spcPct val="100000"/>
                        </a:lnSpc>
                        <a:spcBef>
                          <a:spcPts val="335"/>
                        </a:spcBef>
                      </a:pPr>
                      <a:r>
                        <a:rPr lang="en-US" sz="700" spc="-10">
                          <a:latin typeface="Arial MT"/>
                          <a:cs typeface="Arial MT"/>
                        </a:rPr>
                        <a:t>434</a:t>
                      </a:r>
                    </a:p>
                  </a:txBody>
                  <a:tcPr marL="0" marR="0" marT="28575" marB="0">
                    <a:lnT w="9525">
                      <a:solidFill>
                        <a:srgbClr val="000000"/>
                      </a:solidFill>
                      <a:prstDash val="solid"/>
                    </a:lnT>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0955">
                        <a:lnSpc>
                          <a:spcPct val="100000"/>
                        </a:lnSpc>
                        <a:spcBef>
                          <a:spcPts val="225"/>
                        </a:spcBef>
                      </a:pPr>
                      <a:r>
                        <a:rPr sz="700">
                          <a:latin typeface="Arial MT"/>
                          <a:cs typeface="Arial MT"/>
                        </a:rPr>
                        <a:t>Valuation</a:t>
                      </a:r>
                      <a:r>
                        <a:rPr sz="700" spc="130">
                          <a:latin typeface="Arial MT"/>
                          <a:cs typeface="Arial MT"/>
                        </a:rPr>
                        <a:t> </a:t>
                      </a:r>
                      <a:r>
                        <a:rPr sz="700" spc="-20">
                          <a:latin typeface="Arial MT"/>
                          <a:cs typeface="Arial MT"/>
                        </a:rPr>
                        <a:t>date</a:t>
                      </a:r>
                      <a:endParaRPr sz="700">
                        <a:latin typeface="Arial MT"/>
                        <a:cs typeface="Arial MT"/>
                      </a:endParaRPr>
                    </a:p>
                    <a:p>
                      <a:pPr marL="20955">
                        <a:lnSpc>
                          <a:spcPct val="100000"/>
                        </a:lnSpc>
                        <a:spcBef>
                          <a:spcPts val="165"/>
                        </a:spcBef>
                      </a:pPr>
                      <a:r>
                        <a:rPr sz="700" spc="-10">
                          <a:latin typeface="Arial MT"/>
                          <a:cs typeface="Arial MT"/>
                        </a:rPr>
                        <a:t>10-</a:t>
                      </a:r>
                      <a:r>
                        <a:rPr sz="700">
                          <a:latin typeface="Arial MT"/>
                          <a:cs typeface="Arial MT"/>
                        </a:rPr>
                        <a:t>yr</a:t>
                      </a:r>
                      <a:r>
                        <a:rPr sz="700" spc="20">
                          <a:latin typeface="Arial MT"/>
                          <a:cs typeface="Arial MT"/>
                        </a:rPr>
                        <a:t> </a:t>
                      </a:r>
                      <a:r>
                        <a:rPr sz="700">
                          <a:latin typeface="Arial MT"/>
                          <a:cs typeface="Arial MT"/>
                        </a:rPr>
                        <a:t>US</a:t>
                      </a:r>
                      <a:r>
                        <a:rPr sz="700" spc="60">
                          <a:latin typeface="Arial MT"/>
                          <a:cs typeface="Arial MT"/>
                        </a:rPr>
                        <a:t> </a:t>
                      </a:r>
                      <a:r>
                        <a:rPr sz="700">
                          <a:latin typeface="Arial MT"/>
                          <a:cs typeface="Arial MT"/>
                        </a:rPr>
                        <a:t>government</a:t>
                      </a:r>
                      <a:r>
                        <a:rPr sz="700" spc="65">
                          <a:latin typeface="Arial MT"/>
                          <a:cs typeface="Arial MT"/>
                        </a:rPr>
                        <a:t> </a:t>
                      </a:r>
                      <a:r>
                        <a:rPr sz="700">
                          <a:latin typeface="Arial MT"/>
                          <a:cs typeface="Arial MT"/>
                        </a:rPr>
                        <a:t>bond</a:t>
                      </a:r>
                      <a:r>
                        <a:rPr sz="700" spc="30">
                          <a:latin typeface="Arial MT"/>
                          <a:cs typeface="Arial MT"/>
                        </a:rPr>
                        <a:t> </a:t>
                      </a:r>
                      <a:r>
                        <a:rPr sz="700" spc="-20">
                          <a:latin typeface="Arial MT"/>
                          <a:cs typeface="Arial MT"/>
                        </a:rPr>
                        <a:t>rate</a:t>
                      </a:r>
                      <a:endParaRPr sz="700">
                        <a:latin typeface="Arial MT"/>
                        <a:cs typeface="Arial MT"/>
                      </a:endParaRPr>
                    </a:p>
                  </a:txBody>
                  <a:tcPr marL="0" marR="0" marT="28575" marB="0">
                    <a:lnT w="9525">
                      <a:solidFill>
                        <a:srgbClr val="000000"/>
                      </a:solidFill>
                      <a:prstDash val="solid"/>
                    </a:lnT>
                  </a:tcPr>
                </a:tc>
                <a:tc>
                  <a:txBody>
                    <a:bodyPr/>
                    <a:lstStyle/>
                    <a:p>
                      <a:pPr marR="13970" algn="r">
                        <a:lnSpc>
                          <a:spcPct val="100000"/>
                        </a:lnSpc>
                        <a:spcBef>
                          <a:spcPts val="225"/>
                        </a:spcBef>
                      </a:pPr>
                      <a:r>
                        <a:rPr lang="en-US" sz="700" spc="-10">
                          <a:latin typeface="Arial MT"/>
                          <a:cs typeface="Arial MT"/>
                        </a:rPr>
                        <a:t>DEC-24</a:t>
                      </a:r>
                    </a:p>
                    <a:p>
                      <a:pPr marR="18415" algn="r">
                        <a:lnSpc>
                          <a:spcPct val="100000"/>
                        </a:lnSpc>
                        <a:spcBef>
                          <a:spcPts val="280"/>
                        </a:spcBef>
                      </a:pPr>
                      <a:r>
                        <a:rPr lang="en-US" sz="700" spc="-20">
                          <a:latin typeface="Arial MT"/>
                          <a:cs typeface="Arial MT"/>
                        </a:rPr>
                        <a:t>4.25%</a:t>
                      </a:r>
                      <a:endParaRPr lang="en-US" sz="700">
                        <a:latin typeface="Arial MT"/>
                        <a:cs typeface="Arial MT"/>
                      </a:endParaRPr>
                    </a:p>
                  </a:txBody>
                  <a:tcPr marL="0" marR="0" marT="28575" marB="0">
                    <a:lnT w="9525">
                      <a:solidFill>
                        <a:srgbClr val="000000"/>
                      </a:solidFill>
                      <a:prstDash val="solid"/>
                    </a:lnT>
                  </a:tcPr>
                </a:tc>
                <a:extLst>
                  <a:ext uri="{0D108BD9-81ED-4DB2-BD59-A6C34878D82A}">
                    <a16:rowId xmlns:a16="http://schemas.microsoft.com/office/drawing/2014/main" val="10001"/>
                  </a:ext>
                </a:extLst>
              </a:tr>
              <a:tr h="130789">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0955">
                        <a:lnSpc>
                          <a:spcPct val="100000"/>
                        </a:lnSpc>
                        <a:spcBef>
                          <a:spcPts val="55"/>
                        </a:spcBef>
                      </a:pPr>
                      <a:r>
                        <a:rPr sz="700">
                          <a:latin typeface="Arial MT"/>
                          <a:cs typeface="Arial MT"/>
                        </a:rPr>
                        <a:t>Expected</a:t>
                      </a:r>
                      <a:r>
                        <a:rPr sz="700" spc="105">
                          <a:latin typeface="Arial MT"/>
                          <a:cs typeface="Arial MT"/>
                        </a:rPr>
                        <a:t> </a:t>
                      </a:r>
                      <a:r>
                        <a:rPr sz="700">
                          <a:latin typeface="Arial MT"/>
                          <a:cs typeface="Arial MT"/>
                        </a:rPr>
                        <a:t>market</a:t>
                      </a:r>
                      <a:r>
                        <a:rPr sz="700" spc="160">
                          <a:latin typeface="Arial MT"/>
                          <a:cs typeface="Arial MT"/>
                        </a:rPr>
                        <a:t> </a:t>
                      </a:r>
                      <a:r>
                        <a:rPr sz="700" spc="-10">
                          <a:latin typeface="Arial MT"/>
                          <a:cs typeface="Arial MT"/>
                        </a:rPr>
                        <a:t>return</a:t>
                      </a:r>
                      <a:endParaRPr sz="700">
                        <a:latin typeface="Arial MT"/>
                        <a:cs typeface="Arial MT"/>
                      </a:endParaRPr>
                    </a:p>
                  </a:txBody>
                  <a:tcPr marL="0" marR="0" marT="6985" marB="0"/>
                </a:tc>
                <a:tc>
                  <a:txBody>
                    <a:bodyPr/>
                    <a:lstStyle/>
                    <a:p>
                      <a:pPr marR="18415" algn="r">
                        <a:lnSpc>
                          <a:spcPct val="100000"/>
                        </a:lnSpc>
                        <a:spcBef>
                          <a:spcPts val="170"/>
                        </a:spcBef>
                      </a:pPr>
                      <a:r>
                        <a:rPr lang="en-US" sz="700" spc="-10">
                          <a:latin typeface="Arial MT"/>
                          <a:cs typeface="Arial MT"/>
                        </a:rPr>
                        <a:t>15.4%</a:t>
                      </a:r>
                      <a:endParaRPr sz="700" spc="-10">
                        <a:latin typeface="Arial MT"/>
                        <a:cs typeface="Arial MT"/>
                      </a:endParaRPr>
                    </a:p>
                  </a:txBody>
                  <a:tcPr marL="0" marR="0" marT="21590" marB="0"/>
                </a:tc>
                <a:extLst>
                  <a:ext uri="{0D108BD9-81ED-4DB2-BD59-A6C34878D82A}">
                    <a16:rowId xmlns:a16="http://schemas.microsoft.com/office/drawing/2014/main" val="10002"/>
                  </a:ext>
                </a:extLst>
              </a:tr>
              <a:tr h="181093">
                <a:tc>
                  <a:txBody>
                    <a:bodyPr/>
                    <a:lstStyle/>
                    <a:p>
                      <a:pPr marL="13970">
                        <a:lnSpc>
                          <a:spcPct val="100000"/>
                        </a:lnSpc>
                        <a:spcBef>
                          <a:spcPts val="250"/>
                        </a:spcBef>
                      </a:pPr>
                      <a:r>
                        <a:rPr sz="700">
                          <a:latin typeface="Arial MT"/>
                          <a:cs typeface="Arial MT"/>
                        </a:rPr>
                        <a:t>Present</a:t>
                      </a:r>
                      <a:r>
                        <a:rPr sz="700" spc="90">
                          <a:latin typeface="Arial MT"/>
                          <a:cs typeface="Arial MT"/>
                        </a:rPr>
                        <a:t> </a:t>
                      </a:r>
                      <a:r>
                        <a:rPr sz="700">
                          <a:latin typeface="Arial MT"/>
                          <a:cs typeface="Arial MT"/>
                        </a:rPr>
                        <a:t>Value</a:t>
                      </a:r>
                      <a:r>
                        <a:rPr sz="700" spc="50">
                          <a:latin typeface="Arial MT"/>
                          <a:cs typeface="Arial MT"/>
                        </a:rPr>
                        <a:t> </a:t>
                      </a:r>
                      <a:r>
                        <a:rPr sz="700">
                          <a:latin typeface="Arial MT"/>
                          <a:cs typeface="Arial MT"/>
                        </a:rPr>
                        <a:t>of</a:t>
                      </a:r>
                      <a:r>
                        <a:rPr sz="700" spc="30">
                          <a:latin typeface="Arial MT"/>
                          <a:cs typeface="Arial MT"/>
                        </a:rPr>
                        <a:t> </a:t>
                      </a:r>
                      <a:r>
                        <a:rPr sz="700">
                          <a:latin typeface="Arial MT"/>
                          <a:cs typeface="Arial MT"/>
                        </a:rPr>
                        <a:t>Terminal</a:t>
                      </a:r>
                      <a:r>
                        <a:rPr sz="700" spc="75">
                          <a:latin typeface="Arial MT"/>
                          <a:cs typeface="Arial MT"/>
                        </a:rPr>
                        <a:t> </a:t>
                      </a:r>
                      <a:r>
                        <a:rPr sz="700" spc="-20">
                          <a:latin typeface="Arial MT"/>
                          <a:cs typeface="Arial MT"/>
                        </a:rPr>
                        <a:t>Value</a:t>
                      </a:r>
                      <a:endParaRPr sz="700">
                        <a:latin typeface="Arial MT"/>
                        <a:cs typeface="Arial MT"/>
                      </a:endParaRPr>
                    </a:p>
                  </a:txBody>
                  <a:tcPr marL="0" marR="0" marT="31750" marB="0"/>
                </a:tc>
                <a:tc>
                  <a:txBody>
                    <a:bodyPr/>
                    <a:lstStyle/>
                    <a:p>
                      <a:pPr marR="13335" algn="r">
                        <a:lnSpc>
                          <a:spcPct val="100000"/>
                        </a:lnSpc>
                        <a:spcBef>
                          <a:spcPts val="250"/>
                        </a:spcBef>
                      </a:pPr>
                      <a:r>
                        <a:rPr lang="en-US" sz="700" spc="-10">
                          <a:latin typeface="Arial MT"/>
                          <a:cs typeface="Arial MT"/>
                        </a:rPr>
                        <a:t>1,318</a:t>
                      </a:r>
                    </a:p>
                  </a:txBody>
                  <a:tcPr marL="0" marR="0" marT="3175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0955">
                        <a:lnSpc>
                          <a:spcPct val="100000"/>
                        </a:lnSpc>
                        <a:spcBef>
                          <a:spcPts val="85"/>
                        </a:spcBef>
                      </a:pPr>
                      <a:r>
                        <a:rPr sz="700">
                          <a:latin typeface="Arial MT"/>
                          <a:cs typeface="Arial MT"/>
                        </a:rPr>
                        <a:t>Market</a:t>
                      </a:r>
                      <a:r>
                        <a:rPr sz="700" spc="100">
                          <a:latin typeface="Arial MT"/>
                          <a:cs typeface="Arial MT"/>
                        </a:rPr>
                        <a:t> </a:t>
                      </a:r>
                      <a:r>
                        <a:rPr sz="700">
                          <a:latin typeface="Arial MT"/>
                          <a:cs typeface="Arial MT"/>
                        </a:rPr>
                        <a:t>risk</a:t>
                      </a:r>
                      <a:r>
                        <a:rPr sz="700" spc="105">
                          <a:latin typeface="Arial MT"/>
                          <a:cs typeface="Arial MT"/>
                        </a:rPr>
                        <a:t> </a:t>
                      </a:r>
                      <a:r>
                        <a:rPr sz="700" spc="-10">
                          <a:latin typeface="Arial MT"/>
                          <a:cs typeface="Arial MT"/>
                        </a:rPr>
                        <a:t>premium</a:t>
                      </a:r>
                      <a:endParaRPr sz="700">
                        <a:latin typeface="Arial MT"/>
                        <a:cs typeface="Arial MT"/>
                      </a:endParaRPr>
                    </a:p>
                  </a:txBody>
                  <a:tcPr marL="0" marR="0" marT="10795" marB="0"/>
                </a:tc>
                <a:tc>
                  <a:txBody>
                    <a:bodyPr/>
                    <a:lstStyle/>
                    <a:p>
                      <a:pPr marR="18415" algn="r">
                        <a:lnSpc>
                          <a:spcPct val="100000"/>
                        </a:lnSpc>
                        <a:spcBef>
                          <a:spcPts val="250"/>
                        </a:spcBef>
                      </a:pPr>
                      <a:r>
                        <a:rPr lang="en-US" sz="700" spc="-20">
                          <a:latin typeface="Arial MT"/>
                          <a:cs typeface="Arial MT"/>
                        </a:rPr>
                        <a:t>11.2%</a:t>
                      </a:r>
                      <a:endParaRPr sz="700">
                        <a:latin typeface="Arial MT"/>
                        <a:cs typeface="Arial MT"/>
                      </a:endParaRPr>
                    </a:p>
                  </a:txBody>
                  <a:tcPr marL="0" marR="0" marT="31750" marB="0"/>
                </a:tc>
                <a:extLst>
                  <a:ext uri="{0D108BD9-81ED-4DB2-BD59-A6C34878D82A}">
                    <a16:rowId xmlns:a16="http://schemas.microsoft.com/office/drawing/2014/main" val="10003"/>
                  </a:ext>
                </a:extLst>
              </a:tr>
              <a:tr h="181093">
                <a:tc>
                  <a:txBody>
                    <a:bodyPr/>
                    <a:lstStyle/>
                    <a:p>
                      <a:pPr marL="13970">
                        <a:lnSpc>
                          <a:spcPct val="100000"/>
                        </a:lnSpc>
                        <a:spcBef>
                          <a:spcPts val="225"/>
                        </a:spcBef>
                      </a:pPr>
                      <a:r>
                        <a:rPr sz="700">
                          <a:latin typeface="Arial MT"/>
                          <a:cs typeface="Arial MT"/>
                        </a:rPr>
                        <a:t>Present</a:t>
                      </a:r>
                      <a:r>
                        <a:rPr sz="700" spc="110">
                          <a:latin typeface="Arial MT"/>
                          <a:cs typeface="Arial MT"/>
                        </a:rPr>
                        <a:t> </a:t>
                      </a:r>
                      <a:r>
                        <a:rPr sz="700">
                          <a:latin typeface="Arial MT"/>
                          <a:cs typeface="Arial MT"/>
                        </a:rPr>
                        <a:t>Value</a:t>
                      </a:r>
                      <a:r>
                        <a:rPr sz="700" spc="70">
                          <a:latin typeface="Arial MT"/>
                          <a:cs typeface="Arial MT"/>
                        </a:rPr>
                        <a:t> </a:t>
                      </a:r>
                      <a:r>
                        <a:rPr sz="700">
                          <a:latin typeface="Arial MT"/>
                          <a:cs typeface="Arial MT"/>
                        </a:rPr>
                        <a:t>of</a:t>
                      </a:r>
                      <a:r>
                        <a:rPr sz="700" spc="45">
                          <a:latin typeface="Arial MT"/>
                          <a:cs typeface="Arial MT"/>
                        </a:rPr>
                        <a:t> </a:t>
                      </a:r>
                      <a:r>
                        <a:rPr sz="700">
                          <a:latin typeface="Arial MT"/>
                          <a:cs typeface="Arial MT"/>
                        </a:rPr>
                        <a:t>Forecast</a:t>
                      </a:r>
                      <a:r>
                        <a:rPr sz="700" spc="114">
                          <a:latin typeface="Arial MT"/>
                          <a:cs typeface="Arial MT"/>
                        </a:rPr>
                        <a:t> </a:t>
                      </a:r>
                      <a:r>
                        <a:rPr sz="700" spc="-25">
                          <a:latin typeface="Arial MT"/>
                          <a:cs typeface="Arial MT"/>
                        </a:rPr>
                        <a:t>FCF</a:t>
                      </a:r>
                      <a:endParaRPr sz="700">
                        <a:latin typeface="Arial MT"/>
                        <a:cs typeface="Arial MT"/>
                      </a:endParaRPr>
                    </a:p>
                  </a:txBody>
                  <a:tcPr marL="0" marR="0" marT="28575" marB="0">
                    <a:lnB w="9525">
                      <a:solidFill>
                        <a:srgbClr val="000000"/>
                      </a:solidFill>
                      <a:prstDash val="solid"/>
                    </a:lnB>
                  </a:tcPr>
                </a:tc>
                <a:tc>
                  <a:txBody>
                    <a:bodyPr/>
                    <a:lstStyle/>
                    <a:p>
                      <a:pPr marR="13335" algn="r">
                        <a:lnSpc>
                          <a:spcPct val="100000"/>
                        </a:lnSpc>
                        <a:spcBef>
                          <a:spcPts val="225"/>
                        </a:spcBef>
                      </a:pPr>
                      <a:r>
                        <a:rPr lang="en-US" sz="700" spc="-10">
                          <a:latin typeface="Arial MT"/>
                          <a:cs typeface="Arial MT"/>
                        </a:rPr>
                        <a:t>1,086</a:t>
                      </a:r>
                      <a:endParaRPr sz="700" spc="-10">
                        <a:latin typeface="Arial MT"/>
                        <a:cs typeface="Arial MT"/>
                      </a:endParaRPr>
                    </a:p>
                  </a:txBody>
                  <a:tcPr marL="0" marR="0" marT="28575" marB="0">
                    <a:lnB w="9525">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0955">
                        <a:lnSpc>
                          <a:spcPct val="100000"/>
                        </a:lnSpc>
                        <a:spcBef>
                          <a:spcPts val="55"/>
                        </a:spcBef>
                      </a:pPr>
                      <a:r>
                        <a:rPr sz="700" spc="-20">
                          <a:latin typeface="Arial MT"/>
                          <a:cs typeface="Arial MT"/>
                        </a:rPr>
                        <a:t>Beta</a:t>
                      </a:r>
                      <a:endParaRPr sz="700">
                        <a:latin typeface="Arial MT"/>
                        <a:cs typeface="Arial MT"/>
                      </a:endParaRPr>
                    </a:p>
                  </a:txBody>
                  <a:tcPr marL="0" marR="0" marT="6985" marB="0">
                    <a:lnB w="9525">
                      <a:solidFill>
                        <a:srgbClr val="000000"/>
                      </a:solidFill>
                      <a:prstDash val="solid"/>
                    </a:lnB>
                  </a:tcPr>
                </a:tc>
                <a:tc>
                  <a:txBody>
                    <a:bodyPr/>
                    <a:lstStyle/>
                    <a:p>
                      <a:pPr marR="13335" algn="r">
                        <a:lnSpc>
                          <a:spcPct val="100000"/>
                        </a:lnSpc>
                        <a:spcBef>
                          <a:spcPts val="165"/>
                        </a:spcBef>
                      </a:pPr>
                      <a:r>
                        <a:rPr lang="en-US" sz="700" spc="-20">
                          <a:latin typeface="Arial MT"/>
                          <a:cs typeface="Arial MT"/>
                        </a:rPr>
                        <a:t>1.63</a:t>
                      </a:r>
                      <a:endParaRPr sz="700">
                        <a:latin typeface="Arial MT"/>
                        <a:cs typeface="Arial MT"/>
                      </a:endParaRPr>
                    </a:p>
                  </a:txBody>
                  <a:tcPr marL="0" marR="0" marT="20955" marB="0">
                    <a:lnB w="9525">
                      <a:solidFill>
                        <a:srgbClr val="000000"/>
                      </a:solidFill>
                      <a:prstDash val="solid"/>
                    </a:lnB>
                  </a:tcPr>
                </a:tc>
                <a:extLst>
                  <a:ext uri="{0D108BD9-81ED-4DB2-BD59-A6C34878D82A}">
                    <a16:rowId xmlns:a16="http://schemas.microsoft.com/office/drawing/2014/main" val="10004"/>
                  </a:ext>
                </a:extLst>
              </a:tr>
              <a:tr h="181093">
                <a:tc>
                  <a:txBody>
                    <a:bodyPr/>
                    <a:lstStyle/>
                    <a:p>
                      <a:pPr marL="13970">
                        <a:lnSpc>
                          <a:spcPct val="100000"/>
                        </a:lnSpc>
                        <a:spcBef>
                          <a:spcPts val="220"/>
                        </a:spcBef>
                      </a:pPr>
                      <a:r>
                        <a:rPr sz="700" b="1">
                          <a:latin typeface="Arial"/>
                          <a:cs typeface="Arial"/>
                        </a:rPr>
                        <a:t>Enterprise</a:t>
                      </a:r>
                      <a:r>
                        <a:rPr sz="700" b="1" spc="125">
                          <a:latin typeface="Arial"/>
                          <a:cs typeface="Arial"/>
                        </a:rPr>
                        <a:t> </a:t>
                      </a:r>
                      <a:r>
                        <a:rPr sz="700" b="1" spc="-10">
                          <a:latin typeface="Arial"/>
                          <a:cs typeface="Arial"/>
                        </a:rPr>
                        <a:t>Value</a:t>
                      </a:r>
                      <a:endParaRPr sz="700">
                        <a:latin typeface="Arial"/>
                        <a:cs typeface="Arial"/>
                      </a:endParaRPr>
                    </a:p>
                  </a:txBody>
                  <a:tcPr marL="0" marR="0" marT="27940" marB="0">
                    <a:lnT w="9525">
                      <a:solidFill>
                        <a:srgbClr val="000000"/>
                      </a:solidFill>
                      <a:prstDash val="solid"/>
                    </a:lnT>
                    <a:solidFill>
                      <a:srgbClr val="FAE284"/>
                    </a:solidFill>
                  </a:tcPr>
                </a:tc>
                <a:tc>
                  <a:txBody>
                    <a:bodyPr/>
                    <a:lstStyle/>
                    <a:p>
                      <a:pPr marR="13335" algn="r">
                        <a:lnSpc>
                          <a:spcPct val="100000"/>
                        </a:lnSpc>
                        <a:spcBef>
                          <a:spcPts val="220"/>
                        </a:spcBef>
                      </a:pPr>
                      <a:r>
                        <a:rPr lang="en-US" sz="700" b="1" spc="-10">
                          <a:latin typeface="Arial"/>
                          <a:cs typeface="Arial"/>
                        </a:rPr>
                        <a:t>2,404</a:t>
                      </a:r>
                      <a:endParaRPr sz="700" b="1" spc="-10">
                        <a:latin typeface="Arial"/>
                        <a:cs typeface="Arial"/>
                      </a:endParaRPr>
                    </a:p>
                  </a:txBody>
                  <a:tcPr marL="0" marR="0" marT="27940" marB="0">
                    <a:lnT w="9525">
                      <a:solidFill>
                        <a:srgbClr val="000000"/>
                      </a:solidFill>
                      <a:prstDash val="solid"/>
                    </a:lnT>
                    <a:solidFill>
                      <a:srgbClr val="FAE284"/>
                    </a:solidFill>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0955">
                        <a:lnSpc>
                          <a:spcPct val="100000"/>
                        </a:lnSpc>
                        <a:spcBef>
                          <a:spcPts val="55"/>
                        </a:spcBef>
                      </a:pPr>
                      <a:r>
                        <a:rPr sz="700" b="1">
                          <a:latin typeface="Arial"/>
                          <a:cs typeface="Arial"/>
                        </a:rPr>
                        <a:t>CAPM</a:t>
                      </a:r>
                      <a:r>
                        <a:rPr sz="700" b="1" spc="55">
                          <a:latin typeface="Arial"/>
                          <a:cs typeface="Arial"/>
                        </a:rPr>
                        <a:t> </a:t>
                      </a:r>
                      <a:r>
                        <a:rPr sz="700" b="1">
                          <a:latin typeface="Arial"/>
                          <a:cs typeface="Arial"/>
                        </a:rPr>
                        <a:t>cost</a:t>
                      </a:r>
                      <a:r>
                        <a:rPr sz="700" b="1" spc="30">
                          <a:latin typeface="Arial"/>
                          <a:cs typeface="Arial"/>
                        </a:rPr>
                        <a:t> </a:t>
                      </a:r>
                      <a:r>
                        <a:rPr sz="700" b="1">
                          <a:latin typeface="Arial"/>
                          <a:cs typeface="Arial"/>
                        </a:rPr>
                        <a:t>of</a:t>
                      </a:r>
                      <a:r>
                        <a:rPr sz="700" b="1" spc="25">
                          <a:latin typeface="Arial"/>
                          <a:cs typeface="Arial"/>
                        </a:rPr>
                        <a:t> </a:t>
                      </a:r>
                      <a:r>
                        <a:rPr sz="700" b="1" spc="-10">
                          <a:latin typeface="Arial"/>
                          <a:cs typeface="Arial"/>
                        </a:rPr>
                        <a:t>equity</a:t>
                      </a:r>
                      <a:endParaRPr sz="700">
                        <a:latin typeface="Arial"/>
                        <a:cs typeface="Arial"/>
                      </a:endParaRPr>
                    </a:p>
                  </a:txBody>
                  <a:tcPr marL="0" marR="0" marT="6985" marB="0">
                    <a:lnT w="9525">
                      <a:solidFill>
                        <a:srgbClr val="000000"/>
                      </a:solidFill>
                      <a:prstDash val="solid"/>
                    </a:lnT>
                    <a:solidFill>
                      <a:srgbClr val="FAE284"/>
                    </a:solidFill>
                  </a:tcPr>
                </a:tc>
                <a:tc>
                  <a:txBody>
                    <a:bodyPr/>
                    <a:lstStyle/>
                    <a:p>
                      <a:pPr marR="3810" algn="r">
                        <a:lnSpc>
                          <a:spcPct val="100000"/>
                        </a:lnSpc>
                        <a:spcBef>
                          <a:spcPts val="165"/>
                        </a:spcBef>
                      </a:pPr>
                      <a:r>
                        <a:rPr lang="en-US" sz="700" b="1" spc="-10">
                          <a:latin typeface="Arial"/>
                          <a:cs typeface="Arial"/>
                        </a:rPr>
                        <a:t>22.4%</a:t>
                      </a:r>
                      <a:endParaRPr sz="700">
                        <a:latin typeface="Arial"/>
                        <a:cs typeface="Arial"/>
                      </a:endParaRPr>
                    </a:p>
                  </a:txBody>
                  <a:tcPr marL="0" marR="0" marT="20955" marB="0">
                    <a:lnT w="9525">
                      <a:solidFill>
                        <a:srgbClr val="000000"/>
                      </a:solidFill>
                      <a:prstDash val="solid"/>
                    </a:lnT>
                    <a:solidFill>
                      <a:srgbClr val="FAE284"/>
                    </a:solidFill>
                  </a:tcPr>
                </a:tc>
                <a:extLst>
                  <a:ext uri="{0D108BD9-81ED-4DB2-BD59-A6C34878D82A}">
                    <a16:rowId xmlns:a16="http://schemas.microsoft.com/office/drawing/2014/main" val="10005"/>
                  </a:ext>
                </a:extLst>
              </a:tr>
              <a:tr h="160972">
                <a:tc>
                  <a:txBody>
                    <a:bodyPr/>
                    <a:lstStyle/>
                    <a:p>
                      <a:pPr marL="99695">
                        <a:lnSpc>
                          <a:spcPct val="100000"/>
                        </a:lnSpc>
                        <a:spcBef>
                          <a:spcPts val="195"/>
                        </a:spcBef>
                      </a:pPr>
                      <a:r>
                        <a:rPr sz="700">
                          <a:latin typeface="Arial MT"/>
                          <a:cs typeface="Arial MT"/>
                        </a:rPr>
                        <a:t>-</a:t>
                      </a:r>
                      <a:r>
                        <a:rPr sz="700" spc="10">
                          <a:latin typeface="Arial MT"/>
                          <a:cs typeface="Arial MT"/>
                        </a:rPr>
                        <a:t> </a:t>
                      </a:r>
                      <a:r>
                        <a:rPr sz="700" spc="-20">
                          <a:latin typeface="Arial MT"/>
                          <a:cs typeface="Arial MT"/>
                        </a:rPr>
                        <a:t>Debt</a:t>
                      </a:r>
                      <a:endParaRPr sz="700">
                        <a:latin typeface="Arial MT"/>
                        <a:cs typeface="Arial MT"/>
                      </a:endParaRPr>
                    </a:p>
                  </a:txBody>
                  <a:tcPr marL="0" marR="0" marT="24765" marB="0"/>
                </a:tc>
                <a:tc>
                  <a:txBody>
                    <a:bodyPr/>
                    <a:lstStyle/>
                    <a:p>
                      <a:pPr marR="12700" algn="r">
                        <a:lnSpc>
                          <a:spcPct val="100000"/>
                        </a:lnSpc>
                        <a:spcBef>
                          <a:spcPts val="195"/>
                        </a:spcBef>
                      </a:pPr>
                      <a:r>
                        <a:rPr lang="en-US" sz="700" spc="-10">
                          <a:latin typeface="Arial MT"/>
                          <a:cs typeface="Arial MT"/>
                        </a:rPr>
                        <a:t>632</a:t>
                      </a:r>
                      <a:endParaRPr sz="700" spc="-10">
                        <a:latin typeface="Arial MT"/>
                        <a:cs typeface="Arial MT"/>
                      </a:endParaRPr>
                    </a:p>
                  </a:txBody>
                  <a:tcPr marL="0" marR="0" marT="24765"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0955">
                        <a:lnSpc>
                          <a:spcPct val="100000"/>
                        </a:lnSpc>
                        <a:spcBef>
                          <a:spcPts val="25"/>
                        </a:spcBef>
                      </a:pPr>
                      <a:r>
                        <a:rPr sz="700">
                          <a:latin typeface="Arial MT"/>
                          <a:cs typeface="Arial MT"/>
                        </a:rPr>
                        <a:t>Cost</a:t>
                      </a:r>
                      <a:r>
                        <a:rPr sz="700" spc="70">
                          <a:latin typeface="Arial MT"/>
                          <a:cs typeface="Arial MT"/>
                        </a:rPr>
                        <a:t> </a:t>
                      </a:r>
                      <a:r>
                        <a:rPr sz="700">
                          <a:latin typeface="Arial MT"/>
                          <a:cs typeface="Arial MT"/>
                        </a:rPr>
                        <a:t>of</a:t>
                      </a:r>
                      <a:r>
                        <a:rPr sz="700" spc="15">
                          <a:latin typeface="Arial MT"/>
                          <a:cs typeface="Arial MT"/>
                        </a:rPr>
                        <a:t> </a:t>
                      </a:r>
                      <a:r>
                        <a:rPr sz="700" spc="-20">
                          <a:latin typeface="Arial MT"/>
                          <a:cs typeface="Arial MT"/>
                        </a:rPr>
                        <a:t>debt</a:t>
                      </a:r>
                      <a:endParaRPr sz="700">
                        <a:latin typeface="Arial MT"/>
                        <a:cs typeface="Arial MT"/>
                      </a:endParaRPr>
                    </a:p>
                  </a:txBody>
                  <a:tcPr marL="0" marR="0" marT="3175" marB="0"/>
                </a:tc>
                <a:tc>
                  <a:txBody>
                    <a:bodyPr/>
                    <a:lstStyle/>
                    <a:p>
                      <a:pPr marR="18415" algn="r">
                        <a:lnSpc>
                          <a:spcPct val="100000"/>
                        </a:lnSpc>
                        <a:spcBef>
                          <a:spcPts val="140"/>
                        </a:spcBef>
                      </a:pPr>
                      <a:r>
                        <a:rPr lang="en-US" sz="700" spc="-20">
                          <a:latin typeface="Arial MT"/>
                          <a:cs typeface="Arial MT"/>
                        </a:rPr>
                        <a:t>7.9%</a:t>
                      </a:r>
                      <a:endParaRPr lang="en-US" sz="700">
                        <a:latin typeface="Arial MT"/>
                        <a:cs typeface="Arial MT"/>
                      </a:endParaRPr>
                    </a:p>
                  </a:txBody>
                  <a:tcPr marL="0" marR="0" marT="17780" marB="0"/>
                </a:tc>
                <a:extLst>
                  <a:ext uri="{0D108BD9-81ED-4DB2-BD59-A6C34878D82A}">
                    <a16:rowId xmlns:a16="http://schemas.microsoft.com/office/drawing/2014/main" val="10006"/>
                  </a:ext>
                </a:extLst>
              </a:tr>
              <a:tr h="181093">
                <a:tc>
                  <a:txBody>
                    <a:bodyPr/>
                    <a:lstStyle/>
                    <a:p>
                      <a:pPr marL="99695">
                        <a:lnSpc>
                          <a:spcPct val="100000"/>
                        </a:lnSpc>
                        <a:spcBef>
                          <a:spcPts val="225"/>
                        </a:spcBef>
                      </a:pPr>
                      <a:r>
                        <a:rPr sz="700">
                          <a:latin typeface="Arial MT"/>
                          <a:cs typeface="Arial MT"/>
                        </a:rPr>
                        <a:t>+</a:t>
                      </a:r>
                      <a:r>
                        <a:rPr sz="700" spc="60">
                          <a:latin typeface="Arial MT"/>
                          <a:cs typeface="Arial MT"/>
                        </a:rPr>
                        <a:t> </a:t>
                      </a:r>
                      <a:r>
                        <a:rPr sz="700" spc="-20">
                          <a:latin typeface="Arial MT"/>
                          <a:cs typeface="Arial MT"/>
                        </a:rPr>
                        <a:t>Cash</a:t>
                      </a:r>
                      <a:endParaRPr sz="700">
                        <a:latin typeface="Arial MT"/>
                        <a:cs typeface="Arial MT"/>
                      </a:endParaRPr>
                    </a:p>
                  </a:txBody>
                  <a:tcPr marL="0" marR="0" marT="28575" marB="0">
                    <a:lnB w="9525">
                      <a:solidFill>
                        <a:srgbClr val="000000"/>
                      </a:solidFill>
                      <a:prstDash val="solid"/>
                    </a:lnB>
                  </a:tcPr>
                </a:tc>
                <a:tc>
                  <a:txBody>
                    <a:bodyPr/>
                    <a:lstStyle/>
                    <a:p>
                      <a:pPr marR="13335" algn="r">
                        <a:lnSpc>
                          <a:spcPct val="100000"/>
                        </a:lnSpc>
                        <a:spcBef>
                          <a:spcPts val="225"/>
                        </a:spcBef>
                      </a:pPr>
                      <a:r>
                        <a:rPr lang="en-US" sz="700" spc="-10">
                          <a:latin typeface="Arial MT"/>
                          <a:cs typeface="Arial MT"/>
                        </a:rPr>
                        <a:t>2,52</a:t>
                      </a:r>
                      <a:endParaRPr sz="700">
                        <a:latin typeface="Arial MT"/>
                        <a:cs typeface="Arial MT"/>
                      </a:endParaRPr>
                    </a:p>
                  </a:txBody>
                  <a:tcPr marL="0" marR="0" marT="28575" marB="0">
                    <a:lnB w="9525">
                      <a:solidFill>
                        <a:srgbClr val="000000"/>
                      </a:solidFill>
                      <a:prstDash val="solid"/>
                    </a:lnB>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1590">
                        <a:lnSpc>
                          <a:spcPct val="100000"/>
                        </a:lnSpc>
                        <a:spcBef>
                          <a:spcPts val="55"/>
                        </a:spcBef>
                      </a:pPr>
                      <a:r>
                        <a:rPr sz="700">
                          <a:latin typeface="Arial MT"/>
                          <a:cs typeface="Arial MT"/>
                        </a:rPr>
                        <a:t>Tax</a:t>
                      </a:r>
                      <a:r>
                        <a:rPr sz="700" spc="35">
                          <a:latin typeface="Arial MT"/>
                          <a:cs typeface="Arial MT"/>
                        </a:rPr>
                        <a:t> </a:t>
                      </a:r>
                      <a:r>
                        <a:rPr sz="700" spc="-20">
                          <a:latin typeface="Arial MT"/>
                          <a:cs typeface="Arial MT"/>
                        </a:rPr>
                        <a:t>rate</a:t>
                      </a:r>
                      <a:endParaRPr sz="700">
                        <a:latin typeface="Arial MT"/>
                        <a:cs typeface="Arial MT"/>
                      </a:endParaRPr>
                    </a:p>
                  </a:txBody>
                  <a:tcPr marL="0" marR="0" marT="6985" marB="0">
                    <a:lnB w="9525">
                      <a:solidFill>
                        <a:srgbClr val="000000"/>
                      </a:solidFill>
                      <a:prstDash val="solid"/>
                    </a:lnB>
                  </a:tcPr>
                </a:tc>
                <a:tc>
                  <a:txBody>
                    <a:bodyPr/>
                    <a:lstStyle/>
                    <a:p>
                      <a:pPr marR="18415" algn="r">
                        <a:lnSpc>
                          <a:spcPct val="100000"/>
                        </a:lnSpc>
                        <a:spcBef>
                          <a:spcPts val="165"/>
                        </a:spcBef>
                      </a:pPr>
                      <a:r>
                        <a:rPr lang="en-US" sz="700" spc="-10">
                          <a:latin typeface="Arial MT"/>
                          <a:cs typeface="Arial MT"/>
                        </a:rPr>
                        <a:t>21.0%</a:t>
                      </a:r>
                      <a:endParaRPr sz="700">
                        <a:latin typeface="Arial MT"/>
                        <a:cs typeface="Arial MT"/>
                      </a:endParaRPr>
                    </a:p>
                  </a:txBody>
                  <a:tcPr marL="0" marR="0" marT="20955" marB="0">
                    <a:lnB w="9525">
                      <a:solidFill>
                        <a:srgbClr val="000000"/>
                      </a:solidFill>
                      <a:prstDash val="solid"/>
                    </a:lnB>
                  </a:tcPr>
                </a:tc>
                <a:extLst>
                  <a:ext uri="{0D108BD9-81ED-4DB2-BD59-A6C34878D82A}">
                    <a16:rowId xmlns:a16="http://schemas.microsoft.com/office/drawing/2014/main" val="10007"/>
                  </a:ext>
                </a:extLst>
              </a:tr>
              <a:tr h="181093">
                <a:tc>
                  <a:txBody>
                    <a:bodyPr/>
                    <a:lstStyle/>
                    <a:p>
                      <a:pPr marL="13970">
                        <a:lnSpc>
                          <a:spcPct val="100000"/>
                        </a:lnSpc>
                        <a:spcBef>
                          <a:spcPts val="220"/>
                        </a:spcBef>
                      </a:pPr>
                      <a:r>
                        <a:rPr sz="700" b="1">
                          <a:latin typeface="Arial"/>
                          <a:cs typeface="Arial"/>
                        </a:rPr>
                        <a:t>Equity</a:t>
                      </a:r>
                      <a:r>
                        <a:rPr sz="700" b="1" spc="114">
                          <a:latin typeface="Arial"/>
                          <a:cs typeface="Arial"/>
                        </a:rPr>
                        <a:t> </a:t>
                      </a:r>
                      <a:r>
                        <a:rPr sz="700" b="1">
                          <a:latin typeface="Arial"/>
                          <a:cs typeface="Arial"/>
                        </a:rPr>
                        <a:t>Value</a:t>
                      </a:r>
                      <a:r>
                        <a:rPr sz="700" b="1" spc="195">
                          <a:latin typeface="Arial"/>
                          <a:cs typeface="Arial"/>
                        </a:rPr>
                        <a:t> </a:t>
                      </a:r>
                      <a:r>
                        <a:rPr sz="700" b="1">
                          <a:latin typeface="Arial"/>
                          <a:cs typeface="Arial"/>
                        </a:rPr>
                        <a:t>(Market</a:t>
                      </a:r>
                      <a:r>
                        <a:rPr sz="700" b="1" spc="110">
                          <a:latin typeface="Arial"/>
                          <a:cs typeface="Arial"/>
                        </a:rPr>
                        <a:t> </a:t>
                      </a:r>
                      <a:r>
                        <a:rPr sz="700" b="1" spc="-20">
                          <a:latin typeface="Arial"/>
                          <a:cs typeface="Arial"/>
                        </a:rPr>
                        <a:t>Cap)</a:t>
                      </a:r>
                      <a:endParaRPr sz="700">
                        <a:latin typeface="Arial"/>
                        <a:cs typeface="Arial"/>
                      </a:endParaRPr>
                    </a:p>
                  </a:txBody>
                  <a:tcPr marL="0" marR="0" marT="27940" marB="0">
                    <a:lnT w="9525">
                      <a:solidFill>
                        <a:srgbClr val="000000"/>
                      </a:solidFill>
                      <a:prstDash val="solid"/>
                    </a:lnT>
                    <a:solidFill>
                      <a:srgbClr val="FAE284"/>
                    </a:solidFill>
                  </a:tcPr>
                </a:tc>
                <a:tc>
                  <a:txBody>
                    <a:bodyPr/>
                    <a:lstStyle/>
                    <a:p>
                      <a:pPr marR="13335" algn="r">
                        <a:lnSpc>
                          <a:spcPct val="100000"/>
                        </a:lnSpc>
                        <a:spcBef>
                          <a:spcPts val="220"/>
                        </a:spcBef>
                      </a:pPr>
                      <a:r>
                        <a:rPr lang="en-US" sz="700" b="1" spc="-10">
                          <a:latin typeface="Arial"/>
                          <a:cs typeface="Arial"/>
                        </a:rPr>
                        <a:t>1,510</a:t>
                      </a:r>
                      <a:endParaRPr sz="700">
                        <a:latin typeface="Arial"/>
                        <a:cs typeface="Arial"/>
                      </a:endParaRPr>
                    </a:p>
                  </a:txBody>
                  <a:tcPr marL="0" marR="0" marT="27940" marB="0">
                    <a:lnT w="9525">
                      <a:solidFill>
                        <a:srgbClr val="000000"/>
                      </a:solidFill>
                      <a:prstDash val="solid"/>
                    </a:lnT>
                    <a:solidFill>
                      <a:srgbClr val="FAE284"/>
                    </a:solidFill>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1590">
                        <a:lnSpc>
                          <a:spcPct val="100000"/>
                        </a:lnSpc>
                        <a:spcBef>
                          <a:spcPts val="55"/>
                        </a:spcBef>
                      </a:pPr>
                      <a:r>
                        <a:rPr sz="700" b="1">
                          <a:latin typeface="Arial"/>
                          <a:cs typeface="Arial"/>
                        </a:rPr>
                        <a:t>After</a:t>
                      </a:r>
                      <a:r>
                        <a:rPr sz="700" b="1" spc="45">
                          <a:latin typeface="Arial"/>
                          <a:cs typeface="Arial"/>
                        </a:rPr>
                        <a:t> </a:t>
                      </a:r>
                      <a:r>
                        <a:rPr sz="700" b="1">
                          <a:latin typeface="Arial"/>
                          <a:cs typeface="Arial"/>
                        </a:rPr>
                        <a:t>tax</a:t>
                      </a:r>
                      <a:r>
                        <a:rPr sz="700" b="1" spc="95">
                          <a:latin typeface="Arial"/>
                          <a:cs typeface="Arial"/>
                        </a:rPr>
                        <a:t> </a:t>
                      </a:r>
                      <a:r>
                        <a:rPr sz="700" b="1">
                          <a:latin typeface="Arial"/>
                          <a:cs typeface="Arial"/>
                        </a:rPr>
                        <a:t>cost</a:t>
                      </a:r>
                      <a:r>
                        <a:rPr sz="700" b="1" spc="30">
                          <a:latin typeface="Arial"/>
                          <a:cs typeface="Arial"/>
                        </a:rPr>
                        <a:t> </a:t>
                      </a:r>
                      <a:r>
                        <a:rPr sz="700" b="1">
                          <a:latin typeface="Arial"/>
                          <a:cs typeface="Arial"/>
                        </a:rPr>
                        <a:t>of</a:t>
                      </a:r>
                      <a:r>
                        <a:rPr sz="700" b="1" spc="30">
                          <a:latin typeface="Arial"/>
                          <a:cs typeface="Arial"/>
                        </a:rPr>
                        <a:t> </a:t>
                      </a:r>
                      <a:r>
                        <a:rPr sz="700" b="1" spc="-20">
                          <a:latin typeface="Arial"/>
                          <a:cs typeface="Arial"/>
                        </a:rPr>
                        <a:t>debt</a:t>
                      </a:r>
                      <a:endParaRPr sz="700">
                        <a:latin typeface="Arial"/>
                        <a:cs typeface="Arial"/>
                      </a:endParaRPr>
                    </a:p>
                  </a:txBody>
                  <a:tcPr marL="0" marR="0" marT="6985" marB="0">
                    <a:lnT w="9525">
                      <a:solidFill>
                        <a:srgbClr val="000000"/>
                      </a:solidFill>
                      <a:prstDash val="solid"/>
                    </a:lnT>
                    <a:solidFill>
                      <a:srgbClr val="FAE284"/>
                    </a:solidFill>
                  </a:tcPr>
                </a:tc>
                <a:tc>
                  <a:txBody>
                    <a:bodyPr/>
                    <a:lstStyle/>
                    <a:p>
                      <a:pPr marR="3810" algn="r">
                        <a:lnSpc>
                          <a:spcPct val="100000"/>
                        </a:lnSpc>
                        <a:spcBef>
                          <a:spcPts val="220"/>
                        </a:spcBef>
                      </a:pPr>
                      <a:r>
                        <a:rPr lang="en-US" sz="700" b="1" spc="-20">
                          <a:latin typeface="Arial"/>
                          <a:cs typeface="Arial"/>
                        </a:rPr>
                        <a:t>6.2%</a:t>
                      </a:r>
                      <a:endParaRPr sz="700">
                        <a:latin typeface="Arial"/>
                        <a:cs typeface="Arial"/>
                      </a:endParaRPr>
                    </a:p>
                  </a:txBody>
                  <a:tcPr marL="0" marR="0" marT="27940" marB="0">
                    <a:lnT w="9525">
                      <a:solidFill>
                        <a:srgbClr val="000000"/>
                      </a:solidFill>
                      <a:prstDash val="solid"/>
                    </a:lnT>
                    <a:solidFill>
                      <a:srgbClr val="FAE284"/>
                    </a:solidFill>
                  </a:tcPr>
                </a:tc>
                <a:extLst>
                  <a:ext uri="{0D108BD9-81ED-4DB2-BD59-A6C34878D82A}">
                    <a16:rowId xmlns:a16="http://schemas.microsoft.com/office/drawing/2014/main" val="10008"/>
                  </a:ext>
                </a:extLst>
              </a:tr>
              <a:tr h="160972">
                <a:tc>
                  <a:txBody>
                    <a:bodyPr/>
                    <a:lstStyle/>
                    <a:p>
                      <a:pPr marL="13970">
                        <a:lnSpc>
                          <a:spcPts val="825"/>
                        </a:lnSpc>
                        <a:spcBef>
                          <a:spcPts val="195"/>
                        </a:spcBef>
                      </a:pPr>
                      <a:r>
                        <a:rPr sz="700">
                          <a:latin typeface="Arial MT"/>
                          <a:cs typeface="Arial MT"/>
                        </a:rPr>
                        <a:t>Shares</a:t>
                      </a:r>
                      <a:r>
                        <a:rPr sz="700" spc="95">
                          <a:latin typeface="Arial MT"/>
                          <a:cs typeface="Arial MT"/>
                        </a:rPr>
                        <a:t> </a:t>
                      </a:r>
                      <a:r>
                        <a:rPr sz="700" spc="-10">
                          <a:latin typeface="Arial MT"/>
                          <a:cs typeface="Arial MT"/>
                        </a:rPr>
                        <a:t>outstanding</a:t>
                      </a:r>
                      <a:endParaRPr sz="700">
                        <a:latin typeface="Arial MT"/>
                        <a:cs typeface="Arial MT"/>
                      </a:endParaRPr>
                    </a:p>
                  </a:txBody>
                  <a:tcPr marL="0" marR="0" marT="24765" marB="0"/>
                </a:tc>
                <a:tc>
                  <a:txBody>
                    <a:bodyPr/>
                    <a:lstStyle/>
                    <a:p>
                      <a:pPr marR="13335" algn="r">
                        <a:lnSpc>
                          <a:spcPts val="825"/>
                        </a:lnSpc>
                        <a:spcBef>
                          <a:spcPts val="195"/>
                        </a:spcBef>
                      </a:pPr>
                      <a:r>
                        <a:rPr lang="en-US" sz="700" spc="-25">
                          <a:latin typeface="Arial MT"/>
                          <a:cs typeface="Arial MT"/>
                        </a:rPr>
                        <a:t>157</a:t>
                      </a:r>
                      <a:endParaRPr sz="700" spc="-25">
                        <a:latin typeface="Arial MT"/>
                        <a:cs typeface="Arial MT"/>
                      </a:endParaRPr>
                    </a:p>
                  </a:txBody>
                  <a:tcPr marL="0" marR="0" marT="24765"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0955">
                        <a:lnSpc>
                          <a:spcPct val="100000"/>
                        </a:lnSpc>
                        <a:spcBef>
                          <a:spcPts val="25"/>
                        </a:spcBef>
                      </a:pPr>
                      <a:r>
                        <a:rPr sz="700">
                          <a:latin typeface="Arial MT"/>
                          <a:cs typeface="Arial MT"/>
                        </a:rPr>
                        <a:t>Target</a:t>
                      </a:r>
                      <a:r>
                        <a:rPr sz="700" spc="5">
                          <a:latin typeface="Arial MT"/>
                          <a:cs typeface="Arial MT"/>
                        </a:rPr>
                        <a:t> </a:t>
                      </a:r>
                      <a:r>
                        <a:rPr sz="700" spc="-10">
                          <a:latin typeface="Arial MT"/>
                          <a:cs typeface="Arial MT"/>
                        </a:rPr>
                        <a:t>gearing</a:t>
                      </a:r>
                      <a:endParaRPr sz="700">
                        <a:latin typeface="Arial MT"/>
                        <a:cs typeface="Arial MT"/>
                      </a:endParaRPr>
                    </a:p>
                  </a:txBody>
                  <a:tcPr marL="0" marR="0" marT="3175" marB="0">
                    <a:lnB w="9525">
                      <a:solidFill>
                        <a:srgbClr val="000000"/>
                      </a:solidFill>
                      <a:prstDash val="solid"/>
                    </a:lnB>
                  </a:tcPr>
                </a:tc>
                <a:tc>
                  <a:txBody>
                    <a:bodyPr/>
                    <a:lstStyle/>
                    <a:p>
                      <a:pPr marR="18415" algn="r">
                        <a:lnSpc>
                          <a:spcPct val="100000"/>
                        </a:lnSpc>
                        <a:spcBef>
                          <a:spcPts val="135"/>
                        </a:spcBef>
                      </a:pPr>
                      <a:r>
                        <a:rPr lang="en-US" sz="700" spc="-10">
                          <a:latin typeface="Arial MT"/>
                          <a:cs typeface="Arial MT"/>
                        </a:rPr>
                        <a:t>36</a:t>
                      </a:r>
                      <a:r>
                        <a:rPr sz="700" spc="-10">
                          <a:latin typeface="Arial MT"/>
                          <a:cs typeface="Arial MT"/>
                        </a:rPr>
                        <a:t>%</a:t>
                      </a:r>
                      <a:endParaRPr sz="700">
                        <a:latin typeface="Arial MT"/>
                        <a:cs typeface="Arial MT"/>
                      </a:endParaRPr>
                    </a:p>
                  </a:txBody>
                  <a:tcPr marL="0" marR="0" marT="17145" marB="0">
                    <a:lnB w="9525">
                      <a:solidFill>
                        <a:srgbClr val="000000"/>
                      </a:solidFill>
                      <a:prstDash val="solid"/>
                    </a:lnB>
                  </a:tcPr>
                </a:tc>
                <a:extLst>
                  <a:ext uri="{0D108BD9-81ED-4DB2-BD59-A6C34878D82A}">
                    <a16:rowId xmlns:a16="http://schemas.microsoft.com/office/drawing/2014/main" val="10009"/>
                  </a:ext>
                </a:extLst>
              </a:tr>
              <a:tr h="130789">
                <a:tc>
                  <a:txBody>
                    <a:bodyPr/>
                    <a:lstStyle/>
                    <a:p>
                      <a:pPr marL="13970">
                        <a:lnSpc>
                          <a:spcPct val="100000"/>
                        </a:lnSpc>
                        <a:spcBef>
                          <a:spcPts val="250"/>
                        </a:spcBef>
                      </a:pPr>
                      <a:r>
                        <a:rPr sz="700" b="1">
                          <a:latin typeface="Arial"/>
                          <a:cs typeface="Arial"/>
                        </a:rPr>
                        <a:t>Fair</a:t>
                      </a:r>
                      <a:r>
                        <a:rPr sz="700" b="1" spc="100">
                          <a:latin typeface="Arial"/>
                          <a:cs typeface="Arial"/>
                        </a:rPr>
                        <a:t> </a:t>
                      </a:r>
                      <a:r>
                        <a:rPr sz="700" b="1">
                          <a:latin typeface="Arial"/>
                          <a:cs typeface="Arial"/>
                        </a:rPr>
                        <a:t>value</a:t>
                      </a:r>
                      <a:r>
                        <a:rPr sz="700" b="1" spc="165">
                          <a:latin typeface="Arial"/>
                          <a:cs typeface="Arial"/>
                        </a:rPr>
                        <a:t> </a:t>
                      </a:r>
                      <a:r>
                        <a:rPr sz="700" b="1">
                          <a:latin typeface="Arial"/>
                          <a:cs typeface="Arial"/>
                        </a:rPr>
                        <a:t>share</a:t>
                      </a:r>
                      <a:r>
                        <a:rPr sz="700" b="1" spc="165">
                          <a:latin typeface="Arial"/>
                          <a:cs typeface="Arial"/>
                        </a:rPr>
                        <a:t> </a:t>
                      </a:r>
                      <a:r>
                        <a:rPr sz="700" b="1" spc="-20">
                          <a:latin typeface="Arial"/>
                          <a:cs typeface="Arial"/>
                        </a:rPr>
                        <a:t>price</a:t>
                      </a:r>
                      <a:endParaRPr sz="700">
                        <a:latin typeface="Arial"/>
                        <a:cs typeface="Arial"/>
                      </a:endParaRPr>
                    </a:p>
                  </a:txBody>
                  <a:tcPr marL="0" marR="0" marT="31750" marB="0">
                    <a:solidFill>
                      <a:srgbClr val="FAE284"/>
                    </a:solidFill>
                  </a:tcPr>
                </a:tc>
                <a:tc>
                  <a:txBody>
                    <a:bodyPr/>
                    <a:lstStyle/>
                    <a:p>
                      <a:pPr marR="13335" algn="r">
                        <a:lnSpc>
                          <a:spcPct val="100000"/>
                        </a:lnSpc>
                        <a:spcBef>
                          <a:spcPts val="250"/>
                        </a:spcBef>
                      </a:pPr>
                      <a:r>
                        <a:rPr sz="700" b="1" spc="-10">
                          <a:latin typeface="Arial"/>
                          <a:cs typeface="Arial"/>
                        </a:rPr>
                        <a:t>$</a:t>
                      </a:r>
                      <a:r>
                        <a:rPr lang="en-US" sz="700" b="1" spc="-10">
                          <a:latin typeface="Arial"/>
                          <a:cs typeface="Arial"/>
                        </a:rPr>
                        <a:t>9.60</a:t>
                      </a:r>
                      <a:endParaRPr sz="700" b="1" spc="-10">
                        <a:latin typeface="Arial"/>
                        <a:cs typeface="Arial"/>
                      </a:endParaRPr>
                    </a:p>
                  </a:txBody>
                  <a:tcPr marL="0" marR="0" marT="31750" marB="0">
                    <a:solidFill>
                      <a:srgbClr val="FAE284"/>
                    </a:solidFill>
                  </a:tcPr>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marL="21590">
                        <a:lnSpc>
                          <a:spcPct val="100000"/>
                        </a:lnSpc>
                        <a:spcBef>
                          <a:spcPts val="55"/>
                        </a:spcBef>
                      </a:pPr>
                      <a:r>
                        <a:rPr sz="700" b="1" spc="-20">
                          <a:latin typeface="Arial"/>
                          <a:cs typeface="Arial"/>
                        </a:rPr>
                        <a:t>WACC</a:t>
                      </a:r>
                      <a:endParaRPr sz="700">
                        <a:latin typeface="Arial"/>
                        <a:cs typeface="Arial"/>
                      </a:endParaRPr>
                    </a:p>
                  </a:txBody>
                  <a:tcPr marL="0" marR="0" marT="6985" marB="0">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284"/>
                    </a:solidFill>
                  </a:tcPr>
                </a:tc>
                <a:tc>
                  <a:txBody>
                    <a:bodyPr/>
                    <a:lstStyle/>
                    <a:p>
                      <a:pPr marR="3810" algn="r">
                        <a:lnSpc>
                          <a:spcPct val="100000"/>
                        </a:lnSpc>
                        <a:spcBef>
                          <a:spcPts val="220"/>
                        </a:spcBef>
                      </a:pPr>
                      <a:r>
                        <a:rPr lang="en-US" sz="700" b="1" spc="-10">
                          <a:latin typeface="Arial"/>
                          <a:cs typeface="Arial"/>
                        </a:rPr>
                        <a:t>16.6</a:t>
                      </a:r>
                      <a:r>
                        <a:rPr sz="700" b="1" spc="-10">
                          <a:latin typeface="Arial"/>
                          <a:cs typeface="Arial"/>
                        </a:rPr>
                        <a:t>%</a:t>
                      </a:r>
                      <a:endParaRPr sz="700">
                        <a:latin typeface="Arial"/>
                        <a:cs typeface="Arial"/>
                      </a:endParaRPr>
                    </a:p>
                  </a:txBody>
                  <a:tcPr marL="0" marR="0" marT="27940" marB="0">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AE284"/>
                    </a:solidFill>
                  </a:tcPr>
                </a:tc>
                <a:extLst>
                  <a:ext uri="{0D108BD9-81ED-4DB2-BD59-A6C34878D82A}">
                    <a16:rowId xmlns:a16="http://schemas.microsoft.com/office/drawing/2014/main" val="10010"/>
                  </a:ext>
                </a:extLst>
              </a:tr>
            </a:tbl>
          </a:graphicData>
        </a:graphic>
      </p:graphicFrame>
      <p:sp>
        <p:nvSpPr>
          <p:cNvPr id="12" name="object 12"/>
          <p:cNvSpPr txBox="1">
            <a:spLocks noGrp="1"/>
          </p:cNvSpPr>
          <p:nvPr>
            <p:ph type="ftr" sz="quarter" idx="5"/>
          </p:nvPr>
        </p:nvSpPr>
        <p:spPr>
          <a:xfrm>
            <a:off x="108418" y="6667965"/>
            <a:ext cx="5995035" cy="139700"/>
          </a:xfrm>
          <a:prstGeom prst="rect">
            <a:avLst/>
          </a:prstGeom>
        </p:spPr>
        <p:txBody>
          <a:bodyPr vert="horz" wrap="square" lIns="0" tIns="0" rIns="0" bIns="0" rtlCol="0">
            <a:spAutoFit/>
          </a:bodyPr>
          <a:lstStyle>
            <a:defPPr>
              <a:defRPr kern="0"/>
            </a:defPPr>
            <a:lvl1pPr>
              <a:defRPr sz="800" b="0" i="0">
                <a:solidFill>
                  <a:schemeClr val="bg1"/>
                </a:solidFill>
                <a:latin typeface="Arial MT"/>
                <a:cs typeface="Arial MT"/>
              </a:defRPr>
            </a:lvl1pPr>
          </a:lstStyle>
          <a:p>
            <a:pPr marL="12700">
              <a:lnSpc>
                <a:spcPct val="100000"/>
              </a:lnSpc>
              <a:spcBef>
                <a:spcPts val="25"/>
              </a:spcBef>
            </a:pPr>
            <a:r>
              <a:rPr lang="en-US"/>
              <a:t>©</a:t>
            </a:r>
            <a:r>
              <a:rPr lang="en-US" spc="-25"/>
              <a:t> </a:t>
            </a:r>
            <a:r>
              <a:rPr lang="en-US"/>
              <a:t>National</a:t>
            </a:r>
            <a:r>
              <a:rPr lang="en-US" spc="-15"/>
              <a:t> </a:t>
            </a:r>
            <a:r>
              <a:rPr lang="en-US"/>
              <a:t>Investment</a:t>
            </a:r>
            <a:r>
              <a:rPr lang="en-US" spc="-30"/>
              <a:t> </a:t>
            </a:r>
            <a:r>
              <a:rPr lang="en-US"/>
              <a:t>Banking</a:t>
            </a:r>
            <a:r>
              <a:rPr lang="en-US" spc="-10"/>
              <a:t> </a:t>
            </a:r>
            <a:r>
              <a:rPr lang="en-US"/>
              <a:t>Competition</a:t>
            </a:r>
            <a:r>
              <a:rPr lang="en-US" spc="-35"/>
              <a:t> </a:t>
            </a:r>
            <a:r>
              <a:rPr lang="en-US"/>
              <a:t>|</a:t>
            </a:r>
            <a:r>
              <a:rPr lang="en-US" spc="-20"/>
              <a:t> </a:t>
            </a:r>
            <a:r>
              <a:rPr lang="en-US"/>
              <a:t>Privileged</a:t>
            </a:r>
            <a:r>
              <a:rPr lang="en-US" spc="-15"/>
              <a:t> </a:t>
            </a:r>
            <a:r>
              <a:rPr lang="en-US"/>
              <a:t>&amp;</a:t>
            </a:r>
            <a:r>
              <a:rPr lang="en-US" spc="-25"/>
              <a:t> </a:t>
            </a:r>
            <a:r>
              <a:rPr lang="en-US"/>
              <a:t>Confidential</a:t>
            </a:r>
            <a:r>
              <a:rPr lang="en-US" spc="-10"/>
              <a:t> </a:t>
            </a:r>
            <a:r>
              <a:rPr lang="en-US"/>
              <a:t>and</a:t>
            </a:r>
            <a:r>
              <a:rPr lang="en-US" spc="-10"/>
              <a:t> </a:t>
            </a:r>
            <a:r>
              <a:rPr lang="en-US"/>
              <a:t>Not</a:t>
            </a:r>
            <a:r>
              <a:rPr lang="en-US" spc="-15"/>
              <a:t> </a:t>
            </a:r>
            <a:r>
              <a:rPr lang="en-US"/>
              <a:t>for</a:t>
            </a:r>
            <a:r>
              <a:rPr lang="en-US" spc="-20"/>
              <a:t> </a:t>
            </a:r>
            <a:r>
              <a:rPr lang="en-US"/>
              <a:t>Public</a:t>
            </a:r>
            <a:r>
              <a:rPr lang="en-US" spc="-25"/>
              <a:t> </a:t>
            </a:r>
            <a:r>
              <a:rPr lang="en-US"/>
              <a:t>Distribution</a:t>
            </a:r>
            <a:r>
              <a:rPr lang="en-US" spc="-30"/>
              <a:t> </a:t>
            </a:r>
            <a:r>
              <a:rPr lang="en-US"/>
              <a:t>|</a:t>
            </a:r>
            <a:r>
              <a:rPr lang="en-US" spc="-15"/>
              <a:t> </a:t>
            </a:r>
            <a:r>
              <a:rPr lang="en-US"/>
              <a:t>Sample</a:t>
            </a:r>
            <a:r>
              <a:rPr lang="en-US" spc="-30"/>
              <a:t> </a:t>
            </a:r>
            <a:r>
              <a:rPr lang="en-US"/>
              <a:t>Materials</a:t>
            </a:r>
            <a:r>
              <a:rPr lang="en-US" spc="-20"/>
              <a:t> </a:t>
            </a:r>
            <a:r>
              <a:rPr lang="en-US"/>
              <a:t>for</a:t>
            </a:r>
            <a:r>
              <a:rPr lang="en-US" spc="-25"/>
              <a:t> </a:t>
            </a:r>
            <a:r>
              <a:rPr lang="en-US" spc="-10"/>
              <a:t>Training</a:t>
            </a:r>
            <a:endParaRPr spc="-10"/>
          </a:p>
        </p:txBody>
      </p:sp>
      <p:sp>
        <p:nvSpPr>
          <p:cNvPr id="13" name="object 13"/>
          <p:cNvSpPr txBox="1">
            <a:spLocks noGrp="1"/>
          </p:cNvSpPr>
          <p:nvPr>
            <p:ph type="sldNum" sz="quarter" idx="7"/>
          </p:nvPr>
        </p:nvSpPr>
        <p:spPr>
          <a:xfrm>
            <a:off x="8801734" y="6679839"/>
            <a:ext cx="176529" cy="139700"/>
          </a:xfrm>
          <a:prstGeom prst="rect">
            <a:avLst/>
          </a:prstGeom>
        </p:spPr>
        <p:txBody>
          <a:bodyPr vert="horz" wrap="square" lIns="0" tIns="0" rIns="0" bIns="0" rtlCol="0">
            <a:spAutoFit/>
          </a:bodyPr>
          <a:lstStyle>
            <a:defPPr>
              <a:defRPr kern="0"/>
            </a:defPPr>
            <a:lvl1pPr>
              <a:defRPr sz="800" b="0" i="0">
                <a:solidFill>
                  <a:schemeClr val="bg1"/>
                </a:solidFill>
                <a:latin typeface="Arial MT"/>
                <a:cs typeface="Arial MT"/>
              </a:defRPr>
            </a:lvl1pPr>
          </a:lstStyle>
          <a:p>
            <a:pPr marL="12700">
              <a:lnSpc>
                <a:spcPct val="100000"/>
              </a:lnSpc>
              <a:spcBef>
                <a:spcPts val="25"/>
              </a:spcBef>
            </a:pPr>
            <a:fld id="{81D60167-4931-47E6-BA6A-407CBD079E47}" type="slidenum">
              <a:rPr lang="en-IN" spc="-25" smtClean="0"/>
              <a:pPr marL="12700">
                <a:lnSpc>
                  <a:spcPct val="100000"/>
                </a:lnSpc>
                <a:spcBef>
                  <a:spcPts val="25"/>
                </a:spcBef>
              </a:pPr>
              <a:t>31</a:t>
            </a:fld>
            <a:endParaRPr spc="-25"/>
          </a:p>
        </p:txBody>
      </p:sp>
      <p:sp>
        <p:nvSpPr>
          <p:cNvPr id="10" name="object 10"/>
          <p:cNvSpPr txBox="1">
            <a:spLocks noGrp="1"/>
          </p:cNvSpPr>
          <p:nvPr>
            <p:ph type="title"/>
          </p:nvPr>
        </p:nvSpPr>
        <p:spPr>
          <a:xfrm>
            <a:off x="275110" y="279012"/>
            <a:ext cx="5939011" cy="443711"/>
          </a:xfrm>
          <a:prstGeom prst="rect">
            <a:avLst/>
          </a:prstGeom>
        </p:spPr>
        <p:txBody>
          <a:bodyPr vert="horz" wrap="square" lIns="0" tIns="12700" rIns="0" bIns="0" rtlCol="0">
            <a:spAutoFit/>
          </a:bodyPr>
          <a:lstStyle/>
          <a:p>
            <a:pPr marL="28575">
              <a:lnSpc>
                <a:spcPct val="100000"/>
              </a:lnSpc>
              <a:spcBef>
                <a:spcPts val="100"/>
              </a:spcBef>
            </a:pPr>
            <a:r>
              <a:rPr lang="en-US" b="1">
                <a:solidFill>
                  <a:schemeClr val="tx2"/>
                </a:solidFill>
                <a:latin typeface="Helvetica "/>
              </a:rPr>
              <a:t>Discounted</a:t>
            </a:r>
            <a:r>
              <a:rPr lang="en-US" b="1" spc="-105">
                <a:solidFill>
                  <a:schemeClr val="tx2"/>
                </a:solidFill>
                <a:latin typeface="Helvetica "/>
              </a:rPr>
              <a:t> </a:t>
            </a:r>
            <a:r>
              <a:rPr lang="en-US" b="1">
                <a:solidFill>
                  <a:schemeClr val="tx2"/>
                </a:solidFill>
                <a:latin typeface="Helvetica "/>
              </a:rPr>
              <a:t>Cashflows</a:t>
            </a:r>
            <a:r>
              <a:rPr lang="en-US" b="1" spc="-100">
                <a:solidFill>
                  <a:schemeClr val="tx2"/>
                </a:solidFill>
                <a:latin typeface="Helvetica "/>
              </a:rPr>
              <a:t> </a:t>
            </a:r>
            <a:r>
              <a:rPr lang="en-US" b="1" spc="-10">
                <a:solidFill>
                  <a:schemeClr val="tx2"/>
                </a:solidFill>
                <a:latin typeface="Helvetica "/>
              </a:rPr>
              <a:t>Overview </a:t>
            </a:r>
          </a:p>
        </p:txBody>
      </p:sp>
      <p:sp>
        <p:nvSpPr>
          <p:cNvPr id="11" name="object 11"/>
          <p:cNvSpPr txBox="1"/>
          <p:nvPr/>
        </p:nvSpPr>
        <p:spPr>
          <a:xfrm>
            <a:off x="274190" y="1099288"/>
            <a:ext cx="8584751" cy="1195199"/>
          </a:xfrm>
          <a:prstGeom prst="rect">
            <a:avLst/>
          </a:prstGeom>
        </p:spPr>
        <p:txBody>
          <a:bodyPr vert="horz" wrap="square" lIns="0" tIns="12700" rIns="0" bIns="0" rtlCol="0" anchor="t">
            <a:spAutoFit/>
          </a:bodyPr>
          <a:lstStyle/>
          <a:p>
            <a:pPr marL="25400" marR="5080">
              <a:lnSpc>
                <a:spcPct val="100000"/>
              </a:lnSpc>
              <a:spcBef>
                <a:spcPts val="100"/>
              </a:spcBef>
            </a:pPr>
            <a:r>
              <a:rPr sz="1400" b="1">
                <a:solidFill>
                  <a:srgbClr val="44485F"/>
                </a:solidFill>
                <a:latin typeface="Arial"/>
                <a:cs typeface="Arial"/>
              </a:rPr>
              <a:t>DCF</a:t>
            </a:r>
            <a:r>
              <a:rPr sz="1400" b="1" spc="-20">
                <a:solidFill>
                  <a:srgbClr val="44485F"/>
                </a:solidFill>
                <a:latin typeface="Arial"/>
                <a:cs typeface="Arial"/>
              </a:rPr>
              <a:t> </a:t>
            </a:r>
            <a:r>
              <a:rPr sz="1400" b="1">
                <a:solidFill>
                  <a:srgbClr val="44485F"/>
                </a:solidFill>
                <a:latin typeface="Arial"/>
                <a:cs typeface="Arial"/>
              </a:rPr>
              <a:t>valuation</a:t>
            </a:r>
            <a:r>
              <a:rPr sz="1400" b="1" spc="5">
                <a:solidFill>
                  <a:srgbClr val="44485F"/>
                </a:solidFill>
                <a:latin typeface="Arial"/>
                <a:cs typeface="Arial"/>
              </a:rPr>
              <a:t> </a:t>
            </a:r>
            <a:r>
              <a:rPr sz="1400" b="1">
                <a:solidFill>
                  <a:srgbClr val="44485F"/>
                </a:solidFill>
                <a:latin typeface="Arial"/>
                <a:cs typeface="Arial"/>
              </a:rPr>
              <a:t>in</a:t>
            </a:r>
            <a:r>
              <a:rPr sz="1400" b="1" spc="-10">
                <a:solidFill>
                  <a:srgbClr val="44485F"/>
                </a:solidFill>
                <a:latin typeface="Arial"/>
                <a:cs typeface="Arial"/>
              </a:rPr>
              <a:t> </a:t>
            </a:r>
            <a:r>
              <a:rPr sz="1400" b="1">
                <a:solidFill>
                  <a:srgbClr val="44485F"/>
                </a:solidFill>
                <a:latin typeface="Arial"/>
                <a:cs typeface="Arial"/>
              </a:rPr>
              <a:t>line</a:t>
            </a:r>
            <a:r>
              <a:rPr sz="1400" b="1" spc="-15">
                <a:solidFill>
                  <a:srgbClr val="44485F"/>
                </a:solidFill>
                <a:latin typeface="Arial"/>
                <a:cs typeface="Arial"/>
              </a:rPr>
              <a:t> </a:t>
            </a:r>
            <a:r>
              <a:rPr sz="1400" b="1">
                <a:solidFill>
                  <a:srgbClr val="44485F"/>
                </a:solidFill>
                <a:latin typeface="Arial"/>
                <a:cs typeface="Arial"/>
              </a:rPr>
              <a:t>with</a:t>
            </a:r>
            <a:r>
              <a:rPr sz="1400" b="1" spc="-30">
                <a:solidFill>
                  <a:srgbClr val="44485F"/>
                </a:solidFill>
                <a:latin typeface="Arial"/>
                <a:cs typeface="Arial"/>
              </a:rPr>
              <a:t> </a:t>
            </a:r>
            <a:r>
              <a:rPr sz="1400" b="1">
                <a:solidFill>
                  <a:srgbClr val="44485F"/>
                </a:solidFill>
                <a:latin typeface="Arial"/>
                <a:cs typeface="Arial"/>
              </a:rPr>
              <a:t>current</a:t>
            </a:r>
            <a:r>
              <a:rPr sz="1400" b="1" spc="-35">
                <a:solidFill>
                  <a:srgbClr val="44485F"/>
                </a:solidFill>
                <a:latin typeface="Arial"/>
                <a:cs typeface="Arial"/>
              </a:rPr>
              <a:t> </a:t>
            </a:r>
            <a:r>
              <a:rPr sz="1400" b="1">
                <a:solidFill>
                  <a:srgbClr val="44485F"/>
                </a:solidFill>
                <a:latin typeface="Arial"/>
                <a:cs typeface="Arial"/>
              </a:rPr>
              <a:t>price</a:t>
            </a:r>
            <a:r>
              <a:rPr sz="1400" b="1" spc="-20">
                <a:solidFill>
                  <a:srgbClr val="44485F"/>
                </a:solidFill>
                <a:latin typeface="Arial"/>
                <a:cs typeface="Arial"/>
              </a:rPr>
              <a:t> </a:t>
            </a:r>
            <a:r>
              <a:rPr sz="1400" b="1">
                <a:solidFill>
                  <a:srgbClr val="44485F"/>
                </a:solidFill>
                <a:latin typeface="Arial"/>
                <a:cs typeface="Arial"/>
              </a:rPr>
              <a:t>as</a:t>
            </a:r>
            <a:r>
              <a:rPr sz="1400" b="1" spc="-40">
                <a:solidFill>
                  <a:srgbClr val="44485F"/>
                </a:solidFill>
                <a:latin typeface="Arial"/>
                <a:cs typeface="Arial"/>
              </a:rPr>
              <a:t> </a:t>
            </a:r>
            <a:r>
              <a:rPr sz="1400" b="1">
                <a:solidFill>
                  <a:srgbClr val="44485F"/>
                </a:solidFill>
                <a:latin typeface="Arial"/>
                <a:cs typeface="Arial"/>
              </a:rPr>
              <a:t>upside</a:t>
            </a:r>
            <a:r>
              <a:rPr sz="1400" b="1" spc="-10">
                <a:solidFill>
                  <a:srgbClr val="44485F"/>
                </a:solidFill>
                <a:latin typeface="Arial"/>
                <a:cs typeface="Arial"/>
              </a:rPr>
              <a:t> </a:t>
            </a:r>
            <a:r>
              <a:rPr sz="1400" b="1">
                <a:solidFill>
                  <a:srgbClr val="44485F"/>
                </a:solidFill>
                <a:latin typeface="Arial"/>
                <a:cs typeface="Arial"/>
              </a:rPr>
              <a:t>from</a:t>
            </a:r>
            <a:r>
              <a:rPr sz="1400" b="1" spc="-20">
                <a:solidFill>
                  <a:srgbClr val="44485F"/>
                </a:solidFill>
                <a:latin typeface="Arial"/>
                <a:cs typeface="Arial"/>
              </a:rPr>
              <a:t> </a:t>
            </a:r>
            <a:r>
              <a:rPr sz="1400" b="1">
                <a:solidFill>
                  <a:srgbClr val="44485F"/>
                </a:solidFill>
                <a:latin typeface="Arial"/>
                <a:cs typeface="Arial"/>
              </a:rPr>
              <a:t>strong</a:t>
            </a:r>
            <a:r>
              <a:rPr sz="1400" b="1" spc="-10">
                <a:solidFill>
                  <a:srgbClr val="44485F"/>
                </a:solidFill>
                <a:latin typeface="Arial"/>
                <a:cs typeface="Arial"/>
              </a:rPr>
              <a:t> </a:t>
            </a:r>
            <a:r>
              <a:rPr sz="1400" b="1">
                <a:solidFill>
                  <a:srgbClr val="44485F"/>
                </a:solidFill>
                <a:latin typeface="Arial"/>
                <a:cs typeface="Arial"/>
              </a:rPr>
              <a:t>forecasted</a:t>
            </a:r>
            <a:r>
              <a:rPr sz="1400" b="1" spc="-35">
                <a:solidFill>
                  <a:srgbClr val="44485F"/>
                </a:solidFill>
                <a:latin typeface="Arial"/>
                <a:cs typeface="Arial"/>
              </a:rPr>
              <a:t> </a:t>
            </a:r>
            <a:r>
              <a:rPr sz="1400" b="1">
                <a:solidFill>
                  <a:srgbClr val="44485F"/>
                </a:solidFill>
                <a:latin typeface="Arial"/>
                <a:cs typeface="Arial"/>
              </a:rPr>
              <a:t>cashflows</a:t>
            </a:r>
            <a:r>
              <a:rPr sz="1400" b="1" spc="-60">
                <a:solidFill>
                  <a:srgbClr val="44485F"/>
                </a:solidFill>
                <a:latin typeface="Arial"/>
                <a:cs typeface="Arial"/>
              </a:rPr>
              <a:t> </a:t>
            </a:r>
            <a:r>
              <a:rPr sz="1400" b="1">
                <a:solidFill>
                  <a:srgbClr val="44485F"/>
                </a:solidFill>
                <a:latin typeface="Arial"/>
                <a:cs typeface="Arial"/>
              </a:rPr>
              <a:t>is</a:t>
            </a:r>
            <a:r>
              <a:rPr sz="1400" b="1" spc="-15">
                <a:solidFill>
                  <a:srgbClr val="44485F"/>
                </a:solidFill>
                <a:latin typeface="Arial"/>
                <a:cs typeface="Arial"/>
              </a:rPr>
              <a:t> </a:t>
            </a:r>
            <a:r>
              <a:rPr sz="1400" b="1">
                <a:solidFill>
                  <a:srgbClr val="44485F"/>
                </a:solidFill>
                <a:latin typeface="Arial"/>
                <a:cs typeface="Arial"/>
              </a:rPr>
              <a:t>slightly</a:t>
            </a:r>
            <a:r>
              <a:rPr sz="1400" b="1" spc="-15">
                <a:solidFill>
                  <a:srgbClr val="44485F"/>
                </a:solidFill>
                <a:latin typeface="Arial"/>
                <a:cs typeface="Arial"/>
              </a:rPr>
              <a:t> </a:t>
            </a:r>
            <a:r>
              <a:rPr sz="1400" b="1" spc="-10">
                <a:solidFill>
                  <a:srgbClr val="44485F"/>
                </a:solidFill>
                <a:latin typeface="Arial"/>
                <a:cs typeface="Arial"/>
              </a:rPr>
              <a:t>counteracted</a:t>
            </a:r>
            <a:r>
              <a:rPr sz="1400" b="1" spc="-40">
                <a:solidFill>
                  <a:srgbClr val="44485F"/>
                </a:solidFill>
                <a:latin typeface="Arial"/>
                <a:cs typeface="Arial"/>
              </a:rPr>
              <a:t> </a:t>
            </a:r>
            <a:r>
              <a:rPr sz="1400" b="1">
                <a:solidFill>
                  <a:srgbClr val="44485F"/>
                </a:solidFill>
                <a:latin typeface="Arial"/>
                <a:cs typeface="Arial"/>
              </a:rPr>
              <a:t>by</a:t>
            </a:r>
            <a:r>
              <a:rPr sz="1400" b="1" spc="-15">
                <a:solidFill>
                  <a:srgbClr val="44485F"/>
                </a:solidFill>
                <a:latin typeface="Arial"/>
                <a:cs typeface="Arial"/>
              </a:rPr>
              <a:t> </a:t>
            </a:r>
            <a:r>
              <a:rPr sz="1400" b="1" spc="-25">
                <a:solidFill>
                  <a:srgbClr val="44485F"/>
                </a:solidFill>
                <a:latin typeface="Arial"/>
                <a:cs typeface="Arial"/>
              </a:rPr>
              <a:t>low </a:t>
            </a:r>
            <a:r>
              <a:rPr sz="1400" b="1">
                <a:solidFill>
                  <a:srgbClr val="44485F"/>
                </a:solidFill>
                <a:latin typeface="Arial"/>
                <a:cs typeface="Arial"/>
              </a:rPr>
              <a:t>target</a:t>
            </a:r>
            <a:r>
              <a:rPr sz="1400" b="1" spc="-40">
                <a:solidFill>
                  <a:srgbClr val="44485F"/>
                </a:solidFill>
                <a:latin typeface="Arial"/>
                <a:cs typeface="Arial"/>
              </a:rPr>
              <a:t> </a:t>
            </a:r>
            <a:r>
              <a:rPr sz="1400" b="1">
                <a:solidFill>
                  <a:srgbClr val="44485F"/>
                </a:solidFill>
                <a:latin typeface="Arial"/>
                <a:cs typeface="Arial"/>
              </a:rPr>
              <a:t>gearing</a:t>
            </a:r>
            <a:r>
              <a:rPr sz="1400" b="1" spc="-25">
                <a:solidFill>
                  <a:srgbClr val="44485F"/>
                </a:solidFill>
                <a:latin typeface="Arial"/>
                <a:cs typeface="Arial"/>
              </a:rPr>
              <a:t> </a:t>
            </a:r>
            <a:r>
              <a:rPr sz="1400" b="1">
                <a:solidFill>
                  <a:srgbClr val="44485F"/>
                </a:solidFill>
                <a:latin typeface="Arial"/>
                <a:cs typeface="Arial"/>
              </a:rPr>
              <a:t>which</a:t>
            </a:r>
            <a:r>
              <a:rPr sz="1400" b="1" spc="-45">
                <a:solidFill>
                  <a:srgbClr val="44485F"/>
                </a:solidFill>
                <a:latin typeface="Arial"/>
                <a:cs typeface="Arial"/>
              </a:rPr>
              <a:t> </a:t>
            </a:r>
            <a:r>
              <a:rPr sz="1400" b="1">
                <a:solidFill>
                  <a:srgbClr val="44485F"/>
                </a:solidFill>
                <a:latin typeface="Arial"/>
                <a:cs typeface="Arial"/>
              </a:rPr>
              <a:t>increases</a:t>
            </a:r>
            <a:r>
              <a:rPr sz="1400" b="1" spc="-50">
                <a:solidFill>
                  <a:srgbClr val="44485F"/>
                </a:solidFill>
                <a:latin typeface="Arial"/>
                <a:cs typeface="Arial"/>
              </a:rPr>
              <a:t> </a:t>
            </a:r>
            <a:r>
              <a:rPr sz="1400" b="1" spc="-20">
                <a:solidFill>
                  <a:srgbClr val="44485F"/>
                </a:solidFill>
                <a:latin typeface="Arial"/>
                <a:cs typeface="Arial"/>
              </a:rPr>
              <a:t>WACC</a:t>
            </a:r>
            <a:endParaRPr sz="1400">
              <a:latin typeface="Arial"/>
              <a:cs typeface="Arial"/>
            </a:endParaRPr>
          </a:p>
          <a:p>
            <a:pPr marL="25400" marR="5080">
              <a:spcBef>
                <a:spcPts val="100"/>
              </a:spcBef>
              <a:tabLst>
                <a:tab pos="126364" algn="l"/>
              </a:tabLst>
            </a:pPr>
            <a:endParaRPr lang="en-US" sz="600" b="1" spc="-20">
              <a:solidFill>
                <a:srgbClr val="44485F"/>
              </a:solidFill>
              <a:latin typeface="Arial"/>
            </a:endParaRPr>
          </a:p>
          <a:p>
            <a:pPr>
              <a:buClr>
                <a:srgbClr val="003399"/>
              </a:buClr>
              <a:buFont typeface="Arial"/>
              <a:buChar char="•"/>
              <a:tabLst>
                <a:tab pos="126364" algn="l"/>
              </a:tabLst>
            </a:pPr>
            <a:r>
              <a:rPr lang="en-US" sz="1000">
                <a:latin typeface="Arial MT"/>
              </a:rPr>
              <a:t> Strong cashflow forecasts are supported by record results achieved in 2023, reflecting solid financial performance and gro</a:t>
            </a:r>
            <a:r>
              <a:rPr lang="en-US" sz="1000" spc="-20">
                <a:ea typeface="+mn-lt"/>
                <a:cs typeface="+mn-lt"/>
              </a:rPr>
              <a:t>wth.</a:t>
            </a:r>
            <a:endParaRPr lang="en-US" sz="1000">
              <a:latin typeface="Arial MT"/>
              <a:ea typeface="+mn-lt"/>
              <a:cs typeface="+mn-lt"/>
            </a:endParaRPr>
          </a:p>
          <a:p>
            <a:pPr>
              <a:buClr>
                <a:srgbClr val="003399"/>
              </a:buClr>
              <a:buFont typeface="Arial"/>
              <a:buChar char="•"/>
              <a:tabLst>
                <a:tab pos="126364" algn="l"/>
              </a:tabLst>
            </a:pPr>
            <a:r>
              <a:rPr lang="en-US" sz="1000" spc="-10">
                <a:ea typeface="+mn-lt"/>
                <a:cs typeface="+mn-lt"/>
              </a:rPr>
              <a:t> A moderately conservative terminal growth rate translates to an 8.9x EBITDA multiple, ensuring a balanced long-term outlook.</a:t>
            </a:r>
            <a:endParaRPr lang="en-US" sz="1000">
              <a:latin typeface="Arial MT"/>
              <a:cs typeface="Arial MT"/>
            </a:endParaRPr>
          </a:p>
          <a:p>
            <a:pPr>
              <a:buClr>
                <a:srgbClr val="003399"/>
              </a:buClr>
              <a:buFont typeface="Arial"/>
              <a:buChar char="•"/>
              <a:tabLst>
                <a:tab pos="126364" algn="l"/>
              </a:tabLst>
            </a:pPr>
            <a:r>
              <a:rPr lang="en-US" sz="1000">
                <a:ea typeface="+mn-lt"/>
                <a:cs typeface="+mn-lt"/>
              </a:rPr>
              <a:t> A WACC of 16.6%, driven by a beta of 1.63 and a pre-tax cost of debt of 7.9%, reflects the business's hit-driven nature and market sensitivity.</a:t>
            </a:r>
            <a:endParaRPr lang="en-US" sz="1000">
              <a:latin typeface="Arial MT"/>
            </a:endParaRPr>
          </a:p>
          <a:p>
            <a:pPr>
              <a:buClr>
                <a:srgbClr val="003399"/>
              </a:buClr>
              <a:buFont typeface="Arial"/>
              <a:buChar char="•"/>
              <a:tabLst>
                <a:tab pos="126364" algn="l"/>
              </a:tabLst>
            </a:pPr>
            <a:r>
              <a:rPr lang="en-US" sz="1000" spc="-20">
                <a:ea typeface="+mn-lt"/>
                <a:cs typeface="+mn-lt"/>
              </a:rPr>
              <a:t> EBITDA CAGR of 19.5% and Revenue CAGR of 24.5% highlight the company’s strong growth trajectory and operational success.</a:t>
            </a:r>
            <a:endParaRPr lang="en-US" sz="1000">
              <a:latin typeface="Arial MT"/>
              <a:cs typeface="Arial MT"/>
            </a:endParaRPr>
          </a:p>
        </p:txBody>
      </p:sp>
      <p:sp>
        <p:nvSpPr>
          <p:cNvPr id="14" name="object 4">
            <a:extLst>
              <a:ext uri="{FF2B5EF4-FFF2-40B4-BE49-F238E27FC236}">
                <a16:creationId xmlns:a16="http://schemas.microsoft.com/office/drawing/2014/main" id="{2581A5AF-9808-00AD-B91E-DD1EAA530939}"/>
              </a:ext>
            </a:extLst>
          </p:cNvPr>
          <p:cNvSpPr txBox="1"/>
          <p:nvPr/>
        </p:nvSpPr>
        <p:spPr>
          <a:xfrm>
            <a:off x="8143209" y="2700953"/>
            <a:ext cx="194945" cy="212879"/>
          </a:xfrm>
          <a:prstGeom prst="rect">
            <a:avLst/>
          </a:prstGeom>
        </p:spPr>
        <p:txBody>
          <a:bodyPr vert="horz" wrap="square" lIns="0" tIns="15240" rIns="0" bIns="0" rtlCol="0" anchor="t">
            <a:spAutoFit/>
          </a:bodyPr>
          <a:lstStyle/>
          <a:p>
            <a:pPr marL="12700">
              <a:lnSpc>
                <a:spcPct val="100000"/>
              </a:lnSpc>
              <a:spcBef>
                <a:spcPts val="120"/>
              </a:spcBef>
            </a:pPr>
            <a:r>
              <a:rPr lang="en-US" sz="600" b="1" spc="-20">
                <a:latin typeface="Arial"/>
                <a:cs typeface="Arial"/>
              </a:rPr>
              <a:t>2030</a:t>
            </a:r>
          </a:p>
          <a:p>
            <a:pPr marL="12700">
              <a:spcBef>
                <a:spcPts val="120"/>
              </a:spcBef>
            </a:pPr>
            <a:endParaRPr lang="en-US" sz="600" b="1" spc="-20">
              <a:latin typeface="Arial"/>
              <a:cs typeface="Arial"/>
            </a:endParaRPr>
          </a:p>
        </p:txBody>
      </p:sp>
      <p:sp>
        <p:nvSpPr>
          <p:cNvPr id="15" name="object 4">
            <a:extLst>
              <a:ext uri="{FF2B5EF4-FFF2-40B4-BE49-F238E27FC236}">
                <a16:creationId xmlns:a16="http://schemas.microsoft.com/office/drawing/2014/main" id="{455446EF-B417-2A41-C39B-442603E560EF}"/>
              </a:ext>
            </a:extLst>
          </p:cNvPr>
          <p:cNvSpPr txBox="1"/>
          <p:nvPr/>
        </p:nvSpPr>
        <p:spPr>
          <a:xfrm>
            <a:off x="7663094" y="2700953"/>
            <a:ext cx="194945" cy="212879"/>
          </a:xfrm>
          <a:prstGeom prst="rect">
            <a:avLst/>
          </a:prstGeom>
        </p:spPr>
        <p:txBody>
          <a:bodyPr vert="horz" wrap="square" lIns="0" tIns="15240" rIns="0" bIns="0" rtlCol="0" anchor="t">
            <a:spAutoFit/>
          </a:bodyPr>
          <a:lstStyle/>
          <a:p>
            <a:pPr marL="12700">
              <a:lnSpc>
                <a:spcPct val="100000"/>
              </a:lnSpc>
              <a:spcBef>
                <a:spcPts val="120"/>
              </a:spcBef>
            </a:pPr>
            <a:r>
              <a:rPr lang="en-US" sz="600" b="1" spc="-20">
                <a:latin typeface="Arial"/>
                <a:cs typeface="Arial"/>
              </a:rPr>
              <a:t>2029</a:t>
            </a:r>
          </a:p>
          <a:p>
            <a:pPr marL="12700">
              <a:spcBef>
                <a:spcPts val="120"/>
              </a:spcBef>
            </a:pPr>
            <a:endParaRPr lang="en-US" sz="600" b="1" spc="-20">
              <a:latin typeface="Arial"/>
              <a:cs typeface="Arial"/>
            </a:endParaRPr>
          </a:p>
        </p:txBody>
      </p:sp>
      <p:sp>
        <p:nvSpPr>
          <p:cNvPr id="16" name="object 4">
            <a:extLst>
              <a:ext uri="{FF2B5EF4-FFF2-40B4-BE49-F238E27FC236}">
                <a16:creationId xmlns:a16="http://schemas.microsoft.com/office/drawing/2014/main" id="{AED2C320-7DD9-CE42-E486-198BFB1228A6}"/>
              </a:ext>
            </a:extLst>
          </p:cNvPr>
          <p:cNvSpPr txBox="1"/>
          <p:nvPr/>
        </p:nvSpPr>
        <p:spPr>
          <a:xfrm>
            <a:off x="7182980" y="2700953"/>
            <a:ext cx="194945" cy="212879"/>
          </a:xfrm>
          <a:prstGeom prst="rect">
            <a:avLst/>
          </a:prstGeom>
        </p:spPr>
        <p:txBody>
          <a:bodyPr vert="horz" wrap="square" lIns="0" tIns="15240" rIns="0" bIns="0" rtlCol="0" anchor="t">
            <a:spAutoFit/>
          </a:bodyPr>
          <a:lstStyle/>
          <a:p>
            <a:pPr marL="12700">
              <a:lnSpc>
                <a:spcPct val="100000"/>
              </a:lnSpc>
              <a:spcBef>
                <a:spcPts val="120"/>
              </a:spcBef>
            </a:pPr>
            <a:r>
              <a:rPr lang="en-US" sz="600" b="1" spc="-20">
                <a:latin typeface="Arial"/>
                <a:cs typeface="Arial"/>
              </a:rPr>
              <a:t>2028</a:t>
            </a:r>
          </a:p>
          <a:p>
            <a:pPr marL="12700">
              <a:spcBef>
                <a:spcPts val="120"/>
              </a:spcBef>
            </a:pPr>
            <a:endParaRPr lang="en-US" sz="600" b="1" spc="-20">
              <a:latin typeface="Arial"/>
              <a:cs typeface="Arial"/>
            </a:endParaRPr>
          </a:p>
        </p:txBody>
      </p:sp>
      <p:sp>
        <p:nvSpPr>
          <p:cNvPr id="17" name="object 4">
            <a:extLst>
              <a:ext uri="{FF2B5EF4-FFF2-40B4-BE49-F238E27FC236}">
                <a16:creationId xmlns:a16="http://schemas.microsoft.com/office/drawing/2014/main" id="{726DC687-B2FD-02E7-27F3-7E6B28C644D9}"/>
              </a:ext>
            </a:extLst>
          </p:cNvPr>
          <p:cNvSpPr txBox="1"/>
          <p:nvPr/>
        </p:nvSpPr>
        <p:spPr>
          <a:xfrm>
            <a:off x="6702865" y="2700953"/>
            <a:ext cx="194945" cy="212879"/>
          </a:xfrm>
          <a:prstGeom prst="rect">
            <a:avLst/>
          </a:prstGeom>
        </p:spPr>
        <p:txBody>
          <a:bodyPr vert="horz" wrap="square" lIns="0" tIns="15240" rIns="0" bIns="0" rtlCol="0" anchor="t">
            <a:spAutoFit/>
          </a:bodyPr>
          <a:lstStyle/>
          <a:p>
            <a:pPr marL="12700">
              <a:lnSpc>
                <a:spcPct val="100000"/>
              </a:lnSpc>
              <a:spcBef>
                <a:spcPts val="120"/>
              </a:spcBef>
            </a:pPr>
            <a:r>
              <a:rPr lang="en-US" sz="600" b="1" spc="-20">
                <a:latin typeface="Arial"/>
                <a:cs typeface="Arial"/>
              </a:rPr>
              <a:t>2027</a:t>
            </a:r>
          </a:p>
          <a:p>
            <a:pPr marL="12700">
              <a:spcBef>
                <a:spcPts val="120"/>
              </a:spcBef>
            </a:pPr>
            <a:endParaRPr lang="en-US" sz="600" b="1" spc="-20">
              <a:latin typeface="Arial"/>
              <a:cs typeface="Arial"/>
            </a:endParaRPr>
          </a:p>
        </p:txBody>
      </p:sp>
      <p:sp>
        <p:nvSpPr>
          <p:cNvPr id="18" name="object 4">
            <a:extLst>
              <a:ext uri="{FF2B5EF4-FFF2-40B4-BE49-F238E27FC236}">
                <a16:creationId xmlns:a16="http://schemas.microsoft.com/office/drawing/2014/main" id="{F6A51C60-0E9E-3B30-6E35-A58FA8CA6FC1}"/>
              </a:ext>
            </a:extLst>
          </p:cNvPr>
          <p:cNvSpPr txBox="1"/>
          <p:nvPr/>
        </p:nvSpPr>
        <p:spPr>
          <a:xfrm>
            <a:off x="6206383" y="2700953"/>
            <a:ext cx="194945" cy="212879"/>
          </a:xfrm>
          <a:prstGeom prst="rect">
            <a:avLst/>
          </a:prstGeom>
        </p:spPr>
        <p:txBody>
          <a:bodyPr vert="horz" wrap="square" lIns="0" tIns="15240" rIns="0" bIns="0" rtlCol="0" anchor="t">
            <a:spAutoFit/>
          </a:bodyPr>
          <a:lstStyle/>
          <a:p>
            <a:pPr marL="12700">
              <a:lnSpc>
                <a:spcPct val="100000"/>
              </a:lnSpc>
              <a:spcBef>
                <a:spcPts val="120"/>
              </a:spcBef>
            </a:pPr>
            <a:r>
              <a:rPr lang="en-US" sz="600" b="1" spc="-20">
                <a:latin typeface="Arial"/>
                <a:cs typeface="Arial"/>
              </a:rPr>
              <a:t>2026</a:t>
            </a:r>
          </a:p>
          <a:p>
            <a:pPr marL="12700">
              <a:spcBef>
                <a:spcPts val="120"/>
              </a:spcBef>
            </a:pPr>
            <a:endParaRPr lang="en-US" sz="600" b="1" spc="-20">
              <a:latin typeface="Arial"/>
              <a:cs typeface="Arial"/>
            </a:endParaRPr>
          </a:p>
        </p:txBody>
      </p:sp>
      <p:sp>
        <p:nvSpPr>
          <p:cNvPr id="19" name="object 4">
            <a:extLst>
              <a:ext uri="{FF2B5EF4-FFF2-40B4-BE49-F238E27FC236}">
                <a16:creationId xmlns:a16="http://schemas.microsoft.com/office/drawing/2014/main" id="{6AC3D7C5-5979-1E1B-3394-BAA684ED890E}"/>
              </a:ext>
            </a:extLst>
          </p:cNvPr>
          <p:cNvSpPr txBox="1"/>
          <p:nvPr/>
        </p:nvSpPr>
        <p:spPr>
          <a:xfrm>
            <a:off x="5797194" y="2700953"/>
            <a:ext cx="194945" cy="107722"/>
          </a:xfrm>
          <a:prstGeom prst="rect">
            <a:avLst/>
          </a:prstGeom>
        </p:spPr>
        <p:txBody>
          <a:bodyPr vert="horz" wrap="square" lIns="0" tIns="15240" rIns="0" bIns="0" rtlCol="0" anchor="t">
            <a:spAutoFit/>
          </a:bodyPr>
          <a:lstStyle/>
          <a:p>
            <a:pPr marL="12700">
              <a:lnSpc>
                <a:spcPct val="100000"/>
              </a:lnSpc>
              <a:spcBef>
                <a:spcPts val="120"/>
              </a:spcBef>
            </a:pPr>
            <a:r>
              <a:rPr lang="en-US" sz="600" b="1" spc="-20">
                <a:latin typeface="Arial"/>
                <a:cs typeface="Arial"/>
              </a:rPr>
              <a:t>2025</a:t>
            </a:r>
          </a:p>
        </p:txBody>
      </p:sp>
      <p:sp>
        <p:nvSpPr>
          <p:cNvPr id="20" name="object 4">
            <a:extLst>
              <a:ext uri="{FF2B5EF4-FFF2-40B4-BE49-F238E27FC236}">
                <a16:creationId xmlns:a16="http://schemas.microsoft.com/office/drawing/2014/main" id="{1D65CFE1-C019-A3E1-66CC-F69B5F9BBD1B}"/>
              </a:ext>
            </a:extLst>
          </p:cNvPr>
          <p:cNvSpPr txBox="1"/>
          <p:nvPr/>
        </p:nvSpPr>
        <p:spPr>
          <a:xfrm>
            <a:off x="5240698" y="2700953"/>
            <a:ext cx="194945" cy="107722"/>
          </a:xfrm>
          <a:prstGeom prst="rect">
            <a:avLst/>
          </a:prstGeom>
        </p:spPr>
        <p:txBody>
          <a:bodyPr vert="horz" wrap="square" lIns="0" tIns="15240" rIns="0" bIns="0" rtlCol="0" anchor="t">
            <a:spAutoFit/>
          </a:bodyPr>
          <a:lstStyle/>
          <a:p>
            <a:pPr marL="12700">
              <a:lnSpc>
                <a:spcPct val="100000"/>
              </a:lnSpc>
              <a:spcBef>
                <a:spcPts val="120"/>
              </a:spcBef>
            </a:pPr>
            <a:r>
              <a:rPr lang="en-US" sz="600" b="1" spc="-20">
                <a:latin typeface="Arial"/>
                <a:cs typeface="Arial"/>
              </a:rPr>
              <a:t>2024</a:t>
            </a:r>
          </a:p>
        </p:txBody>
      </p:sp>
      <p:sp>
        <p:nvSpPr>
          <p:cNvPr id="22" name="Rectangle 21">
            <a:extLst>
              <a:ext uri="{FF2B5EF4-FFF2-40B4-BE49-F238E27FC236}">
                <a16:creationId xmlns:a16="http://schemas.microsoft.com/office/drawing/2014/main" id="{1ABEE1D9-28D5-41D8-5BF9-5784D6BBBA04}"/>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23" name="Picture 22" descr="A black background with white text&#10;&#10;Description automatically generated">
            <a:extLst>
              <a:ext uri="{FF2B5EF4-FFF2-40B4-BE49-F238E27FC236}">
                <a16:creationId xmlns:a16="http://schemas.microsoft.com/office/drawing/2014/main" id="{1355E8CE-06B1-D119-E4C8-6C5324AAC589}"/>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26" name="Picture 25" descr="A white text on a black background&#10;&#10;Description automatically generated">
            <a:extLst>
              <a:ext uri="{FF2B5EF4-FFF2-40B4-BE49-F238E27FC236}">
                <a16:creationId xmlns:a16="http://schemas.microsoft.com/office/drawing/2014/main" id="{4C244313-58B3-90C3-999C-2ADA7426CFB7}"/>
              </a:ext>
            </a:extLst>
          </p:cNvPr>
          <p:cNvPicPr>
            <a:picLocks noChangeAspect="1"/>
          </p:cNvPicPr>
          <p:nvPr/>
        </p:nvPicPr>
        <p:blipFill>
          <a:blip r:embed="rId3"/>
          <a:stretch>
            <a:fillRect/>
          </a:stretch>
        </p:blipFill>
        <p:spPr>
          <a:xfrm>
            <a:off x="7779489" y="6451667"/>
            <a:ext cx="1577744" cy="4943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C22122A-7E3B-5E56-B7CC-DE1064DB5238}"/>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1" name="Title 1">
            <a:extLst>
              <a:ext uri="{FF2B5EF4-FFF2-40B4-BE49-F238E27FC236}">
                <a16:creationId xmlns:a16="http://schemas.microsoft.com/office/drawing/2014/main" id="{907FF32A-5A9B-42F8-9A90-57FDDB49BE64}"/>
              </a:ext>
            </a:extLst>
          </p:cNvPr>
          <p:cNvSpPr txBox="1">
            <a:spLocks/>
          </p:cNvSpPr>
          <p:nvPr/>
        </p:nvSpPr>
        <p:spPr bwMode="auto">
          <a:xfrm>
            <a:off x="219075" y="254000"/>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pPr defTabSz="914400"/>
            <a:r>
              <a:rPr lang="en-CA" b="1" kern="0">
                <a:solidFill>
                  <a:schemeClr val="tx2"/>
                </a:solidFill>
                <a:latin typeface="Helvetica "/>
              </a:rPr>
              <a:t>Trading </a:t>
            </a:r>
            <a:r>
              <a:rPr lang="en-CA" b="1" kern="0" err="1">
                <a:solidFill>
                  <a:schemeClr val="tx2"/>
                </a:solidFill>
                <a:latin typeface="Helvetica "/>
              </a:rPr>
              <a:t>Comparables</a:t>
            </a:r>
            <a:r>
              <a:rPr lang="en-CA" b="1" kern="0">
                <a:solidFill>
                  <a:schemeClr val="tx2"/>
                </a:solidFill>
                <a:latin typeface="Helvetica "/>
              </a:rPr>
              <a:t> Overview (Bumble)</a:t>
            </a:r>
          </a:p>
        </p:txBody>
      </p:sp>
      <p:pic>
        <p:nvPicPr>
          <p:cNvPr id="3" name="Picture 2">
            <a:extLst>
              <a:ext uri="{FF2B5EF4-FFF2-40B4-BE49-F238E27FC236}">
                <a16:creationId xmlns:a16="http://schemas.microsoft.com/office/drawing/2014/main" id="{3AABD2DC-194E-EDD1-9FC7-14542F3CF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550" y="2533956"/>
            <a:ext cx="8273018" cy="3924368"/>
          </a:xfrm>
          <a:prstGeom prst="rect">
            <a:avLst/>
          </a:prstGeom>
        </p:spPr>
      </p:pic>
      <p:sp>
        <p:nvSpPr>
          <p:cNvPr id="4" name="Rectangle 3">
            <a:extLst>
              <a:ext uri="{FF2B5EF4-FFF2-40B4-BE49-F238E27FC236}">
                <a16:creationId xmlns:a16="http://schemas.microsoft.com/office/drawing/2014/main" id="{B6341DF9-D4AD-DB2F-88CE-3FA7A4EC19D2}"/>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graphicFrame>
        <p:nvGraphicFramePr>
          <p:cNvPr id="7" name="Google Shape;157;p31">
            <a:extLst>
              <a:ext uri="{FF2B5EF4-FFF2-40B4-BE49-F238E27FC236}">
                <a16:creationId xmlns:a16="http://schemas.microsoft.com/office/drawing/2014/main" id="{3FBC9CAC-22ED-27F1-D05D-427312828852}"/>
              </a:ext>
            </a:extLst>
          </p:cNvPr>
          <p:cNvGraphicFramePr/>
          <p:nvPr>
            <p:extLst>
              <p:ext uri="{D42A27DB-BD31-4B8C-83A1-F6EECF244321}">
                <p14:modId xmlns:p14="http://schemas.microsoft.com/office/powerpoint/2010/main" val="3361106610"/>
              </p:ext>
            </p:extLst>
          </p:nvPr>
        </p:nvGraphicFramePr>
        <p:xfrm>
          <a:off x="181179" y="1182264"/>
          <a:ext cx="8705863" cy="286510"/>
        </p:xfrm>
        <a:graphic>
          <a:graphicData uri="http://schemas.openxmlformats.org/drawingml/2006/table">
            <a:tbl>
              <a:tblPr>
                <a:noFill/>
              </a:tblPr>
              <a:tblGrid>
                <a:gridCol w="8705863">
                  <a:extLst>
                    <a:ext uri="{9D8B030D-6E8A-4147-A177-3AD203B41FA5}">
                      <a16:colId xmlns:a16="http://schemas.microsoft.com/office/drawing/2014/main" val="20000"/>
                    </a:ext>
                  </a:extLst>
                </a:gridCol>
              </a:tblGrid>
              <a:tr h="164725">
                <a:tc>
                  <a:txBody>
                    <a:bodyPr/>
                    <a:lstStyle/>
                    <a:p>
                      <a:pPr marL="0" marR="0" lvl="0" indent="0" algn="l">
                        <a:lnSpc>
                          <a:spcPct val="100000"/>
                        </a:lnSpc>
                        <a:spcBef>
                          <a:spcPts val="0"/>
                        </a:spcBef>
                        <a:spcAft>
                          <a:spcPts val="0"/>
                        </a:spcAft>
                        <a:buNone/>
                      </a:pPr>
                      <a:r>
                        <a:rPr lang="en-CA" sz="1400" b="1" i="0" u="none" strike="noStrike" noProof="0">
                          <a:solidFill>
                            <a:schemeClr val="tx2"/>
                          </a:solidFill>
                        </a:rPr>
                        <a:t>Trading </a:t>
                      </a:r>
                      <a:r>
                        <a:rPr lang="en-CA" sz="1400" b="1" i="0" u="none" strike="noStrike" noProof="0" err="1">
                          <a:solidFill>
                            <a:schemeClr val="tx2"/>
                          </a:solidFill>
                        </a:rPr>
                        <a:t>Comparables</a:t>
                      </a:r>
                      <a:r>
                        <a:rPr lang="en-CA" sz="1400" b="1" i="0" u="none" strike="noStrike" noProof="0">
                          <a:solidFill>
                            <a:schemeClr val="tx2"/>
                          </a:solidFill>
                        </a:rPr>
                        <a:t> Dataset (NTM Forward Multiples)</a:t>
                      </a:r>
                      <a:endParaRPr lang="en-US" sz="1400" b="1">
                        <a:solidFill>
                          <a:schemeClr val="tx2"/>
                        </a:solidFill>
                        <a:sym typeface="Helvetica Neue"/>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A206"/>
                    </a:solidFill>
                  </a:tcPr>
                </a:tc>
                <a:extLst>
                  <a:ext uri="{0D108BD9-81ED-4DB2-BD59-A6C34878D82A}">
                    <a16:rowId xmlns:a16="http://schemas.microsoft.com/office/drawing/2014/main" val="10000"/>
                  </a:ext>
                </a:extLst>
              </a:tr>
            </a:tbl>
          </a:graphicData>
        </a:graphic>
      </p:graphicFrame>
      <p:pic>
        <p:nvPicPr>
          <p:cNvPr id="8" name="Picture 7" descr="A black background with white text&#10;&#10;Description automatically generated">
            <a:extLst>
              <a:ext uri="{FF2B5EF4-FFF2-40B4-BE49-F238E27FC236}">
                <a16:creationId xmlns:a16="http://schemas.microsoft.com/office/drawing/2014/main" id="{FF802D0D-F901-53A9-E070-3B149FEAC19B}"/>
              </a:ext>
            </a:extLst>
          </p:cNvPr>
          <p:cNvPicPr>
            <a:picLocks noChangeAspect="1"/>
          </p:cNvPicPr>
          <p:nvPr/>
        </p:nvPicPr>
        <p:blipFill>
          <a:blip r:embed="rId4"/>
          <a:stretch>
            <a:fillRect/>
          </a:stretch>
        </p:blipFill>
        <p:spPr>
          <a:xfrm>
            <a:off x="-34549" y="6604899"/>
            <a:ext cx="2383890" cy="252842"/>
          </a:xfrm>
          <a:prstGeom prst="rect">
            <a:avLst/>
          </a:prstGeom>
        </p:spPr>
      </p:pic>
      <p:sp>
        <p:nvSpPr>
          <p:cNvPr id="14" name="TextBox 13">
            <a:extLst>
              <a:ext uri="{FF2B5EF4-FFF2-40B4-BE49-F238E27FC236}">
                <a16:creationId xmlns:a16="http://schemas.microsoft.com/office/drawing/2014/main" id="{EF07B4A8-431C-E441-B7CB-B28DDC933C10}"/>
              </a:ext>
            </a:extLst>
          </p:cNvPr>
          <p:cNvSpPr txBox="1"/>
          <p:nvPr/>
        </p:nvSpPr>
        <p:spPr>
          <a:xfrm>
            <a:off x="139991" y="1583166"/>
            <a:ext cx="870810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200">
                <a:ea typeface="+mn-lt"/>
                <a:cs typeface="+mn-lt"/>
              </a:rPr>
              <a:t>Bumble is moderately valued compared to its peer group.</a:t>
            </a:r>
            <a:endParaRPr lang="en-US" sz="1200">
              <a:ea typeface="+mn-lt"/>
              <a:cs typeface="Helvetica"/>
            </a:endParaRPr>
          </a:p>
          <a:p>
            <a:pPr>
              <a:buFont typeface="Arial"/>
              <a:buChar char="•"/>
            </a:pPr>
            <a:r>
              <a:rPr lang="en-US" sz="1200">
                <a:ea typeface="+mn-lt"/>
                <a:cs typeface="+mn-lt"/>
              </a:rPr>
              <a:t>Companies chosen for EV/Revenue multiple include Pinterest, Snap, Hello group, Match Group and Kakao Corp.</a:t>
            </a:r>
          </a:p>
          <a:p>
            <a:pPr>
              <a:buFont typeface="Arial"/>
              <a:buChar char="•"/>
            </a:pPr>
            <a:r>
              <a:rPr lang="en-US" sz="1200">
                <a:ea typeface="+mn-lt"/>
                <a:cs typeface="+mn-lt"/>
              </a:rPr>
              <a:t>Companies chosen for EV/EBITDA multiple include Hello Group, Match Group and Kakao Corp.</a:t>
            </a:r>
          </a:p>
          <a:p>
            <a:pPr>
              <a:buFont typeface="Arial"/>
              <a:buChar char="•"/>
            </a:pPr>
            <a:r>
              <a:rPr lang="en-US" sz="1200">
                <a:ea typeface="+mn-lt"/>
                <a:cs typeface="+mn-lt"/>
              </a:rPr>
              <a:t>Bumble is trading at a discount relative to its peers. This indicates undervaluation.</a:t>
            </a:r>
          </a:p>
        </p:txBody>
      </p:sp>
      <p:pic>
        <p:nvPicPr>
          <p:cNvPr id="12" name="Picture 11" descr="A white text on a black background&#10;&#10;Description automatically generated">
            <a:extLst>
              <a:ext uri="{FF2B5EF4-FFF2-40B4-BE49-F238E27FC236}">
                <a16:creationId xmlns:a16="http://schemas.microsoft.com/office/drawing/2014/main" id="{41F737E7-0615-33AC-CDB5-68C610C0AB14}"/>
              </a:ext>
            </a:extLst>
          </p:cNvPr>
          <p:cNvPicPr>
            <a:picLocks noChangeAspect="1"/>
          </p:cNvPicPr>
          <p:nvPr/>
        </p:nvPicPr>
        <p:blipFill>
          <a:blip r:embed="rId5"/>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1674619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Rectangle 4">
            <a:extLst>
              <a:ext uri="{FF2B5EF4-FFF2-40B4-BE49-F238E27FC236}">
                <a16:creationId xmlns:a16="http://schemas.microsoft.com/office/drawing/2014/main" id="{D3235929-020A-8C62-6797-431C3F35FEF2}"/>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55" name="Google Shape;155;p31"/>
          <p:cNvSpPr txBox="1">
            <a:spLocks noGrp="1"/>
          </p:cNvSpPr>
          <p:nvPr>
            <p:ph type="sldNum" idx="12"/>
          </p:nvPr>
        </p:nvSpPr>
        <p:spPr>
          <a:xfrm>
            <a:off x="7115175" y="6618010"/>
            <a:ext cx="1905000" cy="23999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CA">
                <a:solidFill>
                  <a:srgbClr val="FFFFFF"/>
                </a:solidFill>
                <a:latin typeface="Helvetica Neue"/>
                <a:ea typeface="Helvetica Neue"/>
                <a:cs typeface="Helvetica Neue"/>
                <a:sym typeface="Helvetica Neue"/>
              </a:rPr>
              <a:t>33</a:t>
            </a:fld>
            <a:endParaRPr>
              <a:solidFill>
                <a:srgbClr val="FFFFFF"/>
              </a:solidFill>
              <a:latin typeface="Helvetica Neue"/>
              <a:ea typeface="Helvetica Neue"/>
              <a:cs typeface="Helvetica Neue"/>
              <a:sym typeface="Helvetica Neue"/>
            </a:endParaRPr>
          </a:p>
        </p:txBody>
      </p:sp>
      <p:sp>
        <p:nvSpPr>
          <p:cNvPr id="156" name="Google Shape;156;p31"/>
          <p:cNvSpPr txBox="1"/>
          <p:nvPr/>
        </p:nvSpPr>
        <p:spPr>
          <a:xfrm>
            <a:off x="219077" y="254002"/>
            <a:ext cx="8645525" cy="6038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CA" sz="2800" b="1" i="0" u="none" strike="noStrike" cap="none">
                <a:solidFill>
                  <a:schemeClr val="tx2"/>
                </a:solidFill>
                <a:latin typeface="Helvetica "/>
                <a:ea typeface="Helvetica Neue"/>
                <a:cs typeface="Helvetica Neue"/>
                <a:sym typeface="Helvetica Neue"/>
              </a:rPr>
              <a:t>Valuation – Trading </a:t>
            </a:r>
            <a:r>
              <a:rPr lang="en-CA" sz="2800" b="1" i="0" u="none" strike="noStrike" cap="none" err="1">
                <a:solidFill>
                  <a:schemeClr val="tx2"/>
                </a:solidFill>
                <a:latin typeface="Helvetica "/>
                <a:ea typeface="Helvetica Neue"/>
                <a:cs typeface="Helvetica Neue"/>
                <a:sym typeface="Helvetica Neue"/>
              </a:rPr>
              <a:t>Comparables</a:t>
            </a:r>
            <a:r>
              <a:rPr lang="en-CA" sz="2800" b="1" i="0" u="none" strike="noStrike" cap="none">
                <a:solidFill>
                  <a:schemeClr val="tx2"/>
                </a:solidFill>
                <a:latin typeface="Helvetica "/>
                <a:ea typeface="Helvetica Neue"/>
                <a:cs typeface="Helvetica Neue"/>
                <a:sym typeface="Helvetica Neue"/>
              </a:rPr>
              <a:t> (</a:t>
            </a:r>
            <a:r>
              <a:rPr lang="en-CA" sz="2800" b="1">
                <a:solidFill>
                  <a:schemeClr val="tx2"/>
                </a:solidFill>
                <a:latin typeface="Helvetica "/>
                <a:ea typeface="Helvetica Neue"/>
                <a:cs typeface="Helvetica Neue"/>
                <a:sym typeface="Helvetica Neue"/>
              </a:rPr>
              <a:t>Bumble</a:t>
            </a:r>
            <a:r>
              <a:rPr lang="en-CA" sz="2800" b="1" i="0" u="none" strike="noStrike" cap="none">
                <a:solidFill>
                  <a:schemeClr val="tx2"/>
                </a:solidFill>
                <a:latin typeface="Helvetica "/>
                <a:ea typeface="Helvetica Neue"/>
                <a:cs typeface="Helvetica Neue"/>
                <a:sym typeface="Helvetica Neue"/>
              </a:rPr>
              <a:t>)</a:t>
            </a:r>
            <a:endParaRPr lang="en-US" sz="2800" b="1" i="0" u="none" strike="noStrike" cap="none">
              <a:solidFill>
                <a:schemeClr val="tx2"/>
              </a:solidFill>
              <a:latin typeface="Helvetica "/>
              <a:ea typeface="Helvetica Neue"/>
              <a:cs typeface="Helvetica Neue"/>
            </a:endParaRPr>
          </a:p>
        </p:txBody>
      </p:sp>
      <p:graphicFrame>
        <p:nvGraphicFramePr>
          <p:cNvPr id="157" name="Google Shape;157;p31"/>
          <p:cNvGraphicFramePr/>
          <p:nvPr>
            <p:extLst>
              <p:ext uri="{D42A27DB-BD31-4B8C-83A1-F6EECF244321}">
                <p14:modId xmlns:p14="http://schemas.microsoft.com/office/powerpoint/2010/main" val="3566364961"/>
              </p:ext>
            </p:extLst>
          </p:nvPr>
        </p:nvGraphicFramePr>
        <p:xfrm>
          <a:off x="224117" y="1120588"/>
          <a:ext cx="8705863" cy="296215"/>
        </p:xfrm>
        <a:graphic>
          <a:graphicData uri="http://schemas.openxmlformats.org/drawingml/2006/table">
            <a:tbl>
              <a:tblPr>
                <a:noFill/>
              </a:tblPr>
              <a:tblGrid>
                <a:gridCol w="8705863">
                  <a:extLst>
                    <a:ext uri="{9D8B030D-6E8A-4147-A177-3AD203B41FA5}">
                      <a16:colId xmlns:a16="http://schemas.microsoft.com/office/drawing/2014/main" val="20000"/>
                    </a:ext>
                  </a:extLst>
                </a:gridCol>
              </a:tblGrid>
              <a:tr h="296215">
                <a:tc>
                  <a:txBody>
                    <a:bodyPr/>
                    <a:lstStyle/>
                    <a:p>
                      <a:pPr marL="0" marR="0" lvl="0" indent="0" algn="l" rtl="0">
                        <a:lnSpc>
                          <a:spcPct val="100000"/>
                        </a:lnSpc>
                        <a:spcBef>
                          <a:spcPts val="0"/>
                        </a:spcBef>
                        <a:spcAft>
                          <a:spcPts val="0"/>
                        </a:spcAft>
                        <a:buClr>
                          <a:schemeClr val="lt1"/>
                        </a:buClr>
                        <a:buSzPts val="1050"/>
                        <a:buFont typeface="Helvetica Neue"/>
                        <a:buNone/>
                      </a:pPr>
                      <a:r>
                        <a:rPr lang="en-CA" sz="1400" b="1">
                          <a:solidFill>
                            <a:schemeClr val="tx2"/>
                          </a:solidFill>
                          <a:latin typeface="Helvetica Neue"/>
                          <a:ea typeface="Helvetica Neue"/>
                          <a:cs typeface="Helvetica Neue"/>
                          <a:sym typeface="Helvetica Neue"/>
                        </a:rPr>
                        <a:t>Bumble business overview in brief:</a:t>
                      </a:r>
                      <a:endParaRPr lang="en-CA" sz="1400" b="1" i="0" u="none" strike="noStrike" cap="none">
                        <a:solidFill>
                          <a:schemeClr val="tx2"/>
                        </a:solidFill>
                        <a:latin typeface="Helvetica Neue"/>
                        <a:ea typeface="Helvetica Neue"/>
                        <a:cs typeface="Helvetica Neue"/>
                        <a:sym typeface="Helvetica Neue"/>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A206"/>
                    </a:solidFill>
                  </a:tcPr>
                </a:tc>
                <a:extLst>
                  <a:ext uri="{0D108BD9-81ED-4DB2-BD59-A6C34878D82A}">
                    <a16:rowId xmlns:a16="http://schemas.microsoft.com/office/drawing/2014/main" val="10000"/>
                  </a:ext>
                </a:extLst>
              </a:tr>
            </a:tbl>
          </a:graphicData>
        </a:graphic>
      </p:graphicFrame>
      <p:sp>
        <p:nvSpPr>
          <p:cNvPr id="158" name="Google Shape;158;p31"/>
          <p:cNvSpPr txBox="1"/>
          <p:nvPr/>
        </p:nvSpPr>
        <p:spPr>
          <a:xfrm>
            <a:off x="87029" y="1346524"/>
            <a:ext cx="8832854" cy="1030107"/>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CA" sz="1200" b="1">
                <a:solidFill>
                  <a:schemeClr val="dk1"/>
                </a:solidFill>
                <a:latin typeface="Helvetica "/>
                <a:ea typeface="Helvetica Neue"/>
                <a:cs typeface="Helvetica Neue"/>
                <a:sym typeface="Helvetica Neue"/>
              </a:rPr>
              <a:t>Innovative Dating Platform</a:t>
            </a:r>
            <a:r>
              <a:rPr lang="en-CA" sz="1200">
                <a:solidFill>
                  <a:schemeClr val="dk1"/>
                </a:solidFill>
                <a:latin typeface="Helvetica "/>
                <a:ea typeface="Helvetica Neue"/>
                <a:cs typeface="Helvetica Neue"/>
                <a:sym typeface="Helvetica Neue"/>
              </a:rPr>
              <a:t>: Bumble empowers women by letting them make the first move in dating, friendships, and professional connections.</a:t>
            </a:r>
            <a:endParaRPr lang="en-CA" sz="1200">
              <a:solidFill>
                <a:schemeClr val="dk1"/>
              </a:solidFill>
              <a:latin typeface="Helvetica "/>
              <a:ea typeface="Helvetica Neue"/>
              <a:cs typeface="Helvetica Neue"/>
            </a:endParaRPr>
          </a:p>
          <a:p>
            <a:pPr marL="457200" lvl="0" indent="-298450" algn="l" rtl="0">
              <a:lnSpc>
                <a:spcPct val="115000"/>
              </a:lnSpc>
              <a:spcBef>
                <a:spcPts val="0"/>
              </a:spcBef>
              <a:spcAft>
                <a:spcPts val="0"/>
              </a:spcAft>
              <a:buClr>
                <a:schemeClr val="dk1"/>
              </a:buClr>
              <a:buSzPts val="1100"/>
              <a:buChar char="●"/>
            </a:pPr>
            <a:r>
              <a:rPr lang="en-CA" sz="1200" b="1">
                <a:solidFill>
                  <a:schemeClr val="dk1"/>
                </a:solidFill>
                <a:latin typeface="Helvetica "/>
                <a:ea typeface="Helvetica Neue"/>
                <a:cs typeface="Helvetica Neue"/>
                <a:sym typeface="Helvetica Neue"/>
              </a:rPr>
              <a:t>Global Reach</a:t>
            </a:r>
            <a:r>
              <a:rPr lang="en-CA" sz="1200">
                <a:solidFill>
                  <a:schemeClr val="dk1"/>
                </a:solidFill>
                <a:latin typeface="Helvetica "/>
                <a:ea typeface="Helvetica Neue"/>
                <a:cs typeface="Helvetica Neue"/>
                <a:sym typeface="Helvetica Neue"/>
              </a:rPr>
              <a:t>: Operates in over 150 countries with a diverse and growing user base.</a:t>
            </a:r>
            <a:endParaRPr lang="en-CA" sz="1200">
              <a:solidFill>
                <a:schemeClr val="dk1"/>
              </a:solidFill>
              <a:latin typeface="Helvetica "/>
              <a:ea typeface="Helvetica Neue"/>
              <a:cs typeface="Helvetica Neue"/>
            </a:endParaRPr>
          </a:p>
          <a:p>
            <a:pPr marL="457200" lvl="0" indent="-298450" algn="l" rtl="0">
              <a:lnSpc>
                <a:spcPct val="115000"/>
              </a:lnSpc>
              <a:spcBef>
                <a:spcPts val="0"/>
              </a:spcBef>
              <a:spcAft>
                <a:spcPts val="0"/>
              </a:spcAft>
              <a:buClr>
                <a:schemeClr val="dk1"/>
              </a:buClr>
              <a:buSzPts val="1100"/>
              <a:buChar char="●"/>
            </a:pPr>
            <a:r>
              <a:rPr lang="en-CA" sz="1200" b="1">
                <a:solidFill>
                  <a:schemeClr val="dk1"/>
                </a:solidFill>
                <a:latin typeface="Helvetica "/>
                <a:ea typeface="Helvetica Neue"/>
                <a:cs typeface="Helvetica Neue"/>
                <a:sym typeface="Helvetica Neue"/>
              </a:rPr>
              <a:t>Monetization Strategies</a:t>
            </a:r>
            <a:r>
              <a:rPr lang="en-CA" sz="1200">
                <a:solidFill>
                  <a:schemeClr val="dk1"/>
                </a:solidFill>
                <a:latin typeface="Helvetica "/>
                <a:ea typeface="Helvetica Neue"/>
                <a:cs typeface="Helvetica Neue"/>
                <a:sym typeface="Helvetica Neue"/>
              </a:rPr>
              <a:t>: Revenue driven through subscriptions, in-app purchases, and advertising</a:t>
            </a:r>
            <a:r>
              <a:rPr lang="en-CA" sz="1200">
                <a:solidFill>
                  <a:schemeClr val="dk1"/>
                </a:solidFill>
                <a:latin typeface="Helvetica Neue"/>
                <a:ea typeface="Helvetica Neue"/>
                <a:cs typeface="Helvetica Neue"/>
                <a:sym typeface="Helvetica Neue"/>
              </a:rPr>
              <a:t>.</a:t>
            </a:r>
            <a:endParaRPr lang="en-CA" sz="1200">
              <a:solidFill>
                <a:schemeClr val="dk1"/>
              </a:solidFill>
              <a:latin typeface="Helvetica Neue"/>
              <a:ea typeface="Helvetica Neue"/>
              <a:cs typeface="Helvetica Neue"/>
            </a:endParaRPr>
          </a:p>
          <a:p>
            <a:pPr marL="0" lvl="0" indent="0" algn="l" rtl="0">
              <a:spcBef>
                <a:spcPts val="1200"/>
              </a:spcBef>
              <a:spcAft>
                <a:spcPts val="0"/>
              </a:spcAft>
              <a:buNone/>
            </a:pPr>
            <a:endParaRPr sz="1100">
              <a:solidFill>
                <a:schemeClr val="dk1"/>
              </a:solidFill>
              <a:latin typeface="Helvetica Neue"/>
              <a:ea typeface="Helvetica Neue"/>
              <a:cs typeface="Helvetica Neue"/>
              <a:sym typeface="Helvetica Neue"/>
            </a:endParaRPr>
          </a:p>
        </p:txBody>
      </p:sp>
      <p:graphicFrame>
        <p:nvGraphicFramePr>
          <p:cNvPr id="159" name="Google Shape;159;p31"/>
          <p:cNvGraphicFramePr/>
          <p:nvPr>
            <p:extLst>
              <p:ext uri="{D42A27DB-BD31-4B8C-83A1-F6EECF244321}">
                <p14:modId xmlns:p14="http://schemas.microsoft.com/office/powerpoint/2010/main" val="3071614225"/>
              </p:ext>
            </p:extLst>
          </p:nvPr>
        </p:nvGraphicFramePr>
        <p:xfrm>
          <a:off x="219069" y="2464881"/>
          <a:ext cx="3725544" cy="233170"/>
        </p:xfrm>
        <a:graphic>
          <a:graphicData uri="http://schemas.openxmlformats.org/drawingml/2006/table">
            <a:tbl>
              <a:tblPr>
                <a:noFill/>
              </a:tblPr>
              <a:tblGrid>
                <a:gridCol w="3725544">
                  <a:extLst>
                    <a:ext uri="{9D8B030D-6E8A-4147-A177-3AD203B41FA5}">
                      <a16:colId xmlns:a16="http://schemas.microsoft.com/office/drawing/2014/main" val="20000"/>
                    </a:ext>
                  </a:extLst>
                </a:gridCol>
              </a:tblGrid>
              <a:tr h="100000">
                <a:tc>
                  <a:txBody>
                    <a:bodyPr/>
                    <a:lstStyle/>
                    <a:p>
                      <a:pPr marL="0" marR="0" lvl="0" indent="0" algn="l" rtl="0">
                        <a:lnSpc>
                          <a:spcPct val="100000"/>
                        </a:lnSpc>
                        <a:spcBef>
                          <a:spcPts val="0"/>
                        </a:spcBef>
                        <a:spcAft>
                          <a:spcPts val="0"/>
                        </a:spcAft>
                        <a:buClr>
                          <a:schemeClr val="lt1"/>
                        </a:buClr>
                        <a:buSzPts val="1050"/>
                        <a:buFont typeface="Helvetica Neue"/>
                        <a:buNone/>
                      </a:pPr>
                      <a:r>
                        <a:rPr lang="en-CA" sz="1050" b="1">
                          <a:solidFill>
                            <a:schemeClr val="tx2"/>
                          </a:solidFill>
                          <a:latin typeface="Helvetica Neue"/>
                          <a:ea typeface="Helvetica Neue"/>
                          <a:cs typeface="Helvetica Neue"/>
                          <a:sym typeface="Helvetica Neue"/>
                        </a:rPr>
                        <a:t>EV/REVENUE</a:t>
                      </a:r>
                      <a:endParaRPr sz="1050" b="1" i="0" u="none" strike="noStrike" cap="none">
                        <a:solidFill>
                          <a:schemeClr val="tx2"/>
                        </a:solidFill>
                        <a:latin typeface="Helvetica Neue"/>
                        <a:ea typeface="Helvetica Neue"/>
                        <a:cs typeface="Helvetica Neue"/>
                        <a:sym typeface="Helvetica Neue"/>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A206"/>
                    </a:solidFill>
                  </a:tcPr>
                </a:tc>
                <a:extLst>
                  <a:ext uri="{0D108BD9-81ED-4DB2-BD59-A6C34878D82A}">
                    <a16:rowId xmlns:a16="http://schemas.microsoft.com/office/drawing/2014/main" val="10000"/>
                  </a:ext>
                </a:extLst>
              </a:tr>
            </a:tbl>
          </a:graphicData>
        </a:graphic>
      </p:graphicFrame>
      <p:graphicFrame>
        <p:nvGraphicFramePr>
          <p:cNvPr id="160" name="Google Shape;160;p31"/>
          <p:cNvGraphicFramePr/>
          <p:nvPr>
            <p:extLst>
              <p:ext uri="{D42A27DB-BD31-4B8C-83A1-F6EECF244321}">
                <p14:modId xmlns:p14="http://schemas.microsoft.com/office/powerpoint/2010/main" val="2069343072"/>
              </p:ext>
            </p:extLst>
          </p:nvPr>
        </p:nvGraphicFramePr>
        <p:xfrm>
          <a:off x="5370469" y="2464881"/>
          <a:ext cx="3554462" cy="233170"/>
        </p:xfrm>
        <a:graphic>
          <a:graphicData uri="http://schemas.openxmlformats.org/drawingml/2006/table">
            <a:tbl>
              <a:tblPr>
                <a:noFill/>
              </a:tblPr>
              <a:tblGrid>
                <a:gridCol w="3554462">
                  <a:extLst>
                    <a:ext uri="{9D8B030D-6E8A-4147-A177-3AD203B41FA5}">
                      <a16:colId xmlns:a16="http://schemas.microsoft.com/office/drawing/2014/main" val="20000"/>
                    </a:ext>
                  </a:extLst>
                </a:gridCol>
              </a:tblGrid>
              <a:tr h="100000">
                <a:tc>
                  <a:txBody>
                    <a:bodyPr/>
                    <a:lstStyle/>
                    <a:p>
                      <a:pPr marL="0" marR="0" lvl="0" indent="0" algn="l" rtl="0">
                        <a:lnSpc>
                          <a:spcPct val="100000"/>
                        </a:lnSpc>
                        <a:spcBef>
                          <a:spcPts val="0"/>
                        </a:spcBef>
                        <a:spcAft>
                          <a:spcPts val="0"/>
                        </a:spcAft>
                        <a:buClr>
                          <a:schemeClr val="lt1"/>
                        </a:buClr>
                        <a:buSzPts val="1050"/>
                        <a:buFont typeface="Helvetica Neue"/>
                        <a:buNone/>
                      </a:pPr>
                      <a:r>
                        <a:rPr lang="en-CA" sz="1050" b="1">
                          <a:solidFill>
                            <a:schemeClr val="tx2"/>
                          </a:solidFill>
                          <a:latin typeface="Helvetica Neue"/>
                          <a:ea typeface="Helvetica Neue"/>
                          <a:cs typeface="Helvetica Neue"/>
                          <a:sym typeface="Helvetica Neue"/>
                        </a:rPr>
                        <a:t>EV/EBITDA</a:t>
                      </a:r>
                      <a:endParaRPr sz="1050" b="1" i="0" u="none" strike="noStrike" cap="none">
                        <a:solidFill>
                          <a:schemeClr val="tx2"/>
                        </a:solidFill>
                        <a:latin typeface="Helvetica Neue"/>
                        <a:ea typeface="Helvetica Neue"/>
                        <a:cs typeface="Helvetica Neue"/>
                        <a:sym typeface="Helvetica Neue"/>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A206"/>
                    </a:solidFill>
                  </a:tcPr>
                </a:tc>
                <a:extLst>
                  <a:ext uri="{0D108BD9-81ED-4DB2-BD59-A6C34878D82A}">
                    <a16:rowId xmlns:a16="http://schemas.microsoft.com/office/drawing/2014/main" val="10000"/>
                  </a:ext>
                </a:extLst>
              </a:tr>
            </a:tbl>
          </a:graphicData>
        </a:graphic>
      </p:graphicFrame>
      <p:sp>
        <p:nvSpPr>
          <p:cNvPr id="161" name="Google Shape;161;p31"/>
          <p:cNvSpPr/>
          <p:nvPr/>
        </p:nvSpPr>
        <p:spPr>
          <a:xfrm>
            <a:off x="219068" y="2715266"/>
            <a:ext cx="3725545" cy="3773400"/>
          </a:xfrm>
          <a:prstGeom prst="rect">
            <a:avLst/>
          </a:prstGeom>
          <a:solidFill>
            <a:srgbClr val="FCEBA4"/>
          </a:solidFill>
          <a:ln>
            <a:noFill/>
          </a:ln>
        </p:spPr>
        <p:txBody>
          <a:bodyPr spcFirstLastPara="1" wrap="square" lIns="91425" tIns="45700" rIns="45700" bIns="45700" anchor="t" anchorCtr="0">
            <a:noAutofit/>
          </a:bodyPr>
          <a:lstStyle/>
          <a:p>
            <a:pPr marL="0" marR="0" lvl="0" indent="0" algn="l" rtl="0">
              <a:spcBef>
                <a:spcPts val="500"/>
              </a:spcBef>
              <a:spcAft>
                <a:spcPts val="0"/>
              </a:spcAft>
              <a:buNone/>
            </a:pPr>
            <a:r>
              <a:rPr lang="en-CA" sz="1050" b="1">
                <a:latin typeface="Helvetica "/>
                <a:ea typeface="Helvetica Neue"/>
                <a:cs typeface="Helvetica Neue"/>
                <a:sym typeface="Helvetica Neue"/>
              </a:rPr>
              <a:t>Companies chosen:</a:t>
            </a:r>
            <a:endParaRPr lang="en-US" sz="1050" b="1">
              <a:latin typeface="Helvetica "/>
              <a:ea typeface="Helvetica Neue"/>
              <a:cs typeface="Helvetica Neue"/>
            </a:endParaRPr>
          </a:p>
          <a:p>
            <a:pPr marL="0" marR="0" lvl="0" indent="0" algn="l" rtl="0">
              <a:spcBef>
                <a:spcPts val="500"/>
              </a:spcBef>
              <a:spcAft>
                <a:spcPts val="0"/>
              </a:spcAft>
              <a:buNone/>
            </a:pPr>
            <a:r>
              <a:rPr lang="en-CA" sz="1050" b="1">
                <a:latin typeface="Helvetica "/>
                <a:ea typeface="Helvetica Neue"/>
                <a:cs typeface="Helvetica Neue"/>
                <a:sym typeface="Helvetica Neue"/>
              </a:rPr>
              <a:t>Pinterest: </a:t>
            </a:r>
            <a:r>
              <a:rPr lang="en-CA" sz="1050">
                <a:latin typeface="Helvetica "/>
                <a:ea typeface="Helvetica Neue"/>
                <a:cs typeface="Helvetica Neue"/>
                <a:sym typeface="Helvetica Neue"/>
              </a:rPr>
              <a:t>With a multiple of </a:t>
            </a:r>
            <a:r>
              <a:rPr lang="en-CA" sz="1050" b="1">
                <a:latin typeface="Helvetica "/>
                <a:ea typeface="Helvetica Neue"/>
                <a:cs typeface="Helvetica Neue"/>
                <a:sym typeface="Helvetica Neue"/>
              </a:rPr>
              <a:t>4.2x,</a:t>
            </a:r>
            <a:r>
              <a:rPr lang="en-CA" sz="1050">
                <a:latin typeface="Helvetica "/>
                <a:ea typeface="Helvetica Neue"/>
                <a:cs typeface="Helvetica Neue"/>
                <a:sym typeface="Helvetica Neue"/>
              </a:rPr>
              <a:t> it is a good contender. Moreover, the ad-based revenue model is similar to bumble.</a:t>
            </a:r>
            <a:endParaRPr lang="en-CA" sz="1050">
              <a:latin typeface="Helvetica "/>
              <a:ea typeface="Helvetica Neue"/>
              <a:cs typeface="Helvetica Neue"/>
            </a:endParaRPr>
          </a:p>
          <a:p>
            <a:pPr marL="0" marR="0" lvl="0" indent="0" algn="l" rtl="0">
              <a:spcBef>
                <a:spcPts val="500"/>
              </a:spcBef>
              <a:spcAft>
                <a:spcPts val="0"/>
              </a:spcAft>
              <a:buNone/>
            </a:pPr>
            <a:endParaRPr lang="en-US" sz="1050">
              <a:latin typeface="Helvetica "/>
              <a:ea typeface="Helvetica Neue"/>
              <a:cs typeface="Helvetica Neue"/>
            </a:endParaRPr>
          </a:p>
          <a:p>
            <a:pPr marL="0" marR="0" lvl="0" indent="0" algn="l" rtl="0">
              <a:spcBef>
                <a:spcPts val="500"/>
              </a:spcBef>
              <a:spcAft>
                <a:spcPts val="0"/>
              </a:spcAft>
              <a:buNone/>
            </a:pPr>
            <a:r>
              <a:rPr lang="en-US" sz="1050" b="1">
                <a:latin typeface="Helvetica "/>
                <a:ea typeface="Helvetica Neue"/>
                <a:cs typeface="Helvetica Neue"/>
                <a:sym typeface="Helvetica Neue"/>
              </a:rPr>
              <a:t>Snap: </a:t>
            </a:r>
            <a:r>
              <a:rPr lang="en-US" sz="1050">
                <a:latin typeface="Helvetica "/>
                <a:ea typeface="Helvetica Neue"/>
                <a:cs typeface="Helvetica Neue"/>
                <a:sym typeface="Helvetica Neue"/>
              </a:rPr>
              <a:t>Similar target audience as bumble . Its multiple is </a:t>
            </a:r>
            <a:r>
              <a:rPr lang="en-US" sz="1050" b="1">
                <a:latin typeface="Helvetica "/>
                <a:ea typeface="Helvetica Neue"/>
                <a:cs typeface="Helvetica Neue"/>
                <a:sym typeface="Helvetica Neue"/>
              </a:rPr>
              <a:t>3.2x.</a:t>
            </a:r>
            <a:r>
              <a:rPr lang="en-US" sz="1050">
                <a:latin typeface="Helvetica "/>
                <a:ea typeface="Helvetica Neue"/>
                <a:cs typeface="Helvetica Neue"/>
                <a:sym typeface="Helvetica Neue"/>
              </a:rPr>
              <a:t> User-engagement and ad-based revenue are common themes to bumble. </a:t>
            </a:r>
            <a:endParaRPr lang="en-US" sz="1050">
              <a:latin typeface="Helvetica "/>
              <a:ea typeface="Helvetica Neue"/>
              <a:cs typeface="Helvetica Neue"/>
            </a:endParaRPr>
          </a:p>
          <a:p>
            <a:pPr marL="0" marR="0" lvl="0" indent="0" algn="l" rtl="0">
              <a:spcBef>
                <a:spcPts val="500"/>
              </a:spcBef>
              <a:spcAft>
                <a:spcPts val="0"/>
              </a:spcAft>
              <a:buNone/>
            </a:pPr>
            <a:endParaRPr lang="en-US" sz="1050">
              <a:latin typeface="Helvetica "/>
              <a:ea typeface="Helvetica Neue"/>
              <a:cs typeface="Helvetica Neue"/>
            </a:endParaRPr>
          </a:p>
          <a:p>
            <a:pPr marL="0" marR="0" lvl="0" indent="0" algn="l" rtl="0">
              <a:spcBef>
                <a:spcPts val="500"/>
              </a:spcBef>
              <a:spcAft>
                <a:spcPts val="0"/>
              </a:spcAft>
              <a:buNone/>
            </a:pPr>
            <a:r>
              <a:rPr lang="en-US" sz="1050" b="1">
                <a:latin typeface="Helvetica "/>
                <a:ea typeface="Helvetica Neue"/>
                <a:cs typeface="Helvetica Neue"/>
                <a:sym typeface="Helvetica Neue"/>
              </a:rPr>
              <a:t>Hello:</a:t>
            </a:r>
            <a:r>
              <a:rPr lang="en-US" sz="1050">
                <a:latin typeface="Helvetica "/>
                <a:ea typeface="Helvetica Neue"/>
                <a:cs typeface="Helvetica Neue"/>
                <a:sym typeface="Helvetica Neue"/>
              </a:rPr>
              <a:t> Its industry multiple is </a:t>
            </a:r>
            <a:r>
              <a:rPr lang="en-US" sz="1050" b="1">
                <a:latin typeface="Helvetica "/>
                <a:ea typeface="Helvetica Neue"/>
                <a:cs typeface="Helvetica Neue"/>
                <a:sym typeface="Helvetica Neue"/>
              </a:rPr>
              <a:t>0.6x.</a:t>
            </a:r>
            <a:r>
              <a:rPr lang="en-US" sz="1050">
                <a:latin typeface="Helvetica "/>
                <a:ea typeface="Helvetica Neue"/>
                <a:cs typeface="Helvetica Neue"/>
                <a:sym typeface="Helvetica Neue"/>
              </a:rPr>
              <a:t> Though lower, the core business model is same as bumble. The company is exclusive to China.</a:t>
            </a:r>
            <a:endParaRPr lang="en-US" sz="1050">
              <a:latin typeface="Helvetica "/>
              <a:ea typeface="Helvetica Neue"/>
              <a:cs typeface="Helvetica Neue"/>
            </a:endParaRPr>
          </a:p>
          <a:p>
            <a:pPr marL="0" marR="0" lvl="0" indent="0" algn="l" rtl="0">
              <a:spcBef>
                <a:spcPts val="500"/>
              </a:spcBef>
              <a:spcAft>
                <a:spcPts val="0"/>
              </a:spcAft>
              <a:buNone/>
            </a:pPr>
            <a:endParaRPr lang="en-US" sz="1050">
              <a:latin typeface="Helvetica "/>
              <a:ea typeface="Helvetica Neue"/>
              <a:cs typeface="Helvetica Neue"/>
            </a:endParaRPr>
          </a:p>
          <a:p>
            <a:pPr marL="0" marR="0" lvl="0" indent="0" algn="l" rtl="0">
              <a:spcBef>
                <a:spcPts val="500"/>
              </a:spcBef>
              <a:spcAft>
                <a:spcPts val="0"/>
              </a:spcAft>
              <a:buNone/>
            </a:pPr>
            <a:r>
              <a:rPr lang="en-US" sz="1050" b="1">
                <a:latin typeface="Helvetica "/>
                <a:ea typeface="Helvetica Neue"/>
                <a:cs typeface="Helvetica Neue"/>
                <a:sym typeface="Helvetica Neue"/>
              </a:rPr>
              <a:t>Kakao: </a:t>
            </a:r>
            <a:r>
              <a:rPr lang="en-US" sz="1050">
                <a:latin typeface="Helvetica "/>
                <a:ea typeface="Helvetica Neue"/>
                <a:cs typeface="Helvetica Neue"/>
                <a:sym typeface="Helvetica Neue"/>
              </a:rPr>
              <a:t>Its industry multiple is </a:t>
            </a:r>
            <a:r>
              <a:rPr lang="en-US" sz="1050" b="1">
                <a:latin typeface="Helvetica "/>
                <a:ea typeface="Helvetica Neue"/>
                <a:cs typeface="Helvetica Neue"/>
                <a:sym typeface="Helvetica Neue"/>
              </a:rPr>
              <a:t>2.0x</a:t>
            </a:r>
            <a:r>
              <a:rPr lang="en-US" sz="1050">
                <a:latin typeface="Helvetica "/>
                <a:ea typeface="Helvetica Neue"/>
                <a:cs typeface="Helvetica Neue"/>
                <a:sym typeface="Helvetica Neue"/>
              </a:rPr>
              <a:t>. Subscription and ad-based revenue generation. Some business models have similarity to bumble as well.</a:t>
            </a:r>
            <a:endParaRPr lang="en-US" sz="1050">
              <a:latin typeface="Helvetica "/>
              <a:ea typeface="Helvetica Neue"/>
              <a:cs typeface="Helvetica Neue"/>
            </a:endParaRPr>
          </a:p>
          <a:p>
            <a:pPr marL="0" marR="0" lvl="0" indent="0" algn="l" rtl="0">
              <a:spcBef>
                <a:spcPts val="500"/>
              </a:spcBef>
              <a:spcAft>
                <a:spcPts val="0"/>
              </a:spcAft>
              <a:buNone/>
            </a:pPr>
            <a:endParaRPr lang="en-US" sz="1050">
              <a:latin typeface="Helvetica "/>
              <a:ea typeface="Helvetica Neue"/>
              <a:cs typeface="Helvetica Neue"/>
            </a:endParaRPr>
          </a:p>
          <a:p>
            <a:pPr marL="0" marR="0" lvl="0" indent="0" algn="l" rtl="0">
              <a:spcBef>
                <a:spcPts val="500"/>
              </a:spcBef>
              <a:spcAft>
                <a:spcPts val="0"/>
              </a:spcAft>
              <a:buNone/>
            </a:pPr>
            <a:r>
              <a:rPr lang="en-US" sz="1050" b="1">
                <a:latin typeface="Helvetica "/>
                <a:ea typeface="Helvetica Neue"/>
                <a:cs typeface="Helvetica Neue"/>
                <a:sym typeface="Helvetica Neue"/>
              </a:rPr>
              <a:t>Match : </a:t>
            </a:r>
            <a:r>
              <a:rPr lang="en-US" sz="1050">
                <a:latin typeface="Helvetica "/>
                <a:ea typeface="Helvetica Neue"/>
                <a:cs typeface="Helvetica Neue"/>
                <a:sym typeface="Helvetica Neue"/>
              </a:rPr>
              <a:t>With an industry multiple of </a:t>
            </a:r>
            <a:r>
              <a:rPr lang="en-US" sz="1050" b="1">
                <a:latin typeface="Helvetica "/>
                <a:ea typeface="Helvetica Neue"/>
                <a:cs typeface="Helvetica Neue"/>
                <a:sym typeface="Helvetica Neue"/>
              </a:rPr>
              <a:t>3.0x </a:t>
            </a:r>
            <a:r>
              <a:rPr lang="en-US" sz="1050">
                <a:latin typeface="Helvetica "/>
                <a:ea typeface="Helvetica Neue"/>
                <a:cs typeface="Helvetica Neue"/>
                <a:sym typeface="Helvetica Neue"/>
              </a:rPr>
              <a:t> Companies under match group (Tinder ,</a:t>
            </a:r>
            <a:r>
              <a:rPr lang="en-US" sz="1050" err="1">
                <a:latin typeface="Helvetica "/>
                <a:ea typeface="Helvetica Neue"/>
                <a:cs typeface="Helvetica Neue"/>
                <a:sym typeface="Helvetica Neue"/>
              </a:rPr>
              <a:t>OkCupid</a:t>
            </a:r>
            <a:r>
              <a:rPr lang="en-US" sz="1050">
                <a:latin typeface="Helvetica "/>
                <a:ea typeface="Helvetica Neue"/>
                <a:cs typeface="Helvetica Neue"/>
                <a:sym typeface="Helvetica Neue"/>
              </a:rPr>
              <a:t>) are outright competitors of bumble.</a:t>
            </a:r>
            <a:endParaRPr lang="en-US" sz="1050">
              <a:latin typeface="Helvetica "/>
              <a:ea typeface="Helvetica Neue"/>
              <a:cs typeface="Helvetica Neue"/>
            </a:endParaRPr>
          </a:p>
          <a:p>
            <a:pPr marL="0" marR="0" lvl="0" indent="0" algn="l" rtl="0">
              <a:spcBef>
                <a:spcPts val="500"/>
              </a:spcBef>
              <a:spcAft>
                <a:spcPts val="0"/>
              </a:spcAft>
              <a:buNone/>
            </a:pPr>
            <a:endParaRPr lang="en-US" sz="1000">
              <a:latin typeface="Helvetica "/>
              <a:ea typeface="Helvetica Neue"/>
              <a:cs typeface="Helvetica Neue"/>
            </a:endParaRPr>
          </a:p>
        </p:txBody>
      </p:sp>
      <p:sp>
        <p:nvSpPr>
          <p:cNvPr id="162" name="Google Shape;162;p31"/>
          <p:cNvSpPr/>
          <p:nvPr/>
        </p:nvSpPr>
        <p:spPr>
          <a:xfrm>
            <a:off x="5370525" y="2715267"/>
            <a:ext cx="3554406" cy="3773400"/>
          </a:xfrm>
          <a:prstGeom prst="rect">
            <a:avLst/>
          </a:prstGeom>
          <a:solidFill>
            <a:srgbClr val="FCEBA4"/>
          </a:solidFill>
          <a:ln>
            <a:noFill/>
          </a:ln>
        </p:spPr>
        <p:txBody>
          <a:bodyPr spcFirstLastPara="1" wrap="square" lIns="91425" tIns="45700" rIns="91425" bIns="45700" anchor="t" anchorCtr="0">
            <a:noAutofit/>
          </a:bodyPr>
          <a:lstStyle/>
          <a:p>
            <a:pPr marL="0" lvl="0" indent="0" algn="l" rtl="0">
              <a:spcBef>
                <a:spcPts val="500"/>
              </a:spcBef>
              <a:spcAft>
                <a:spcPts val="0"/>
              </a:spcAft>
              <a:buClr>
                <a:schemeClr val="dk1"/>
              </a:buClr>
              <a:buFont typeface="Arial"/>
              <a:buNone/>
            </a:pPr>
            <a:r>
              <a:rPr lang="en-CA" sz="1050" b="1">
                <a:solidFill>
                  <a:schemeClr val="dk1"/>
                </a:solidFill>
                <a:latin typeface="Helvetica "/>
                <a:ea typeface="Helvetica Neue"/>
                <a:cs typeface="Helvetica Neue"/>
                <a:sym typeface="Helvetica Neue"/>
              </a:rPr>
              <a:t>Companies chosen:</a:t>
            </a:r>
            <a:endParaRPr lang="en-CA" sz="1050" b="1">
              <a:solidFill>
                <a:schemeClr val="dk1"/>
              </a:solidFill>
              <a:latin typeface="Helvetica "/>
              <a:ea typeface="Helvetica Neue"/>
              <a:cs typeface="Helvetica Neue"/>
            </a:endParaRPr>
          </a:p>
          <a:p>
            <a:pPr marL="0" lvl="0" indent="0" algn="l" rtl="0">
              <a:spcBef>
                <a:spcPts val="500"/>
              </a:spcBef>
              <a:spcAft>
                <a:spcPts val="0"/>
              </a:spcAft>
              <a:buClr>
                <a:schemeClr val="dk1"/>
              </a:buClr>
              <a:buFont typeface="Arial"/>
              <a:buNone/>
            </a:pPr>
            <a:r>
              <a:rPr lang="en-CA" sz="1050" b="1">
                <a:solidFill>
                  <a:schemeClr val="dk1"/>
                </a:solidFill>
                <a:latin typeface="Helvetica "/>
                <a:ea typeface="Helvetica Neue"/>
                <a:cs typeface="Helvetica Neue"/>
                <a:sym typeface="Helvetica Neue"/>
              </a:rPr>
              <a:t>Hello:</a:t>
            </a:r>
            <a:r>
              <a:rPr lang="en-CA" sz="1050">
                <a:solidFill>
                  <a:schemeClr val="dk1"/>
                </a:solidFill>
                <a:latin typeface="Helvetica "/>
                <a:ea typeface="Helvetica Neue"/>
                <a:cs typeface="Helvetica Neue"/>
                <a:sym typeface="Helvetica Neue"/>
              </a:rPr>
              <a:t> Its industry multiple is </a:t>
            </a:r>
            <a:r>
              <a:rPr lang="en-CA" sz="1050" b="1">
                <a:solidFill>
                  <a:schemeClr val="dk1"/>
                </a:solidFill>
                <a:latin typeface="Helvetica "/>
                <a:ea typeface="Helvetica Neue"/>
                <a:cs typeface="Helvetica Neue"/>
                <a:sym typeface="Helvetica Neue"/>
              </a:rPr>
              <a:t>2.5x</a:t>
            </a:r>
            <a:r>
              <a:rPr lang="en-CA" sz="1050">
                <a:solidFill>
                  <a:schemeClr val="dk1"/>
                </a:solidFill>
                <a:latin typeface="Helvetica "/>
                <a:ea typeface="Helvetica Neue"/>
                <a:cs typeface="Helvetica Neue"/>
                <a:sym typeface="Helvetica Neue"/>
              </a:rPr>
              <a:t>. Though lower, the core business model is same as bumble. The company is exclusive to China. EBITDA reflects the ability of the company to scale effectively, which is a useful comparator.</a:t>
            </a:r>
            <a:endParaRPr lang="en-CA" sz="1050">
              <a:solidFill>
                <a:schemeClr val="dk1"/>
              </a:solidFill>
              <a:latin typeface="Helvetica "/>
              <a:ea typeface="Helvetica Neue"/>
              <a:cs typeface="Helvetica Neue"/>
            </a:endParaRPr>
          </a:p>
          <a:p>
            <a:pPr marL="0" lvl="0" indent="0" algn="l" rtl="0">
              <a:spcBef>
                <a:spcPts val="500"/>
              </a:spcBef>
              <a:spcAft>
                <a:spcPts val="0"/>
              </a:spcAft>
              <a:buClr>
                <a:schemeClr val="dk1"/>
              </a:buClr>
              <a:buFont typeface="Arial"/>
              <a:buNone/>
            </a:pPr>
            <a:endParaRPr lang="en-CA" sz="1050">
              <a:solidFill>
                <a:schemeClr val="dk1"/>
              </a:solidFill>
              <a:latin typeface="Helvetica "/>
              <a:ea typeface="Helvetica Neue"/>
              <a:cs typeface="Helvetica Neue"/>
            </a:endParaRPr>
          </a:p>
          <a:p>
            <a:pPr marL="0" lvl="0" indent="0" algn="l" rtl="0">
              <a:spcBef>
                <a:spcPts val="500"/>
              </a:spcBef>
              <a:spcAft>
                <a:spcPts val="0"/>
              </a:spcAft>
              <a:buClr>
                <a:schemeClr val="dk1"/>
              </a:buClr>
              <a:buFont typeface="Arial"/>
              <a:buNone/>
            </a:pPr>
            <a:r>
              <a:rPr lang="en-CA" sz="1050" b="1">
                <a:solidFill>
                  <a:schemeClr val="dk1"/>
                </a:solidFill>
                <a:latin typeface="Helvetica "/>
                <a:ea typeface="Helvetica Neue"/>
                <a:cs typeface="Helvetica Neue"/>
                <a:sym typeface="Helvetica Neue"/>
              </a:rPr>
              <a:t>Kakao: </a:t>
            </a:r>
            <a:r>
              <a:rPr lang="en-CA" sz="1050">
                <a:solidFill>
                  <a:schemeClr val="dk1"/>
                </a:solidFill>
                <a:latin typeface="Helvetica "/>
                <a:ea typeface="Helvetica Neue"/>
                <a:cs typeface="Helvetica Neue"/>
                <a:sym typeface="Helvetica Neue"/>
              </a:rPr>
              <a:t>Its industry multiple is </a:t>
            </a:r>
            <a:r>
              <a:rPr lang="en-CA" sz="1050" b="1">
                <a:solidFill>
                  <a:schemeClr val="dk1"/>
                </a:solidFill>
                <a:latin typeface="Helvetica "/>
                <a:ea typeface="Helvetica Neue"/>
                <a:cs typeface="Helvetica Neue"/>
                <a:sym typeface="Helvetica Neue"/>
              </a:rPr>
              <a:t>13.6x</a:t>
            </a:r>
            <a:r>
              <a:rPr lang="en-CA" sz="1050">
                <a:solidFill>
                  <a:schemeClr val="dk1"/>
                </a:solidFill>
                <a:latin typeface="Helvetica "/>
                <a:ea typeface="Helvetica Neue"/>
                <a:cs typeface="Helvetica Neue"/>
                <a:sym typeface="Helvetica Neue"/>
              </a:rPr>
              <a:t>..Highlights profitability across diversified revenue streams, useful for contextualizing Bumble’s potential for expansion into related services.</a:t>
            </a:r>
            <a:endParaRPr lang="en-CA" sz="1050">
              <a:solidFill>
                <a:schemeClr val="dk1"/>
              </a:solidFill>
              <a:latin typeface="Helvetica "/>
              <a:ea typeface="Helvetica Neue"/>
              <a:cs typeface="Helvetica Neue"/>
            </a:endParaRPr>
          </a:p>
          <a:p>
            <a:pPr marL="0" lvl="0" indent="0" algn="l" rtl="0">
              <a:spcBef>
                <a:spcPts val="500"/>
              </a:spcBef>
              <a:spcAft>
                <a:spcPts val="0"/>
              </a:spcAft>
              <a:buClr>
                <a:schemeClr val="dk1"/>
              </a:buClr>
              <a:buFont typeface="Arial"/>
              <a:buNone/>
            </a:pPr>
            <a:endParaRPr lang="en-CA" sz="1050">
              <a:solidFill>
                <a:schemeClr val="dk1"/>
              </a:solidFill>
              <a:latin typeface="Helvetica "/>
              <a:ea typeface="Helvetica Neue"/>
              <a:cs typeface="Helvetica Neue"/>
            </a:endParaRPr>
          </a:p>
          <a:p>
            <a:pPr marL="0" lvl="0" indent="0" algn="l" rtl="0">
              <a:spcBef>
                <a:spcPts val="500"/>
              </a:spcBef>
              <a:spcAft>
                <a:spcPts val="0"/>
              </a:spcAft>
              <a:buClr>
                <a:schemeClr val="dk1"/>
              </a:buClr>
              <a:buFont typeface="Arial"/>
              <a:buNone/>
            </a:pPr>
            <a:r>
              <a:rPr lang="en-CA" sz="1050" b="1">
                <a:solidFill>
                  <a:schemeClr val="dk1"/>
                </a:solidFill>
                <a:latin typeface="Helvetica "/>
                <a:ea typeface="Helvetica Neue"/>
                <a:cs typeface="Helvetica Neue"/>
                <a:sym typeface="Helvetica Neue"/>
              </a:rPr>
              <a:t>Match : </a:t>
            </a:r>
            <a:r>
              <a:rPr lang="en-CA" sz="1050">
                <a:solidFill>
                  <a:schemeClr val="dk1"/>
                </a:solidFill>
                <a:latin typeface="Helvetica "/>
                <a:ea typeface="Helvetica Neue"/>
                <a:cs typeface="Helvetica Neue"/>
                <a:sym typeface="Helvetica Neue"/>
              </a:rPr>
              <a:t>With an industry multiple of </a:t>
            </a:r>
            <a:r>
              <a:rPr lang="en-CA" sz="1050" b="1">
                <a:solidFill>
                  <a:schemeClr val="dk1"/>
                </a:solidFill>
                <a:latin typeface="Helvetica "/>
                <a:ea typeface="Helvetica Neue"/>
                <a:cs typeface="Helvetica Neue"/>
                <a:sym typeface="Helvetica Neue"/>
              </a:rPr>
              <a:t>10.5x,</a:t>
            </a:r>
            <a:r>
              <a:rPr lang="en-CA" sz="1050">
                <a:solidFill>
                  <a:schemeClr val="dk1"/>
                </a:solidFill>
                <a:latin typeface="Helvetica "/>
                <a:ea typeface="Helvetica Neue"/>
                <a:cs typeface="Helvetica Neue"/>
                <a:sym typeface="Helvetica Neue"/>
              </a:rPr>
              <a:t> near about bumble(9.2x) and being outright competitors, match group is an obvious choice for both multiples. Match also demonstrates profitability at a larger global scale, setting a benchmark for Bumble's growth potential.</a:t>
            </a:r>
            <a:endParaRPr lang="en-CA" sz="1050">
              <a:solidFill>
                <a:schemeClr val="dk1"/>
              </a:solidFill>
              <a:latin typeface="Helvetica "/>
            </a:endParaRPr>
          </a:p>
        </p:txBody>
      </p:sp>
      <p:pic>
        <p:nvPicPr>
          <p:cNvPr id="1026" name="Picture 2" descr="Match Group logo in transparent PNG and vectorized SVG formats">
            <a:extLst>
              <a:ext uri="{FF2B5EF4-FFF2-40B4-BE49-F238E27FC236}">
                <a16:creationId xmlns:a16="http://schemas.microsoft.com/office/drawing/2014/main" id="{1CC3ABE3-9DF5-6922-4182-FE6F76711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300" y="5973447"/>
            <a:ext cx="1204032" cy="38231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kakao logo - 9 Story Media Group">
            <a:extLst>
              <a:ext uri="{FF2B5EF4-FFF2-40B4-BE49-F238E27FC236}">
                <a16:creationId xmlns:a16="http://schemas.microsoft.com/office/drawing/2014/main" id="{6BC651A5-B2D8-BCBE-26E7-84A1F2929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4033" y="5180023"/>
            <a:ext cx="1068567" cy="3259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llo Group Inc (NASDAQ:MOMO) - Revolutionizing Digital Connections with  Innovative Technology">
            <a:extLst>
              <a:ext uri="{FF2B5EF4-FFF2-40B4-BE49-F238E27FC236}">
                <a16:creationId xmlns:a16="http://schemas.microsoft.com/office/drawing/2014/main" id="{DB7B185A-F520-02D0-A1F4-1E4586DE6D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391" y="4418808"/>
            <a:ext cx="1204032" cy="38047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napchat Logo, symbol, meaning, history, PNG, brand">
            <a:extLst>
              <a:ext uri="{FF2B5EF4-FFF2-40B4-BE49-F238E27FC236}">
                <a16:creationId xmlns:a16="http://schemas.microsoft.com/office/drawing/2014/main" id="{38099266-D592-0A6D-48FD-6D392419C7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9772" y="3540880"/>
            <a:ext cx="1099616" cy="6185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1A0EEF4-0C70-D42A-B197-AB74CA495E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3468" y="2815251"/>
            <a:ext cx="613749" cy="6137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1AE66C6-A770-1B62-EA9D-09CE0413A3DB}"/>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4" name="Picture 3" descr="A black background with white text&#10;&#10;Description automatically generated">
            <a:extLst>
              <a:ext uri="{FF2B5EF4-FFF2-40B4-BE49-F238E27FC236}">
                <a16:creationId xmlns:a16="http://schemas.microsoft.com/office/drawing/2014/main" id="{2608C963-8FB6-9637-235E-FFB03AF76A92}"/>
              </a:ext>
            </a:extLst>
          </p:cNvPr>
          <p:cNvPicPr>
            <a:picLocks noChangeAspect="1"/>
          </p:cNvPicPr>
          <p:nvPr/>
        </p:nvPicPr>
        <p:blipFill>
          <a:blip r:embed="rId8"/>
          <a:stretch>
            <a:fillRect/>
          </a:stretch>
        </p:blipFill>
        <p:spPr>
          <a:xfrm>
            <a:off x="-34549" y="6604899"/>
            <a:ext cx="2383890" cy="252842"/>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207FFFB9-665A-407D-6996-4DA6D9480F92}"/>
              </a:ext>
            </a:extLst>
          </p:cNvPr>
          <p:cNvPicPr>
            <a:picLocks noChangeAspect="1"/>
          </p:cNvPicPr>
          <p:nvPr/>
        </p:nvPicPr>
        <p:blipFill>
          <a:blip r:embed="rId9"/>
          <a:stretch>
            <a:fillRect/>
          </a:stretch>
        </p:blipFill>
        <p:spPr>
          <a:xfrm>
            <a:off x="7779489" y="6451667"/>
            <a:ext cx="1577744" cy="49431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5" name="Rectangle 4">
            <a:extLst>
              <a:ext uri="{FF2B5EF4-FFF2-40B4-BE49-F238E27FC236}">
                <a16:creationId xmlns:a16="http://schemas.microsoft.com/office/drawing/2014/main" id="{50177F93-D112-C9AC-FE6A-987DB63731AE}"/>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72" name="Google Shape;172;p32"/>
          <p:cNvSpPr txBox="1">
            <a:spLocks noGrp="1"/>
          </p:cNvSpPr>
          <p:nvPr>
            <p:ph type="title"/>
          </p:nvPr>
        </p:nvSpPr>
        <p:spPr>
          <a:xfrm>
            <a:off x="238129" y="237621"/>
            <a:ext cx="8645525" cy="60388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CA" b="1">
                <a:solidFill>
                  <a:schemeClr val="tx2"/>
                </a:solidFill>
                <a:latin typeface="Helvetica "/>
                <a:ea typeface="Helvetica Neue"/>
                <a:cs typeface="Helvetica Neue"/>
                <a:sym typeface="Helvetica Neue"/>
              </a:rPr>
              <a:t>Valuation – Trading Comparables </a:t>
            </a:r>
            <a:endParaRPr lang="en-CA" b="1">
              <a:solidFill>
                <a:schemeClr val="tx2"/>
              </a:solidFill>
              <a:latin typeface="Helvetica "/>
            </a:endParaRPr>
          </a:p>
        </p:txBody>
      </p:sp>
      <p:graphicFrame>
        <p:nvGraphicFramePr>
          <p:cNvPr id="173" name="Google Shape;173;p32"/>
          <p:cNvGraphicFramePr/>
          <p:nvPr>
            <p:extLst>
              <p:ext uri="{D42A27DB-BD31-4B8C-83A1-F6EECF244321}">
                <p14:modId xmlns:p14="http://schemas.microsoft.com/office/powerpoint/2010/main" val="1724538178"/>
              </p:ext>
            </p:extLst>
          </p:nvPr>
        </p:nvGraphicFramePr>
        <p:xfrm>
          <a:off x="293594" y="3632745"/>
          <a:ext cx="5353050" cy="2991826"/>
        </p:xfrm>
        <a:graphic>
          <a:graphicData uri="http://schemas.openxmlformats.org/drawingml/2006/table">
            <a:tbl>
              <a:tblPr>
                <a:noFill/>
              </a:tblPr>
              <a:tblGrid>
                <a:gridCol w="5353050">
                  <a:extLst>
                    <a:ext uri="{9D8B030D-6E8A-4147-A177-3AD203B41FA5}">
                      <a16:colId xmlns:a16="http://schemas.microsoft.com/office/drawing/2014/main" val="20000"/>
                    </a:ext>
                  </a:extLst>
                </a:gridCol>
              </a:tblGrid>
              <a:tr h="2362704">
                <a:tc>
                  <a:txBody>
                    <a:bodyPr/>
                    <a:lstStyle/>
                    <a:p>
                      <a:pPr marL="285750" lvl="0" indent="-285750" algn="l">
                        <a:lnSpc>
                          <a:spcPct val="100000"/>
                        </a:lnSpc>
                        <a:spcBef>
                          <a:spcPts val="0"/>
                        </a:spcBef>
                        <a:spcAft>
                          <a:spcPts val="0"/>
                        </a:spcAft>
                        <a:buFont typeface="Arial"/>
                        <a:buChar char="•"/>
                      </a:pPr>
                      <a:r>
                        <a:rPr lang="en-US" sz="1100" b="1" i="0" u="none" strike="noStrike" cap="none" noProof="0">
                          <a:latin typeface="Helvetica"/>
                        </a:rPr>
                        <a:t>Comparable Set:</a:t>
                      </a:r>
                      <a:r>
                        <a:rPr lang="en-US" sz="1100" b="0" i="0" u="none" strike="noStrike" cap="none" noProof="0">
                          <a:latin typeface="Helvetica"/>
                        </a:rPr>
                        <a:t> Includes Match Group, Kakao, Snap, Pinterest, and Hello Group, representing companies in the digital social networking, communication, and content-sharing space.</a:t>
                      </a:r>
                      <a:endParaRPr lang="en-US" sz="1100"/>
                    </a:p>
                    <a:p>
                      <a:pPr marL="285750" lvl="0" indent="-285750" algn="l">
                        <a:lnSpc>
                          <a:spcPct val="100000"/>
                        </a:lnSpc>
                        <a:spcBef>
                          <a:spcPts val="0"/>
                        </a:spcBef>
                        <a:spcAft>
                          <a:spcPts val="0"/>
                        </a:spcAft>
                        <a:buFont typeface="Arial"/>
                        <a:buChar char="•"/>
                      </a:pPr>
                      <a:r>
                        <a:rPr lang="en-US" sz="1100" b="1" i="0" u="none" strike="noStrike" cap="none" noProof="0">
                          <a:latin typeface="Helvetica"/>
                        </a:rPr>
                        <a:t>Revenue Models:</a:t>
                      </a:r>
                      <a:r>
                        <a:rPr lang="en-US" sz="1100" b="0" i="0" u="none" strike="noStrike" cap="none" noProof="0">
                          <a:latin typeface="Helvetica"/>
                        </a:rPr>
                        <a:t> These firms emphasize user engagement-driven revenue streams such as advertising, subscriptions, and in-app purchases.</a:t>
                      </a:r>
                      <a:endParaRPr lang="en-US" sz="1100"/>
                    </a:p>
                    <a:p>
                      <a:pPr marL="285750" lvl="0" indent="-285750" algn="l">
                        <a:lnSpc>
                          <a:spcPct val="100000"/>
                        </a:lnSpc>
                        <a:spcBef>
                          <a:spcPts val="0"/>
                        </a:spcBef>
                        <a:spcAft>
                          <a:spcPts val="0"/>
                        </a:spcAft>
                        <a:buFont typeface="Arial"/>
                        <a:buChar char="•"/>
                      </a:pPr>
                      <a:r>
                        <a:rPr lang="en-US" sz="1100" b="1" i="0" u="none" strike="noStrike" cap="none" noProof="0">
                          <a:latin typeface="Helvetica"/>
                        </a:rPr>
                        <a:t>Focus Areas:</a:t>
                      </a:r>
                      <a:endParaRPr lang="en-US" sz="1100"/>
                    </a:p>
                    <a:p>
                      <a:pPr marL="742950" lvl="1" indent="-285750" algn="l">
                        <a:lnSpc>
                          <a:spcPct val="100000"/>
                        </a:lnSpc>
                        <a:spcBef>
                          <a:spcPts val="0"/>
                        </a:spcBef>
                        <a:spcAft>
                          <a:spcPts val="0"/>
                        </a:spcAft>
                        <a:buFont typeface="Arial"/>
                        <a:buChar char="•"/>
                      </a:pPr>
                      <a:r>
                        <a:rPr lang="en-US" sz="1100" b="1" i="0" u="none" strike="noStrike" cap="none" noProof="0">
                          <a:latin typeface="Helvetica"/>
                        </a:rPr>
                        <a:t>Match Group &amp; Hello Group:</a:t>
                      </a:r>
                      <a:r>
                        <a:rPr lang="en-US" sz="1100" b="0" i="0" u="none" strike="noStrike" cap="none" noProof="0">
                          <a:latin typeface="Helvetica"/>
                        </a:rPr>
                        <a:t> Primarily focus on dating and social connections.</a:t>
                      </a:r>
                      <a:endParaRPr lang="en-US" sz="1100"/>
                    </a:p>
                    <a:p>
                      <a:pPr marL="742950" lvl="1" indent="-285750" algn="l">
                        <a:lnSpc>
                          <a:spcPct val="100000"/>
                        </a:lnSpc>
                        <a:spcBef>
                          <a:spcPts val="0"/>
                        </a:spcBef>
                        <a:spcAft>
                          <a:spcPts val="0"/>
                        </a:spcAft>
                        <a:buFont typeface="Arial"/>
                        <a:buChar char="•"/>
                      </a:pPr>
                      <a:r>
                        <a:rPr lang="en-US" sz="1100" b="1" i="0" u="none" strike="noStrike" cap="none" noProof="0">
                          <a:latin typeface="Helvetica"/>
                        </a:rPr>
                        <a:t>Snap &amp; Pinterest:</a:t>
                      </a:r>
                      <a:r>
                        <a:rPr lang="en-US" sz="1100" b="0" i="0" u="none" strike="noStrike" cap="none" noProof="0">
                          <a:latin typeface="Helvetica"/>
                        </a:rPr>
                        <a:t> Cater to creative content sharing and advertising.</a:t>
                      </a:r>
                      <a:endParaRPr lang="en-US" sz="1100"/>
                    </a:p>
                    <a:p>
                      <a:pPr marL="742950" lvl="1" indent="-285750" algn="l">
                        <a:lnSpc>
                          <a:spcPct val="100000"/>
                        </a:lnSpc>
                        <a:spcBef>
                          <a:spcPts val="0"/>
                        </a:spcBef>
                        <a:spcAft>
                          <a:spcPts val="0"/>
                        </a:spcAft>
                        <a:buFont typeface="Arial"/>
                        <a:buChar char="•"/>
                      </a:pPr>
                      <a:r>
                        <a:rPr lang="en-US" sz="1100" b="1" i="0" u="none" strike="noStrike" cap="none" noProof="0">
                          <a:latin typeface="Helvetica"/>
                        </a:rPr>
                        <a:t>Kakao:</a:t>
                      </a:r>
                      <a:r>
                        <a:rPr lang="en-US" sz="1100" b="0" i="0" u="none" strike="noStrike" cap="none" noProof="0">
                          <a:latin typeface="Helvetica"/>
                        </a:rPr>
                        <a:t> Integrates messaging with broader ecosystems, including e-commerce and entertainment.</a:t>
                      </a:r>
                      <a:endParaRPr lang="en-US" sz="1100"/>
                    </a:p>
                    <a:p>
                      <a:pPr marL="285750" lvl="0" indent="-285750" algn="l">
                        <a:lnSpc>
                          <a:spcPct val="100000"/>
                        </a:lnSpc>
                        <a:spcBef>
                          <a:spcPts val="0"/>
                        </a:spcBef>
                        <a:spcAft>
                          <a:spcPts val="0"/>
                        </a:spcAft>
                        <a:buFont typeface="Arial"/>
                        <a:buChar char="•"/>
                      </a:pPr>
                      <a:r>
                        <a:rPr lang="en-US" sz="1100" b="1" i="0" u="none" strike="noStrike" cap="none" noProof="0">
                          <a:latin typeface="Helvetica"/>
                        </a:rPr>
                        <a:t>Purpose:</a:t>
                      </a:r>
                      <a:r>
                        <a:rPr lang="en-US" sz="1100" b="0" i="0" u="none" strike="noStrike" cap="none" noProof="0">
                          <a:latin typeface="Helvetica"/>
                        </a:rPr>
                        <a:t> This diverse and well-rounded comparable set provides an effective basis for </a:t>
                      </a:r>
                      <a:r>
                        <a:rPr lang="en-US" sz="1100" b="1" i="0" u="none" strike="noStrike" cap="none" noProof="0">
                          <a:latin typeface="Helvetica"/>
                        </a:rPr>
                        <a:t>EV/Revenue evaluation</a:t>
                      </a:r>
                      <a:r>
                        <a:rPr lang="en-US" sz="1100" b="0" i="0" u="none" strike="noStrike" cap="none" noProof="0">
                          <a:latin typeface="Helvetica"/>
                        </a:rPr>
                        <a:t>.</a:t>
                      </a:r>
                      <a:endParaRPr lang="en-US" sz="1100"/>
                    </a:p>
                  </a:txBody>
                  <a:tcPr marL="45725" marR="457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29122">
                <a:tc>
                  <a:txBody>
                    <a:bodyPr/>
                    <a:lstStyle/>
                    <a:p>
                      <a:pPr marL="0" marR="0" lvl="0" indent="0" algn="l" rtl="0">
                        <a:spcBef>
                          <a:spcPts val="0"/>
                        </a:spcBef>
                        <a:spcAft>
                          <a:spcPts val="0"/>
                        </a:spcAft>
                        <a:buClr>
                          <a:srgbClr val="003399"/>
                        </a:buClr>
                        <a:buSzPts val="950"/>
                        <a:buNone/>
                      </a:pPr>
                      <a:endParaRPr lang="en-CA" sz="1100">
                        <a:solidFill>
                          <a:schemeClr val="dk1"/>
                        </a:solidFill>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74" name="Google Shape;174;p32"/>
          <p:cNvSpPr/>
          <p:nvPr/>
        </p:nvSpPr>
        <p:spPr>
          <a:xfrm>
            <a:off x="5858674" y="1562074"/>
            <a:ext cx="2961600" cy="2622600"/>
          </a:xfrm>
          <a:prstGeom prst="rect">
            <a:avLst/>
          </a:prstGeom>
          <a:solidFill>
            <a:srgbClr val="FCEBA4"/>
          </a:solidFill>
          <a:ln>
            <a:noFill/>
          </a:ln>
        </p:spPr>
        <p:txBody>
          <a:bodyPr spcFirstLastPara="1" wrap="square" lIns="91425" tIns="45700" rIns="45700" bIns="45700" anchor="t" anchorCtr="0">
            <a:noAutofit/>
          </a:bodyPr>
          <a:lstStyle/>
          <a:p>
            <a:pPr marL="228600" indent="-228600"/>
            <a:endParaRPr lang="en-CA" sz="1400" b="1">
              <a:solidFill>
                <a:srgbClr val="000000"/>
              </a:solidFill>
              <a:latin typeface="Arial"/>
              <a:ea typeface="Arial"/>
              <a:cs typeface="Arial"/>
              <a:sym typeface="Arial"/>
            </a:endParaRPr>
          </a:p>
          <a:p>
            <a:pPr marL="228600" marR="0" lvl="0" indent="-228600" algn="l">
              <a:spcBef>
                <a:spcPts val="0"/>
              </a:spcBef>
              <a:spcAft>
                <a:spcPts val="0"/>
              </a:spcAft>
              <a:buNone/>
            </a:pPr>
            <a:r>
              <a:rPr lang="en-CA" sz="1400" b="1" i="0" u="sng" strike="noStrike" cap="none">
                <a:solidFill>
                  <a:schemeClr val="tx2"/>
                </a:solidFill>
                <a:latin typeface="Arial"/>
                <a:ea typeface="Arial"/>
                <a:cs typeface="Arial"/>
                <a:sym typeface="Arial"/>
              </a:rPr>
              <a:t>VALUATION CONCLUSIONS</a:t>
            </a:r>
            <a:endParaRPr lang="en-CA" sz="1400" u="sng">
              <a:solidFill>
                <a:schemeClr val="tx2"/>
              </a:solidFill>
            </a:endParaRPr>
          </a:p>
          <a:p>
            <a:pPr marL="171450" indent="-171450">
              <a:spcBef>
                <a:spcPts val="200"/>
              </a:spcBef>
              <a:buFont typeface="Arial"/>
              <a:buChar char="•"/>
            </a:pPr>
            <a:endParaRPr lang="en-CA" sz="1000" b="1">
              <a:latin typeface="Helvetica"/>
            </a:endParaRPr>
          </a:p>
          <a:p>
            <a:pPr marL="171450" marR="0" lvl="0" indent="-171450" algn="l">
              <a:spcBef>
                <a:spcPts val="200"/>
              </a:spcBef>
              <a:spcAft>
                <a:spcPts val="0"/>
              </a:spcAft>
              <a:buFont typeface="Arial"/>
              <a:buChar char="•"/>
            </a:pPr>
            <a:r>
              <a:rPr lang="en-CA" sz="1000" b="1"/>
              <a:t>Bumble is trading at a discount with respect to its peers.</a:t>
            </a:r>
            <a:endParaRPr lang="en-US" sz="1000" b="1"/>
          </a:p>
          <a:p>
            <a:pPr marL="171450" marR="0" lvl="0" indent="-171450" algn="l" rtl="0">
              <a:spcBef>
                <a:spcPts val="200"/>
              </a:spcBef>
              <a:spcAft>
                <a:spcPts val="0"/>
              </a:spcAft>
              <a:buFont typeface="Arial"/>
              <a:buChar char="•"/>
            </a:pPr>
            <a:r>
              <a:rPr lang="en-CA" sz="1000"/>
              <a:t>This is indicative of undervaluation and skepticism in the market. Good time for investment into the company.</a:t>
            </a:r>
            <a:endParaRPr lang="en-US" sz="1000"/>
          </a:p>
          <a:p>
            <a:pPr marL="171450" marR="0" lvl="0" indent="-171450" algn="l" rtl="0">
              <a:spcBef>
                <a:spcPts val="200"/>
              </a:spcBef>
              <a:spcAft>
                <a:spcPts val="0"/>
              </a:spcAft>
              <a:buFont typeface="Arial"/>
              <a:buChar char="•"/>
            </a:pPr>
            <a:r>
              <a:rPr lang="en-CA" sz="1000"/>
              <a:t>Bumble depends on a single revenue stream, unlike its peers.</a:t>
            </a:r>
            <a:endParaRPr lang="en-US" sz="1000"/>
          </a:p>
          <a:p>
            <a:pPr marL="171450" marR="0" lvl="0" indent="-171450" algn="l" rtl="0">
              <a:spcBef>
                <a:spcPts val="200"/>
              </a:spcBef>
              <a:spcAft>
                <a:spcPts val="0"/>
              </a:spcAft>
              <a:buFont typeface="Arial"/>
              <a:buChar char="•"/>
            </a:pPr>
            <a:r>
              <a:rPr lang="en-CA" sz="1000"/>
              <a:t>Its revenue has also not increased as steadily as its peers.</a:t>
            </a:r>
            <a:endParaRPr lang="en-US" sz="1000"/>
          </a:p>
          <a:p>
            <a:pPr marL="0" marR="0" lvl="0" indent="0" algn="l" rtl="0">
              <a:spcBef>
                <a:spcPts val="500"/>
              </a:spcBef>
              <a:spcAft>
                <a:spcPts val="0"/>
              </a:spcAft>
              <a:buNone/>
            </a:pPr>
            <a:endParaRPr sz="1000" u="sng"/>
          </a:p>
          <a:p>
            <a:pPr marL="0" marR="0" lvl="0" indent="0" algn="r" rtl="0">
              <a:spcBef>
                <a:spcPts val="500"/>
              </a:spcBef>
              <a:spcAft>
                <a:spcPts val="0"/>
              </a:spcAft>
              <a:buNone/>
            </a:pPr>
            <a:r>
              <a:rPr lang="en-CA" sz="900" b="0" i="1" u="none" strike="noStrike" cap="none">
                <a:solidFill>
                  <a:srgbClr val="000000"/>
                </a:solidFill>
                <a:latin typeface="Arial"/>
                <a:ea typeface="Arial"/>
                <a:cs typeface="Arial"/>
                <a:sym typeface="Arial"/>
              </a:rPr>
              <a:t>Multiples are NTM</a:t>
            </a:r>
            <a:endParaRPr sz="900"/>
          </a:p>
        </p:txBody>
      </p:sp>
      <p:sp>
        <p:nvSpPr>
          <p:cNvPr id="175" name="Google Shape;175;p32"/>
          <p:cNvSpPr/>
          <p:nvPr/>
        </p:nvSpPr>
        <p:spPr>
          <a:xfrm>
            <a:off x="5858625" y="4402000"/>
            <a:ext cx="2961600" cy="1597200"/>
          </a:xfrm>
          <a:prstGeom prst="rect">
            <a:avLst/>
          </a:prstGeom>
          <a:solidFill>
            <a:srgbClr val="FCEBA4"/>
          </a:solidFill>
          <a:ln>
            <a:noFill/>
          </a:ln>
        </p:spPr>
        <p:txBody>
          <a:bodyPr spcFirstLastPara="1" wrap="square" lIns="91425" tIns="45700" rIns="91425" bIns="45700" anchor="t" anchorCtr="0">
            <a:noAutofit/>
          </a:bodyPr>
          <a:lstStyle/>
          <a:p>
            <a:pPr marL="228600" marR="0" lvl="0" indent="-228600" algn="l" rtl="0">
              <a:spcBef>
                <a:spcPts val="0"/>
              </a:spcBef>
              <a:spcAft>
                <a:spcPts val="0"/>
              </a:spcAft>
              <a:buNone/>
            </a:pPr>
            <a:r>
              <a:rPr lang="en-CA" sz="1400" b="1" u="sng">
                <a:solidFill>
                  <a:schemeClr val="tx2"/>
                </a:solidFill>
              </a:rPr>
              <a:t>BUMBLE VALUATION</a:t>
            </a:r>
            <a:endParaRPr lang="en-CA" sz="1400" u="sng">
              <a:solidFill>
                <a:schemeClr val="tx2"/>
              </a:solidFill>
            </a:endParaRPr>
          </a:p>
          <a:p>
            <a:pPr marL="228600" indent="-228600"/>
            <a:endParaRPr lang="en-CA" sz="600" b="1">
              <a:solidFill>
                <a:srgbClr val="000000"/>
              </a:solidFill>
              <a:latin typeface="Helvetica"/>
              <a:ea typeface="Arial"/>
              <a:cs typeface="Arial"/>
            </a:endParaRPr>
          </a:p>
          <a:p>
            <a:pPr marL="171450" indent="-171450">
              <a:spcBef>
                <a:spcPts val="600"/>
              </a:spcBef>
              <a:buFont typeface="Arial"/>
              <a:buChar char="•"/>
            </a:pPr>
            <a:r>
              <a:rPr lang="en-CA" sz="1200" i="0" u="none" strike="noStrike" cap="none">
                <a:solidFill>
                  <a:srgbClr val="000000"/>
                </a:solidFill>
                <a:latin typeface="Arial"/>
                <a:ea typeface="Arial"/>
                <a:cs typeface="Arial"/>
                <a:sym typeface="Arial"/>
              </a:rPr>
              <a:t>Current Market Valuation</a:t>
            </a:r>
            <a:endParaRPr lang="en-CA" sz="1200">
              <a:solidFill>
                <a:srgbClr val="000000"/>
              </a:solidFill>
              <a:latin typeface="Helvetica"/>
              <a:ea typeface="Arial"/>
              <a:cs typeface="Arial"/>
            </a:endParaRPr>
          </a:p>
          <a:p>
            <a:pPr>
              <a:spcBef>
                <a:spcPts val="600"/>
              </a:spcBef>
            </a:pPr>
            <a:r>
              <a:rPr lang="en-CA" sz="1200">
                <a:solidFill>
                  <a:srgbClr val="000000"/>
                </a:solidFill>
                <a:latin typeface="Arial"/>
                <a:ea typeface="Arial"/>
                <a:cs typeface="Arial"/>
                <a:sym typeface="Arial"/>
              </a:rPr>
              <a:t>  </a:t>
            </a:r>
            <a:r>
              <a:rPr lang="en-CA" sz="1200" i="0" u="none" strike="noStrike" cap="none">
                <a:solidFill>
                  <a:srgbClr val="000000"/>
                </a:solidFill>
                <a:latin typeface="Arial"/>
                <a:ea typeface="Arial"/>
                <a:cs typeface="Arial"/>
                <a:sym typeface="Arial"/>
              </a:rPr>
              <a:t>EV/Revenue: </a:t>
            </a:r>
            <a:r>
              <a:rPr lang="en-CA" sz="1600" b="1">
                <a:solidFill>
                  <a:schemeClr val="tx2"/>
                </a:solidFill>
              </a:rPr>
              <a:t>1.7x</a:t>
            </a:r>
          </a:p>
          <a:p>
            <a:pPr marL="171450" marR="0" lvl="0" indent="-171450" algn="l">
              <a:spcBef>
                <a:spcPts val="600"/>
              </a:spcBef>
              <a:spcAft>
                <a:spcPts val="0"/>
              </a:spcAft>
              <a:buFont typeface="Arial"/>
              <a:buChar char="•"/>
            </a:pPr>
            <a:r>
              <a:rPr lang="en-CA" sz="1200">
                <a:latin typeface="Arial"/>
              </a:rPr>
              <a:t>Trading</a:t>
            </a:r>
            <a:r>
              <a:rPr lang="en-CA" sz="1200" i="0" u="none" strike="noStrike" cap="none">
                <a:solidFill>
                  <a:srgbClr val="000000"/>
                </a:solidFill>
                <a:latin typeface="Arial"/>
                <a:ea typeface="Arial"/>
                <a:cs typeface="Arial"/>
                <a:sym typeface="Arial"/>
              </a:rPr>
              <a:t> Comps Valuation  </a:t>
            </a:r>
            <a:endParaRPr lang="en-US" sz="1200"/>
          </a:p>
          <a:p>
            <a:pPr>
              <a:spcBef>
                <a:spcPts val="200"/>
              </a:spcBef>
              <a:buClr>
                <a:srgbClr val="595959"/>
              </a:buClr>
              <a:buSzPts val="1000"/>
            </a:pPr>
            <a:r>
              <a:rPr lang="en-CA" sz="1200">
                <a:solidFill>
                  <a:srgbClr val="000000"/>
                </a:solidFill>
                <a:latin typeface="Arial"/>
                <a:ea typeface="Arial"/>
                <a:cs typeface="Arial"/>
                <a:sym typeface="Arial"/>
              </a:rPr>
              <a:t>  </a:t>
            </a:r>
            <a:r>
              <a:rPr lang="en-CA" sz="1200" i="0" u="none" strike="noStrike" cap="none">
                <a:solidFill>
                  <a:srgbClr val="000000"/>
                </a:solidFill>
                <a:latin typeface="Arial"/>
                <a:ea typeface="Arial"/>
                <a:cs typeface="Arial"/>
                <a:sym typeface="Arial"/>
              </a:rPr>
              <a:t>EV/Revenue: </a:t>
            </a:r>
            <a:r>
              <a:rPr lang="en-CA" sz="1600" b="1" i="0" u="none" strike="noStrike" cap="none">
                <a:solidFill>
                  <a:schemeClr val="tx2"/>
                </a:solidFill>
                <a:latin typeface="Arial"/>
                <a:ea typeface="Arial"/>
                <a:cs typeface="Arial"/>
                <a:sym typeface="Arial"/>
              </a:rPr>
              <a:t>$</a:t>
            </a:r>
            <a:r>
              <a:rPr lang="en-CA" sz="1600" b="1">
                <a:solidFill>
                  <a:schemeClr val="tx2"/>
                </a:solidFill>
              </a:rPr>
              <a:t>1.046 billion</a:t>
            </a:r>
            <a:endParaRPr lang="en-US" sz="1600" b="1">
              <a:solidFill>
                <a:schemeClr val="tx2"/>
              </a:solidFill>
            </a:endParaRPr>
          </a:p>
          <a:p>
            <a:pPr marL="0" marR="0" lvl="0" indent="0" algn="l" rtl="0">
              <a:spcBef>
                <a:spcPts val="200"/>
              </a:spcBef>
              <a:spcAft>
                <a:spcPts val="0"/>
              </a:spcAft>
              <a:buNone/>
            </a:pPr>
            <a:endParaRPr/>
          </a:p>
        </p:txBody>
      </p:sp>
      <p:graphicFrame>
        <p:nvGraphicFramePr>
          <p:cNvPr id="176" name="Google Shape;176;p32"/>
          <p:cNvGraphicFramePr/>
          <p:nvPr>
            <p:extLst>
              <p:ext uri="{D42A27DB-BD31-4B8C-83A1-F6EECF244321}">
                <p14:modId xmlns:p14="http://schemas.microsoft.com/office/powerpoint/2010/main" val="2528190251"/>
              </p:ext>
            </p:extLst>
          </p:nvPr>
        </p:nvGraphicFramePr>
        <p:xfrm>
          <a:off x="304802" y="1257300"/>
          <a:ext cx="5343525" cy="233170"/>
        </p:xfrm>
        <a:graphic>
          <a:graphicData uri="http://schemas.openxmlformats.org/drawingml/2006/table">
            <a:tbl>
              <a:tblPr>
                <a:noFill/>
              </a:tblPr>
              <a:tblGrid>
                <a:gridCol w="5343525">
                  <a:extLst>
                    <a:ext uri="{9D8B030D-6E8A-4147-A177-3AD203B41FA5}">
                      <a16:colId xmlns:a16="http://schemas.microsoft.com/office/drawing/2014/main" val="20000"/>
                    </a:ext>
                  </a:extLst>
                </a:gridCol>
              </a:tblGrid>
              <a:tr h="164725">
                <a:tc>
                  <a:txBody>
                    <a:bodyPr/>
                    <a:lstStyle/>
                    <a:p>
                      <a:pPr marL="0" marR="0" lvl="0" indent="0" algn="l" rtl="0">
                        <a:lnSpc>
                          <a:spcPct val="100000"/>
                        </a:lnSpc>
                        <a:spcBef>
                          <a:spcPts val="0"/>
                        </a:spcBef>
                        <a:spcAft>
                          <a:spcPts val="0"/>
                        </a:spcAft>
                        <a:buClr>
                          <a:schemeClr val="lt1"/>
                        </a:buClr>
                        <a:buSzPts val="1050"/>
                        <a:buFont typeface="Helvetica Neue"/>
                        <a:buNone/>
                      </a:pPr>
                      <a:r>
                        <a:rPr lang="en-CA" sz="1050" b="1" i="0" u="none" strike="noStrike" cap="none">
                          <a:solidFill>
                            <a:schemeClr val="tx2"/>
                          </a:solidFill>
                          <a:latin typeface="Helvetica Neue"/>
                          <a:ea typeface="Helvetica Neue"/>
                          <a:cs typeface="Helvetica Neue"/>
                          <a:sym typeface="Helvetica Neue"/>
                        </a:rPr>
                        <a:t>Trading </a:t>
                      </a:r>
                      <a:r>
                        <a:rPr lang="en-CA" sz="1050" b="1" i="0" u="none" strike="noStrike" cap="none" err="1">
                          <a:solidFill>
                            <a:schemeClr val="tx2"/>
                          </a:solidFill>
                          <a:latin typeface="Helvetica Neue"/>
                          <a:ea typeface="Helvetica Neue"/>
                          <a:cs typeface="Helvetica Neue"/>
                          <a:sym typeface="Helvetica Neue"/>
                        </a:rPr>
                        <a:t>Comparables</a:t>
                      </a:r>
                      <a:r>
                        <a:rPr lang="en-CA" sz="1050" b="1" i="0" u="none" strike="noStrike" cap="none">
                          <a:solidFill>
                            <a:schemeClr val="tx2"/>
                          </a:solidFill>
                          <a:latin typeface="Helvetica Neue"/>
                          <a:ea typeface="Helvetica Neue"/>
                          <a:cs typeface="Helvetica Neue"/>
                          <a:sym typeface="Helvetica Neue"/>
                        </a:rPr>
                        <a:t> Peer Group (for EV/Reven</a:t>
                      </a:r>
                      <a:r>
                        <a:rPr lang="en-CA" sz="1050" b="1">
                          <a:solidFill>
                            <a:schemeClr val="tx2"/>
                          </a:solidFill>
                          <a:latin typeface="Helvetica Neue"/>
                          <a:ea typeface="Helvetica Neue"/>
                          <a:cs typeface="Helvetica Neue"/>
                          <a:sym typeface="Helvetica Neue"/>
                        </a:rPr>
                        <a:t>ue multiple)</a:t>
                      </a:r>
                      <a:endParaRPr lang="en-CA" sz="1050" b="1" i="0" u="none" strike="noStrike" cap="none">
                        <a:solidFill>
                          <a:schemeClr val="tx2"/>
                        </a:solidFill>
                        <a:latin typeface="Helvetica Neue"/>
                        <a:ea typeface="Helvetica Neue"/>
                        <a:cs typeface="Helvetica Neue"/>
                        <a:sym typeface="Helvetica Neue"/>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A206"/>
                    </a:solidFill>
                  </a:tcPr>
                </a:tc>
                <a:extLst>
                  <a:ext uri="{0D108BD9-81ED-4DB2-BD59-A6C34878D82A}">
                    <a16:rowId xmlns:a16="http://schemas.microsoft.com/office/drawing/2014/main" val="10000"/>
                  </a:ext>
                </a:extLst>
              </a:tr>
            </a:tbl>
          </a:graphicData>
        </a:graphic>
      </p:graphicFrame>
      <p:sp>
        <p:nvSpPr>
          <p:cNvPr id="178" name="Google Shape;178;p32"/>
          <p:cNvSpPr txBox="1"/>
          <p:nvPr/>
        </p:nvSpPr>
        <p:spPr>
          <a:xfrm>
            <a:off x="35300" y="6658025"/>
            <a:ext cx="3905400" cy="2001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00548C1F-945F-6B23-A539-0E303369C8BD}"/>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2" name="Picture 1">
            <a:extLst>
              <a:ext uri="{FF2B5EF4-FFF2-40B4-BE49-F238E27FC236}">
                <a16:creationId xmlns:a16="http://schemas.microsoft.com/office/drawing/2014/main" id="{5455A346-B63A-F439-1004-A32D9484979C}"/>
              </a:ext>
            </a:extLst>
          </p:cNvPr>
          <p:cNvPicPr>
            <a:picLocks noChangeAspect="1"/>
          </p:cNvPicPr>
          <p:nvPr/>
        </p:nvPicPr>
        <p:blipFill>
          <a:blip r:embed="rId3"/>
          <a:stretch>
            <a:fillRect/>
          </a:stretch>
        </p:blipFill>
        <p:spPr>
          <a:xfrm>
            <a:off x="305578" y="1561906"/>
            <a:ext cx="5351106" cy="1774761"/>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31F66450-17EE-0E74-5A29-78FA4688B220}"/>
              </a:ext>
            </a:extLst>
          </p:cNvPr>
          <p:cNvPicPr>
            <a:picLocks noChangeAspect="1"/>
          </p:cNvPicPr>
          <p:nvPr/>
        </p:nvPicPr>
        <p:blipFill>
          <a:blip r:embed="rId4"/>
          <a:stretch>
            <a:fillRect/>
          </a:stretch>
        </p:blipFill>
        <p:spPr>
          <a:xfrm>
            <a:off x="-34549" y="6604899"/>
            <a:ext cx="2383890" cy="252842"/>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1C1055E4-266D-382F-7DFD-A2F7C59BA2FE}"/>
              </a:ext>
            </a:extLst>
          </p:cNvPr>
          <p:cNvPicPr>
            <a:picLocks noChangeAspect="1"/>
          </p:cNvPicPr>
          <p:nvPr/>
        </p:nvPicPr>
        <p:blipFill>
          <a:blip r:embed="rId5"/>
          <a:stretch>
            <a:fillRect/>
          </a:stretch>
        </p:blipFill>
        <p:spPr>
          <a:xfrm>
            <a:off x="7779489" y="6451667"/>
            <a:ext cx="1577744" cy="49431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5" name="Rectangle 4">
            <a:extLst>
              <a:ext uri="{FF2B5EF4-FFF2-40B4-BE49-F238E27FC236}">
                <a16:creationId xmlns:a16="http://schemas.microsoft.com/office/drawing/2014/main" id="{C4952D7D-F27F-966E-403B-C42A8F2CF657}"/>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83" name="Google Shape;183;p33"/>
          <p:cNvSpPr txBox="1"/>
          <p:nvPr/>
        </p:nvSpPr>
        <p:spPr>
          <a:xfrm>
            <a:off x="219077" y="254002"/>
            <a:ext cx="8645525" cy="6038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CA" sz="2800" b="1" i="0" u="none" strike="noStrike" cap="none">
                <a:solidFill>
                  <a:schemeClr val="tx2"/>
                </a:solidFill>
                <a:latin typeface="Helvetica "/>
                <a:ea typeface="Helvetica Neue"/>
                <a:cs typeface="Helvetica Neue"/>
                <a:sym typeface="Helvetica Neue"/>
              </a:rPr>
              <a:t>Valuation – Trading Comparables </a:t>
            </a:r>
            <a:endParaRPr sz="2800" b="1" i="0" u="none" strike="noStrike" cap="none">
              <a:solidFill>
                <a:schemeClr val="tx2"/>
              </a:solidFill>
              <a:latin typeface="Helvetica "/>
              <a:ea typeface="Helvetica Neue"/>
              <a:cs typeface="Helvetica Neue"/>
              <a:sym typeface="Helvetica Neue"/>
            </a:endParaRPr>
          </a:p>
        </p:txBody>
      </p:sp>
      <p:graphicFrame>
        <p:nvGraphicFramePr>
          <p:cNvPr id="184" name="Google Shape;184;p33"/>
          <p:cNvGraphicFramePr/>
          <p:nvPr>
            <p:extLst>
              <p:ext uri="{D42A27DB-BD31-4B8C-83A1-F6EECF244321}">
                <p14:modId xmlns:p14="http://schemas.microsoft.com/office/powerpoint/2010/main" val="92044177"/>
              </p:ext>
            </p:extLst>
          </p:nvPr>
        </p:nvGraphicFramePr>
        <p:xfrm>
          <a:off x="282488" y="1422380"/>
          <a:ext cx="5578342" cy="233170"/>
        </p:xfrm>
        <a:graphic>
          <a:graphicData uri="http://schemas.openxmlformats.org/drawingml/2006/table">
            <a:tbl>
              <a:tblPr>
                <a:noFill/>
              </a:tblPr>
              <a:tblGrid>
                <a:gridCol w="5578342">
                  <a:extLst>
                    <a:ext uri="{9D8B030D-6E8A-4147-A177-3AD203B41FA5}">
                      <a16:colId xmlns:a16="http://schemas.microsoft.com/office/drawing/2014/main" val="20000"/>
                    </a:ext>
                  </a:extLst>
                </a:gridCol>
              </a:tblGrid>
              <a:tr h="164725">
                <a:tc>
                  <a:txBody>
                    <a:bodyPr/>
                    <a:lstStyle/>
                    <a:p>
                      <a:pPr marL="0" marR="0" lvl="0" indent="0" algn="l" rtl="0">
                        <a:lnSpc>
                          <a:spcPct val="100000"/>
                        </a:lnSpc>
                        <a:spcBef>
                          <a:spcPts val="0"/>
                        </a:spcBef>
                        <a:spcAft>
                          <a:spcPts val="0"/>
                        </a:spcAft>
                        <a:buClr>
                          <a:schemeClr val="lt1"/>
                        </a:buClr>
                        <a:buSzPts val="1050"/>
                        <a:buFont typeface="Helvetica Neue"/>
                        <a:buNone/>
                      </a:pPr>
                      <a:r>
                        <a:rPr lang="en-CA" sz="1050" b="1">
                          <a:solidFill>
                            <a:schemeClr val="tx2"/>
                          </a:solidFill>
                          <a:latin typeface="Helvetica Neue"/>
                          <a:ea typeface="Helvetica Neue"/>
                          <a:cs typeface="Helvetica Neue"/>
                          <a:sym typeface="Helvetica Neue"/>
                        </a:rPr>
                        <a:t>Trading comparable peer group(for EV/</a:t>
                      </a:r>
                      <a:r>
                        <a:rPr lang="en-CA" sz="1050" b="1">
                          <a:solidFill>
                            <a:schemeClr val="tx2"/>
                          </a:solidFill>
                          <a:latin typeface="Helvetica Neue"/>
                          <a:ea typeface="Helvetica Neue"/>
                          <a:cs typeface="Helvetica Neue"/>
                        </a:rPr>
                        <a:t>EBITDA</a:t>
                      </a:r>
                      <a:r>
                        <a:rPr lang="en-CA" sz="1050" b="1">
                          <a:solidFill>
                            <a:schemeClr val="tx2"/>
                          </a:solidFill>
                          <a:latin typeface="Helvetica Neue"/>
                          <a:ea typeface="Helvetica Neue"/>
                          <a:cs typeface="Helvetica Neue"/>
                          <a:sym typeface="Helvetica Neue"/>
                        </a:rPr>
                        <a:t> multiple)</a:t>
                      </a:r>
                      <a:endParaRPr lang="en-CA" sz="1050" b="1" i="0" u="none" strike="noStrike" cap="none">
                        <a:solidFill>
                          <a:schemeClr val="tx2"/>
                        </a:solidFill>
                        <a:latin typeface="Helvetica Neue"/>
                        <a:ea typeface="Helvetica Neue"/>
                        <a:cs typeface="Helvetica Neue"/>
                        <a:sym typeface="Helvetica Neue"/>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A206"/>
                    </a:solidFill>
                  </a:tcPr>
                </a:tc>
                <a:extLst>
                  <a:ext uri="{0D108BD9-81ED-4DB2-BD59-A6C34878D82A}">
                    <a16:rowId xmlns:a16="http://schemas.microsoft.com/office/drawing/2014/main" val="10000"/>
                  </a:ext>
                </a:extLst>
              </a:tr>
            </a:tbl>
          </a:graphicData>
        </a:graphic>
      </p:graphicFrame>
      <p:sp>
        <p:nvSpPr>
          <p:cNvPr id="185" name="Google Shape;185;p33"/>
          <p:cNvSpPr txBox="1"/>
          <p:nvPr/>
        </p:nvSpPr>
        <p:spPr>
          <a:xfrm>
            <a:off x="277868" y="1096938"/>
            <a:ext cx="8483981" cy="276999"/>
          </a:xfrm>
          <a:prstGeom prst="rect">
            <a:avLst/>
          </a:prstGeom>
          <a:noFill/>
          <a:ln>
            <a:noFill/>
          </a:ln>
        </p:spPr>
        <p:txBody>
          <a:bodyPr spcFirstLastPara="1" wrap="square" lIns="90000" tIns="45700" rIns="91425" bIns="45700" anchor="ctr" anchorCtr="0">
            <a:spAutoFit/>
          </a:bodyPr>
          <a:lstStyle/>
          <a:p>
            <a:pPr marL="0" marR="0" lvl="0" indent="0" algn="l" rtl="0">
              <a:spcBef>
                <a:spcPts val="0"/>
              </a:spcBef>
              <a:spcAft>
                <a:spcPts val="0"/>
              </a:spcAft>
              <a:buNone/>
            </a:pPr>
            <a:endParaRPr sz="1200" b="1" i="0" u="none" strike="noStrike" cap="none">
              <a:solidFill>
                <a:srgbClr val="444960"/>
              </a:solidFill>
              <a:latin typeface="Helvetica Neue"/>
              <a:ea typeface="Helvetica Neue"/>
              <a:cs typeface="Helvetica Neue"/>
              <a:sym typeface="Helvetica Neue"/>
            </a:endParaRPr>
          </a:p>
        </p:txBody>
      </p:sp>
      <p:graphicFrame>
        <p:nvGraphicFramePr>
          <p:cNvPr id="186" name="Google Shape;186;p33"/>
          <p:cNvGraphicFramePr/>
          <p:nvPr/>
        </p:nvGraphicFramePr>
        <p:xfrm>
          <a:off x="354677" y="4662811"/>
          <a:ext cx="5596125" cy="1547865"/>
        </p:xfrm>
        <a:graphic>
          <a:graphicData uri="http://schemas.openxmlformats.org/drawingml/2006/table">
            <a:tbl>
              <a:tblPr>
                <a:noFill/>
              </a:tblPr>
              <a:tblGrid>
                <a:gridCol w="5596125">
                  <a:extLst>
                    <a:ext uri="{9D8B030D-6E8A-4147-A177-3AD203B41FA5}">
                      <a16:colId xmlns:a16="http://schemas.microsoft.com/office/drawing/2014/main" val="20000"/>
                    </a:ext>
                  </a:extLst>
                </a:gridCol>
              </a:tblGrid>
              <a:tr h="143775">
                <a:tc>
                  <a:txBody>
                    <a:bodyPr/>
                    <a:lstStyle/>
                    <a:p>
                      <a:pPr marL="171450" marR="0" lvl="0" indent="-101600" algn="l" rtl="0">
                        <a:spcBef>
                          <a:spcPts val="0"/>
                        </a:spcBef>
                        <a:spcAft>
                          <a:spcPts val="0"/>
                        </a:spcAft>
                        <a:buClr>
                          <a:srgbClr val="003399"/>
                        </a:buClr>
                        <a:buSzPts val="1100"/>
                        <a:buFont typeface="Noto Sans Symbols"/>
                        <a:buNone/>
                      </a:pPr>
                      <a:endParaRPr sz="1100" u="none" strike="noStrike" cap="none">
                        <a:solidFill>
                          <a:srgbClr val="000000"/>
                        </a:solidFill>
                      </a:endParaRPr>
                    </a:p>
                  </a:txBody>
                  <a:tcPr marL="45725" marR="4572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1380225">
                <a:tc>
                  <a:txBody>
                    <a:bodyPr/>
                    <a:lstStyle/>
                    <a:p>
                      <a:pPr marL="0" marR="0" lvl="0" indent="0" algn="l" rtl="0">
                        <a:lnSpc>
                          <a:spcPct val="100000"/>
                        </a:lnSpc>
                        <a:spcBef>
                          <a:spcPts val="900"/>
                        </a:spcBef>
                        <a:spcAft>
                          <a:spcPts val="0"/>
                        </a:spcAft>
                        <a:buNone/>
                      </a:pPr>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87" name="Google Shape;187;p33"/>
          <p:cNvSpPr/>
          <p:nvPr/>
        </p:nvSpPr>
        <p:spPr>
          <a:xfrm>
            <a:off x="6057730" y="1220753"/>
            <a:ext cx="2759940" cy="3382953"/>
          </a:xfrm>
          <a:prstGeom prst="rect">
            <a:avLst/>
          </a:prstGeom>
          <a:solidFill>
            <a:srgbClr val="FCEBA4"/>
          </a:solidFill>
          <a:ln>
            <a:solidFill>
              <a:schemeClr val="accent3">
                <a:lumMod val="75000"/>
              </a:schemeClr>
            </a:solidFill>
          </a:ln>
        </p:spPr>
        <p:txBody>
          <a:bodyPr spcFirstLastPara="1" wrap="square" lIns="91425" tIns="45700" rIns="45700" bIns="45700" anchor="t" anchorCtr="0">
            <a:noAutofit/>
          </a:bodyPr>
          <a:lstStyle/>
          <a:p>
            <a:pPr marL="228600" lvl="0" indent="-228600" algn="l" rtl="0">
              <a:spcBef>
                <a:spcPts val="0"/>
              </a:spcBef>
              <a:spcAft>
                <a:spcPts val="0"/>
              </a:spcAft>
              <a:buNone/>
            </a:pPr>
            <a:r>
              <a:rPr lang="en-CA" sz="900" b="1" u="sng">
                <a:solidFill>
                  <a:schemeClr val="tx2"/>
                </a:solidFill>
              </a:rPr>
              <a:t>VALUATION CONCLUSIONS</a:t>
            </a:r>
            <a:endParaRPr lang="en-US" sz="900" u="sng">
              <a:solidFill>
                <a:schemeClr val="tx2"/>
              </a:solidFill>
            </a:endParaRPr>
          </a:p>
          <a:p>
            <a:pPr marL="0" lvl="0" indent="0" algn="l" rtl="0">
              <a:lnSpc>
                <a:spcPct val="115000"/>
              </a:lnSpc>
              <a:spcBef>
                <a:spcPts val="1200"/>
              </a:spcBef>
              <a:spcAft>
                <a:spcPts val="0"/>
              </a:spcAft>
              <a:buSzPts val="1100"/>
              <a:buNone/>
            </a:pPr>
            <a:r>
              <a:rPr lang="en-CA" sz="900">
                <a:solidFill>
                  <a:schemeClr val="dk1"/>
                </a:solidFill>
              </a:rPr>
              <a:t>Bumble is trading at an </a:t>
            </a:r>
            <a:r>
              <a:rPr lang="en-CA" sz="900" b="1">
                <a:solidFill>
                  <a:schemeClr val="dk1"/>
                </a:solidFill>
              </a:rPr>
              <a:t>EV/EBITDA of 9.2x</a:t>
            </a:r>
            <a:r>
              <a:rPr lang="en-CA" sz="900">
                <a:solidFill>
                  <a:schemeClr val="dk1"/>
                </a:solidFill>
              </a:rPr>
              <a:t>, lower than Kakao (13.6x) and Match Group (10.5x), but significantly higher than Hello Group (2.5x).</a:t>
            </a:r>
            <a:br>
              <a:rPr lang="en-CA" sz="900"/>
            </a:br>
            <a:r>
              <a:rPr lang="en-CA" sz="900">
                <a:solidFill>
                  <a:schemeClr val="dk1"/>
                </a:solidFill>
              </a:rPr>
              <a:t>This indicates that Bumble is </a:t>
            </a:r>
            <a:r>
              <a:rPr lang="en-CA" sz="900" b="1">
                <a:solidFill>
                  <a:schemeClr val="dk1"/>
                </a:solidFill>
              </a:rPr>
              <a:t>moderately valued relative to its peers</a:t>
            </a:r>
            <a:r>
              <a:rPr lang="en-CA" sz="900">
                <a:solidFill>
                  <a:schemeClr val="dk1"/>
                </a:solidFill>
              </a:rPr>
              <a:t>, reflecting market skepticism about its profitability, yet not as undervalued as Hello Group. It could be a balanced entry point for investment, especially if operational efficiencies improve.</a:t>
            </a:r>
          </a:p>
          <a:p>
            <a:pPr marL="0" lvl="0" indent="0" algn="l" rtl="0">
              <a:lnSpc>
                <a:spcPct val="115000"/>
              </a:lnSpc>
              <a:spcBef>
                <a:spcPts val="1200"/>
              </a:spcBef>
              <a:spcAft>
                <a:spcPts val="0"/>
              </a:spcAft>
              <a:buClr>
                <a:schemeClr val="dk1"/>
              </a:buClr>
              <a:buSzPts val="1100"/>
              <a:buFont typeface="Arial"/>
              <a:buNone/>
            </a:pPr>
            <a:r>
              <a:rPr lang="en-CA" sz="900">
                <a:solidFill>
                  <a:schemeClr val="dk1"/>
                </a:solidFill>
              </a:rPr>
              <a:t>However, Bumble's EBITDA margins may lag behind higher-multiple peers like Kakao and Match, which benefit from </a:t>
            </a:r>
            <a:r>
              <a:rPr lang="en-CA" sz="900" b="1">
                <a:solidFill>
                  <a:schemeClr val="dk1"/>
                </a:solidFill>
              </a:rPr>
              <a:t>diversified revenue streams and operational scale</a:t>
            </a:r>
            <a:r>
              <a:rPr lang="en-CA" sz="900">
                <a:solidFill>
                  <a:schemeClr val="dk1"/>
                </a:solidFill>
              </a:rPr>
              <a:t>, while Hello’s lower multiple highlights potential concerns around growth or profitability sustainability.</a:t>
            </a:r>
          </a:p>
          <a:p>
            <a:pPr marL="0" lvl="0" indent="0" algn="l" rtl="0">
              <a:spcBef>
                <a:spcPts val="1200"/>
              </a:spcBef>
              <a:spcAft>
                <a:spcPts val="0"/>
              </a:spcAft>
              <a:buClr>
                <a:schemeClr val="dk1"/>
              </a:buClr>
              <a:buFont typeface="Arial"/>
              <a:buNone/>
            </a:pPr>
            <a:r>
              <a:rPr lang="en-CA" sz="900">
                <a:solidFill>
                  <a:schemeClr val="dk1"/>
                </a:solidFill>
              </a:rPr>
              <a:t>Note: </a:t>
            </a:r>
            <a:r>
              <a:rPr lang="en-CA" sz="900" i="1">
                <a:solidFill>
                  <a:schemeClr val="dk1"/>
                </a:solidFill>
              </a:rPr>
              <a:t>Multiples are NTM</a:t>
            </a:r>
            <a:endParaRPr lang="en-CA" sz="900">
              <a:solidFill>
                <a:schemeClr val="dk1"/>
              </a:solidFill>
            </a:endParaRPr>
          </a:p>
          <a:p>
            <a:pPr marL="0" marR="0" lvl="0" indent="0" algn="l" rtl="0">
              <a:lnSpc>
                <a:spcPct val="50000"/>
              </a:lnSpc>
              <a:spcBef>
                <a:spcPts val="600"/>
              </a:spcBef>
              <a:spcAft>
                <a:spcPts val="0"/>
              </a:spcAft>
              <a:buNone/>
            </a:pPr>
            <a:endParaRPr lang="en-CA" sz="900" b="1">
              <a:solidFill>
                <a:srgbClr val="660F1E"/>
              </a:solidFill>
              <a:latin typeface="Helvetica Neue"/>
              <a:ea typeface="Helvetica Neue"/>
              <a:cs typeface="Helvetica Neue"/>
            </a:endParaRPr>
          </a:p>
        </p:txBody>
      </p:sp>
      <p:sp>
        <p:nvSpPr>
          <p:cNvPr id="189" name="Google Shape;189;p33"/>
          <p:cNvSpPr/>
          <p:nvPr/>
        </p:nvSpPr>
        <p:spPr>
          <a:xfrm>
            <a:off x="6057400" y="4662800"/>
            <a:ext cx="2760600" cy="1444200"/>
          </a:xfrm>
          <a:prstGeom prst="rect">
            <a:avLst/>
          </a:prstGeom>
          <a:solidFill>
            <a:srgbClr val="FCEBA4"/>
          </a:solidFill>
          <a:ln>
            <a:noFill/>
          </a:ln>
        </p:spPr>
        <p:txBody>
          <a:bodyPr spcFirstLastPara="1" wrap="square" lIns="91425" tIns="45700" rIns="91425" bIns="45700" anchor="t" anchorCtr="0">
            <a:noAutofit/>
          </a:bodyPr>
          <a:lstStyle/>
          <a:p>
            <a:pPr marL="228600" marR="0" lvl="0" indent="-228600" algn="l" rtl="0">
              <a:spcBef>
                <a:spcPts val="0"/>
              </a:spcBef>
              <a:spcAft>
                <a:spcPts val="0"/>
              </a:spcAft>
              <a:buNone/>
            </a:pPr>
            <a:r>
              <a:rPr lang="en-CA" sz="1050" b="1" i="0" u="sng" strike="noStrike" cap="none">
                <a:solidFill>
                  <a:schemeClr val="tx2"/>
                </a:solidFill>
                <a:latin typeface="Helvetica Neue"/>
                <a:ea typeface="Helvetica Neue"/>
                <a:cs typeface="Helvetica Neue"/>
                <a:sym typeface="Helvetica Neue"/>
              </a:rPr>
              <a:t>VALUATION OF </a:t>
            </a:r>
            <a:r>
              <a:rPr lang="en-CA" sz="1050" b="1" u="sng">
                <a:solidFill>
                  <a:schemeClr val="tx2"/>
                </a:solidFill>
                <a:latin typeface="Helvetica Neue"/>
                <a:ea typeface="Helvetica Neue"/>
                <a:cs typeface="Helvetica Neue"/>
                <a:sym typeface="Helvetica Neue"/>
              </a:rPr>
              <a:t>BUMBLE</a:t>
            </a:r>
            <a:endParaRPr sz="1050" b="1" u="sng">
              <a:solidFill>
                <a:schemeClr val="tx2"/>
              </a:solidFill>
              <a:latin typeface="Helvetica Neue"/>
              <a:ea typeface="Helvetica Neue"/>
              <a:cs typeface="Helvetica Neue"/>
              <a:sym typeface="Helvetica Neue"/>
            </a:endParaRPr>
          </a:p>
          <a:p>
            <a:pPr marL="228600" marR="0" lvl="0" indent="-228600" algn="l" rtl="0">
              <a:spcBef>
                <a:spcPts val="0"/>
              </a:spcBef>
              <a:spcAft>
                <a:spcPts val="0"/>
              </a:spcAft>
              <a:buNone/>
            </a:pPr>
            <a:endParaRPr sz="1050" b="1">
              <a:latin typeface="Helvetica Neue"/>
              <a:ea typeface="Helvetica Neue"/>
              <a:cs typeface="Helvetica Neue"/>
              <a:sym typeface="Helvetica Neue"/>
            </a:endParaRPr>
          </a:p>
          <a:p>
            <a:pPr marL="228600" marR="0" lvl="0" indent="-228600" algn="l" rtl="0">
              <a:spcBef>
                <a:spcPts val="0"/>
              </a:spcBef>
              <a:spcAft>
                <a:spcPts val="0"/>
              </a:spcAft>
              <a:buNone/>
            </a:pPr>
            <a:r>
              <a:rPr lang="en-CA" sz="1050" b="1" i="0" u="none" strike="noStrike" cap="none">
                <a:solidFill>
                  <a:srgbClr val="000000"/>
                </a:solidFill>
                <a:latin typeface="Helvetica Neue"/>
                <a:ea typeface="Helvetica Neue"/>
                <a:cs typeface="Helvetica Neue"/>
                <a:sym typeface="Helvetica Neue"/>
              </a:rPr>
              <a:t>Current Market Valuation:</a:t>
            </a:r>
            <a:endParaRPr/>
          </a:p>
          <a:p>
            <a:pPr marL="228600" marR="0" lvl="0" indent="-228600" algn="l" rtl="0">
              <a:spcBef>
                <a:spcPts val="600"/>
              </a:spcBef>
              <a:spcAft>
                <a:spcPts val="0"/>
              </a:spcAft>
              <a:buClr>
                <a:srgbClr val="595959"/>
              </a:buClr>
              <a:buSzPts val="1050"/>
              <a:buFont typeface="Arial"/>
              <a:buChar char="•"/>
            </a:pPr>
            <a:r>
              <a:rPr lang="en-CA" sz="1050" b="1" i="0" u="none" strike="noStrike" cap="none">
                <a:solidFill>
                  <a:srgbClr val="000000"/>
                </a:solidFill>
                <a:latin typeface="Helvetica Neue"/>
                <a:ea typeface="Helvetica Neue"/>
                <a:cs typeface="Helvetica Neue"/>
                <a:sym typeface="Helvetica Neue"/>
              </a:rPr>
              <a:t>EV/EBITDA: </a:t>
            </a:r>
            <a:r>
              <a:rPr lang="en-CA" sz="1600" b="1" i="0" u="none" strike="noStrike" cap="none">
                <a:solidFill>
                  <a:schemeClr val="tx2"/>
                </a:solidFill>
                <a:latin typeface="Helvetica Neue"/>
                <a:ea typeface="Helvetica Neue"/>
                <a:cs typeface="Helvetica Neue"/>
                <a:sym typeface="Helvetica Neue"/>
              </a:rPr>
              <a:t>19.9x</a:t>
            </a:r>
            <a:endParaRPr sz="1600" b="1">
              <a:solidFill>
                <a:schemeClr val="tx2"/>
              </a:solidFill>
              <a:latin typeface="Helvetica Neue"/>
              <a:ea typeface="Helvetica Neue"/>
              <a:cs typeface="Helvetica Neue"/>
              <a:sym typeface="Helvetica Neue"/>
            </a:endParaRPr>
          </a:p>
          <a:p>
            <a:pPr marL="0" lvl="0" indent="0" algn="l" rtl="0">
              <a:spcBef>
                <a:spcPts val="1000"/>
              </a:spcBef>
              <a:spcAft>
                <a:spcPts val="0"/>
              </a:spcAft>
              <a:buNone/>
            </a:pPr>
            <a:r>
              <a:rPr lang="en-CA" sz="1000" b="1">
                <a:solidFill>
                  <a:schemeClr val="dk1"/>
                </a:solidFill>
              </a:rPr>
              <a:t>Trading Comps Valuation  </a:t>
            </a:r>
            <a:endParaRPr>
              <a:solidFill>
                <a:schemeClr val="dk1"/>
              </a:solidFill>
            </a:endParaRPr>
          </a:p>
          <a:p>
            <a:pPr marL="228600" lvl="0" indent="-228600" algn="l" rtl="0">
              <a:spcBef>
                <a:spcPts val="200"/>
              </a:spcBef>
              <a:spcAft>
                <a:spcPts val="0"/>
              </a:spcAft>
              <a:buClr>
                <a:srgbClr val="595959"/>
              </a:buClr>
              <a:buSzPts val="1000"/>
              <a:buChar char="•"/>
            </a:pPr>
            <a:r>
              <a:rPr lang="en-CA" sz="1000" b="1">
                <a:solidFill>
                  <a:schemeClr val="dk1"/>
                </a:solidFill>
              </a:rPr>
              <a:t>EV/Revenue: </a:t>
            </a:r>
            <a:r>
              <a:rPr lang="en-CA" sz="1600" b="1">
                <a:solidFill>
                  <a:schemeClr val="tx2"/>
                </a:solidFill>
              </a:rPr>
              <a:t>$2.565 billion</a:t>
            </a:r>
            <a:endParaRPr sz="1600" b="1">
              <a:solidFill>
                <a:schemeClr val="tx2"/>
              </a:solidFill>
            </a:endParaRPr>
          </a:p>
          <a:p>
            <a:pPr marL="0" lvl="0" indent="0" algn="l" rtl="0">
              <a:spcBef>
                <a:spcPts val="200"/>
              </a:spcBef>
              <a:spcAft>
                <a:spcPts val="0"/>
              </a:spcAft>
              <a:buNone/>
            </a:pPr>
            <a:endParaRPr>
              <a:solidFill>
                <a:schemeClr val="dk1"/>
              </a:solidFill>
            </a:endParaRPr>
          </a:p>
          <a:p>
            <a:pPr marL="0" marR="0" lvl="0" indent="0" algn="l" rtl="0">
              <a:spcBef>
                <a:spcPts val="200"/>
              </a:spcBef>
              <a:spcAft>
                <a:spcPts val="0"/>
              </a:spcAft>
              <a:buNone/>
            </a:pPr>
            <a:endParaRPr/>
          </a:p>
          <a:p>
            <a:pPr marL="457200" marR="0" lvl="0" indent="0" algn="l" rtl="0">
              <a:spcBef>
                <a:spcPts val="200"/>
              </a:spcBef>
              <a:spcAft>
                <a:spcPts val="0"/>
              </a:spcAft>
              <a:buNone/>
            </a:pPr>
            <a:endParaRPr sz="1050" b="1">
              <a:latin typeface="Helvetica Neue"/>
              <a:ea typeface="Helvetica Neue"/>
              <a:cs typeface="Helvetica Neue"/>
              <a:sym typeface="Helvetica Neue"/>
            </a:endParaRPr>
          </a:p>
          <a:p>
            <a:pPr marL="457200" marR="0" lvl="0" indent="0" algn="l" rtl="0">
              <a:spcBef>
                <a:spcPts val="200"/>
              </a:spcBef>
              <a:spcAft>
                <a:spcPts val="0"/>
              </a:spcAft>
              <a:buNone/>
            </a:pPr>
            <a:endParaRPr sz="1050" b="1">
              <a:latin typeface="Helvetica Neue"/>
              <a:ea typeface="Helvetica Neue"/>
              <a:cs typeface="Helvetica Neue"/>
              <a:sym typeface="Helvetica Neue"/>
            </a:endParaRPr>
          </a:p>
        </p:txBody>
      </p:sp>
      <p:sp>
        <p:nvSpPr>
          <p:cNvPr id="191" name="Google Shape;191;p33"/>
          <p:cNvSpPr txBox="1"/>
          <p:nvPr/>
        </p:nvSpPr>
        <p:spPr>
          <a:xfrm>
            <a:off x="312086" y="4047491"/>
            <a:ext cx="5520000" cy="1877407"/>
          </a:xfrm>
          <a:prstGeom prst="rect">
            <a:avLst/>
          </a:prstGeom>
          <a:noFill/>
          <a:ln>
            <a:noFill/>
          </a:ln>
        </p:spPr>
        <p:txBody>
          <a:bodyPr spcFirstLastPara="1" wrap="square" lIns="91425" tIns="91425" rIns="91425" bIns="91425" anchor="t" anchorCtr="0">
            <a:spAutoFit/>
          </a:bodyPr>
          <a:lstStyle/>
          <a:p>
            <a:pPr marL="285750" indent="-285750">
              <a:buFont typeface="Arial"/>
              <a:buChar char="•"/>
            </a:pPr>
            <a:r>
              <a:rPr lang="en-CA" sz="1100" b="1">
                <a:solidFill>
                  <a:schemeClr val="dk1"/>
                </a:solidFill>
                <a:ea typeface="+mn-lt"/>
                <a:cs typeface="+mn-lt"/>
              </a:rPr>
              <a:t>Comparable Set for EV/EBITDA:</a:t>
            </a:r>
            <a:r>
              <a:rPr lang="en-CA" sz="1100">
                <a:solidFill>
                  <a:schemeClr val="dk1"/>
                </a:solidFill>
                <a:ea typeface="+mn-lt"/>
                <a:cs typeface="+mn-lt"/>
              </a:rPr>
              <a:t> Includes Hello Group, Match Group, and Kakao, focusing on companies in digital communication and social networking.</a:t>
            </a:r>
            <a:endParaRPr lang="en-US">
              <a:solidFill>
                <a:schemeClr val="dk1"/>
              </a:solidFill>
            </a:endParaRPr>
          </a:p>
          <a:p>
            <a:pPr marL="285750" indent="-285750">
              <a:buFont typeface="Arial"/>
              <a:buChar char="•"/>
            </a:pPr>
            <a:r>
              <a:rPr lang="en-CA" sz="1100" b="1">
                <a:solidFill>
                  <a:schemeClr val="dk1"/>
                </a:solidFill>
                <a:ea typeface="+mn-lt"/>
                <a:cs typeface="+mn-lt"/>
              </a:rPr>
              <a:t>Operational Focus:</a:t>
            </a:r>
            <a:r>
              <a:rPr lang="en-CA" sz="1100">
                <a:solidFill>
                  <a:schemeClr val="dk1"/>
                </a:solidFill>
                <a:ea typeface="+mn-lt"/>
                <a:cs typeface="+mn-lt"/>
              </a:rPr>
              <a:t> These firms demonstrate strong operational efficiency and profitability through scalable platforms and high user monetization potential.</a:t>
            </a:r>
            <a:endParaRPr lang="en-CA">
              <a:solidFill>
                <a:schemeClr val="dk1"/>
              </a:solidFill>
            </a:endParaRPr>
          </a:p>
          <a:p>
            <a:pPr marL="285750" indent="-285750">
              <a:buFont typeface="Arial"/>
              <a:buChar char="•"/>
            </a:pPr>
            <a:r>
              <a:rPr lang="en-CA" sz="1100" b="1">
                <a:solidFill>
                  <a:schemeClr val="dk1"/>
                </a:solidFill>
                <a:ea typeface="+mn-lt"/>
                <a:cs typeface="+mn-lt"/>
              </a:rPr>
              <a:t>Revenue Models:</a:t>
            </a:r>
            <a:endParaRPr lang="en-CA">
              <a:solidFill>
                <a:schemeClr val="dk1"/>
              </a:solidFill>
            </a:endParaRPr>
          </a:p>
          <a:p>
            <a:pPr marL="742950" lvl="1" indent="-285750">
              <a:buFont typeface="Arial"/>
              <a:buChar char="•"/>
            </a:pPr>
            <a:r>
              <a:rPr lang="en-CA" sz="1100" b="1">
                <a:solidFill>
                  <a:schemeClr val="dk1"/>
                </a:solidFill>
                <a:ea typeface="+mn-lt"/>
                <a:cs typeface="+mn-lt"/>
              </a:rPr>
              <a:t>Match Group &amp; Hello Group:</a:t>
            </a:r>
            <a:r>
              <a:rPr lang="en-CA" sz="1100">
                <a:solidFill>
                  <a:schemeClr val="dk1"/>
                </a:solidFill>
                <a:ea typeface="+mn-lt"/>
                <a:cs typeface="+mn-lt"/>
              </a:rPr>
              <a:t> Emphasize subscription-based revenue streams.</a:t>
            </a:r>
            <a:endParaRPr lang="en-CA">
              <a:solidFill>
                <a:schemeClr val="dk1"/>
              </a:solidFill>
            </a:endParaRPr>
          </a:p>
          <a:p>
            <a:pPr marL="742950" lvl="1" indent="-285750">
              <a:buFont typeface="Arial"/>
              <a:buChar char="•"/>
            </a:pPr>
            <a:r>
              <a:rPr lang="en-CA" sz="1100" b="1">
                <a:solidFill>
                  <a:schemeClr val="dk1"/>
                </a:solidFill>
                <a:ea typeface="+mn-lt"/>
                <a:cs typeface="+mn-lt"/>
              </a:rPr>
              <a:t>Kakao:</a:t>
            </a:r>
            <a:r>
              <a:rPr lang="en-CA" sz="1100">
                <a:solidFill>
                  <a:schemeClr val="dk1"/>
                </a:solidFill>
                <a:ea typeface="+mn-lt"/>
                <a:cs typeface="+mn-lt"/>
              </a:rPr>
              <a:t> Diversifies income through advertising and ecosystem services.</a:t>
            </a:r>
            <a:endParaRPr lang="en-CA">
              <a:solidFill>
                <a:schemeClr val="dk1"/>
              </a:solidFill>
            </a:endParaRPr>
          </a:p>
          <a:p>
            <a:pPr marL="285750" indent="-285750">
              <a:buFont typeface="Arial"/>
              <a:buChar char="•"/>
            </a:pPr>
            <a:r>
              <a:rPr lang="en-CA" sz="1100" b="1">
                <a:solidFill>
                  <a:schemeClr val="dk1"/>
                </a:solidFill>
                <a:ea typeface="+mn-lt"/>
                <a:cs typeface="+mn-lt"/>
              </a:rPr>
              <a:t>Purpose:</a:t>
            </a:r>
            <a:r>
              <a:rPr lang="en-CA" sz="1100">
                <a:solidFill>
                  <a:schemeClr val="dk1"/>
                </a:solidFill>
                <a:ea typeface="+mn-lt"/>
                <a:cs typeface="+mn-lt"/>
              </a:rPr>
              <a:t> This comparable set is ideal for evaluating valuation based on core earnings and operational performance.</a:t>
            </a:r>
            <a:endParaRPr lang="en-CA">
              <a:solidFill>
                <a:schemeClr val="dk1"/>
              </a:solidFill>
            </a:endParaRPr>
          </a:p>
        </p:txBody>
      </p:sp>
      <p:sp>
        <p:nvSpPr>
          <p:cNvPr id="3" name="Rectangle 2">
            <a:extLst>
              <a:ext uri="{FF2B5EF4-FFF2-40B4-BE49-F238E27FC236}">
                <a16:creationId xmlns:a16="http://schemas.microsoft.com/office/drawing/2014/main" id="{AE583A2E-7B17-51CE-622D-51BC2562130B}"/>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7" name="Picture 6">
            <a:extLst>
              <a:ext uri="{FF2B5EF4-FFF2-40B4-BE49-F238E27FC236}">
                <a16:creationId xmlns:a16="http://schemas.microsoft.com/office/drawing/2014/main" id="{033B526E-447F-4134-2D10-BDFECE319521}"/>
              </a:ext>
            </a:extLst>
          </p:cNvPr>
          <p:cNvPicPr>
            <a:picLocks noChangeAspect="1"/>
          </p:cNvPicPr>
          <p:nvPr/>
        </p:nvPicPr>
        <p:blipFill>
          <a:blip r:embed="rId3"/>
          <a:stretch>
            <a:fillRect/>
          </a:stretch>
        </p:blipFill>
        <p:spPr>
          <a:xfrm>
            <a:off x="321615" y="1714987"/>
            <a:ext cx="5514975" cy="1953791"/>
          </a:xfrm>
          <a:prstGeom prst="rect">
            <a:avLst/>
          </a:prstGeom>
        </p:spPr>
      </p:pic>
      <p:pic>
        <p:nvPicPr>
          <p:cNvPr id="4" name="Picture 3" descr="A black background with white text&#10;&#10;Description automatically generated">
            <a:extLst>
              <a:ext uri="{FF2B5EF4-FFF2-40B4-BE49-F238E27FC236}">
                <a16:creationId xmlns:a16="http://schemas.microsoft.com/office/drawing/2014/main" id="{08255CAA-B5CB-3974-F69A-B22D1BFB632E}"/>
              </a:ext>
            </a:extLst>
          </p:cNvPr>
          <p:cNvPicPr>
            <a:picLocks noChangeAspect="1"/>
          </p:cNvPicPr>
          <p:nvPr/>
        </p:nvPicPr>
        <p:blipFill>
          <a:blip r:embed="rId4"/>
          <a:stretch>
            <a:fillRect/>
          </a:stretch>
        </p:blipFill>
        <p:spPr>
          <a:xfrm>
            <a:off x="-34549" y="6604899"/>
            <a:ext cx="2383890" cy="252842"/>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D37A20A0-A9B4-0736-CFB0-6180500F2DF5}"/>
              </a:ext>
            </a:extLst>
          </p:cNvPr>
          <p:cNvPicPr>
            <a:picLocks noChangeAspect="1"/>
          </p:cNvPicPr>
          <p:nvPr/>
        </p:nvPicPr>
        <p:blipFill>
          <a:blip r:embed="rId5"/>
          <a:stretch>
            <a:fillRect/>
          </a:stretch>
        </p:blipFill>
        <p:spPr>
          <a:xfrm>
            <a:off x="7779489" y="6451667"/>
            <a:ext cx="1577744" cy="49431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D488CE-A65C-1E6D-BD32-D34D67FC47F5}"/>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3" name="Title 1">
            <a:extLst>
              <a:ext uri="{FF2B5EF4-FFF2-40B4-BE49-F238E27FC236}">
                <a16:creationId xmlns:a16="http://schemas.microsoft.com/office/drawing/2014/main" id="{7FD9D53D-7815-474F-8C93-1E664B5EB6A5}"/>
              </a:ext>
            </a:extLst>
          </p:cNvPr>
          <p:cNvSpPr txBox="1">
            <a:spLocks/>
          </p:cNvSpPr>
          <p:nvPr/>
        </p:nvSpPr>
        <p:spPr bwMode="auto">
          <a:xfrm>
            <a:off x="184152" y="23166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US" b="1" kern="0">
                <a:solidFill>
                  <a:schemeClr val="tx2"/>
                </a:solidFill>
                <a:latin typeface="Helvetica "/>
                <a:cs typeface="Arial"/>
              </a:rPr>
              <a:t>Precedent Transaction Synopsis (Bumble)</a:t>
            </a:r>
            <a:endParaRPr lang="en-CA" b="1" kern="0">
              <a:solidFill>
                <a:schemeClr val="tx2"/>
              </a:solidFill>
              <a:latin typeface="Helvetica "/>
              <a:cs typeface="Arial"/>
            </a:endParaRPr>
          </a:p>
        </p:txBody>
      </p:sp>
      <p:cxnSp>
        <p:nvCxnSpPr>
          <p:cNvPr id="7" name="Straight Connector 65">
            <a:extLst>
              <a:ext uri="{FF2B5EF4-FFF2-40B4-BE49-F238E27FC236}">
                <a16:creationId xmlns:a16="http://schemas.microsoft.com/office/drawing/2014/main" id="{B273B332-5E0A-4A90-824B-1D3869326C36}"/>
              </a:ext>
            </a:extLst>
          </p:cNvPr>
          <p:cNvCxnSpPr>
            <a:cxnSpLocks noChangeShapeType="1"/>
          </p:cNvCxnSpPr>
          <p:nvPr/>
        </p:nvCxnSpPr>
        <p:spPr bwMode="auto">
          <a:xfrm flipV="1">
            <a:off x="8268640" y="3899210"/>
            <a:ext cx="1" cy="2057233"/>
          </a:xfrm>
          <a:prstGeom prst="line">
            <a:avLst/>
          </a:prstGeom>
          <a:noFill/>
          <a:ln w="19050" algn="ctr">
            <a:solidFill>
              <a:schemeClr val="accent1"/>
            </a:solidFill>
            <a:round/>
            <a:headEnd/>
            <a:tailEnd/>
          </a:ln>
        </p:spPr>
      </p:cxnSp>
      <p:sp>
        <p:nvSpPr>
          <p:cNvPr id="8" name="TextBox 7">
            <a:extLst>
              <a:ext uri="{FF2B5EF4-FFF2-40B4-BE49-F238E27FC236}">
                <a16:creationId xmlns:a16="http://schemas.microsoft.com/office/drawing/2014/main" id="{DADA8657-5DF3-454C-B318-9B2D2FFCC2AA}"/>
              </a:ext>
            </a:extLst>
          </p:cNvPr>
          <p:cNvSpPr txBox="1"/>
          <p:nvPr/>
        </p:nvSpPr>
        <p:spPr>
          <a:xfrm>
            <a:off x="184152" y="3375266"/>
            <a:ext cx="5982891" cy="310919"/>
          </a:xfrm>
          <a:prstGeom prst="rect">
            <a:avLst/>
          </a:prstGeom>
          <a:noFill/>
          <a:ln>
            <a:noFill/>
            <a:prstDash val="dash"/>
          </a:ln>
        </p:spPr>
        <p:txBody>
          <a:bodyPr wrap="square" lIns="90000" tIns="45720" bIns="45720" rtlCol="0" anchor="ctr" anchorCtr="0">
            <a:spAutoFit/>
          </a:bodyPr>
          <a:lstStyle/>
          <a:p>
            <a:pPr algn="ctr" defTabSz="663575" eaLnBrk="0" hangingPunct="0">
              <a:lnSpc>
                <a:spcPct val="110000"/>
              </a:lnSpc>
              <a:spcAft>
                <a:spcPts val="100"/>
              </a:spcAft>
              <a:buClr>
                <a:srgbClr val="003399"/>
              </a:buClr>
              <a:defRPr/>
            </a:pPr>
            <a:r>
              <a:rPr lang="en-IN" sz="1400" u="sng">
                <a:solidFill>
                  <a:schemeClr val="accent4">
                    <a:lumMod val="85000"/>
                    <a:lumOff val="15000"/>
                  </a:schemeClr>
                </a:solidFill>
              </a:rPr>
              <a:t>Timeline highlighting significant events throughout the lifecycle of Bumble</a:t>
            </a:r>
            <a:r>
              <a:rPr lang="en-AU" sz="1400" b="1" u="sng">
                <a:solidFill>
                  <a:schemeClr val="accent4">
                    <a:lumMod val="85000"/>
                    <a:lumOff val="15000"/>
                  </a:schemeClr>
                </a:solidFill>
                <a:latin typeface="Helvetica"/>
                <a:cs typeface="Arial"/>
              </a:rPr>
              <a:t> </a:t>
            </a:r>
          </a:p>
        </p:txBody>
      </p:sp>
      <p:sp>
        <p:nvSpPr>
          <p:cNvPr id="9" name="TextBox 8">
            <a:extLst>
              <a:ext uri="{FF2B5EF4-FFF2-40B4-BE49-F238E27FC236}">
                <a16:creationId xmlns:a16="http://schemas.microsoft.com/office/drawing/2014/main" id="{78F4E9B8-1C03-4063-93FC-C150A8F4A3D3}"/>
              </a:ext>
            </a:extLst>
          </p:cNvPr>
          <p:cNvSpPr txBox="1"/>
          <p:nvPr/>
        </p:nvSpPr>
        <p:spPr>
          <a:xfrm>
            <a:off x="250825" y="1744883"/>
            <a:ext cx="8603340" cy="1351652"/>
          </a:xfrm>
          <a:prstGeom prst="rect">
            <a:avLst/>
          </a:prstGeom>
          <a:noFill/>
        </p:spPr>
        <p:txBody>
          <a:bodyPr wrap="square" rtlCol="0">
            <a:spAutoFit/>
          </a:bodyPr>
          <a:lstStyle/>
          <a:p>
            <a:pPr marL="172800" lvl="1" indent="-172800">
              <a:spcBef>
                <a:spcPts val="200"/>
              </a:spcBef>
              <a:spcAft>
                <a:spcPts val="300"/>
              </a:spcAft>
              <a:buFont typeface="Wingdings" charset="2"/>
              <a:buChar char="§"/>
              <a:defRPr/>
            </a:pPr>
            <a:r>
              <a:rPr lang="en-US" sz="1050"/>
              <a:t>Bumble was launched in 2014 by Whitney Wolfe Herd as a dating app emphasizing </a:t>
            </a:r>
            <a:r>
              <a:rPr lang="en-US" sz="1050" b="1"/>
              <a:t>female empowerment </a:t>
            </a:r>
            <a:r>
              <a:rPr lang="en-US" sz="1050"/>
              <a:t>by requiring women to make the first move, distinguishing it as a </a:t>
            </a:r>
            <a:r>
              <a:rPr lang="en-US" sz="1050" b="1"/>
              <a:t>feminist alternative </a:t>
            </a:r>
            <a:r>
              <a:rPr lang="en-US" sz="1050"/>
              <a:t>to other dating platforms.</a:t>
            </a:r>
          </a:p>
          <a:p>
            <a:pPr marL="172800" lvl="1" indent="-172800">
              <a:spcBef>
                <a:spcPts val="200"/>
              </a:spcBef>
              <a:spcAft>
                <a:spcPts val="300"/>
              </a:spcAft>
              <a:buFont typeface="Wingdings" charset="2"/>
              <a:buChar char="§"/>
              <a:defRPr/>
            </a:pPr>
            <a:r>
              <a:rPr lang="en-US" sz="1050"/>
              <a:t>The company expanded its offerings beyond dating to include professional networking and friendships through features like </a:t>
            </a:r>
            <a:r>
              <a:rPr lang="en-US" sz="1050" b="1"/>
              <a:t>Bumble BFF </a:t>
            </a:r>
            <a:r>
              <a:rPr lang="en-US" sz="1050"/>
              <a:t>and </a:t>
            </a:r>
            <a:r>
              <a:rPr lang="en-US" sz="1050" b="1"/>
              <a:t>Bumble Bizz</a:t>
            </a:r>
            <a:r>
              <a:rPr lang="en-US" sz="1050"/>
              <a:t>, and acquired complementary apps such as </a:t>
            </a:r>
            <a:r>
              <a:rPr lang="en-US" sz="1050" b="1" err="1"/>
              <a:t>Fruitz</a:t>
            </a:r>
            <a:r>
              <a:rPr lang="en-US" sz="1050"/>
              <a:t> and </a:t>
            </a:r>
            <a:r>
              <a:rPr lang="en-US" sz="1050" b="1"/>
              <a:t>Geneva</a:t>
            </a:r>
            <a:r>
              <a:rPr lang="en-US" sz="1050"/>
              <a:t> to appeal to younger demographics and foster community connections.</a:t>
            </a:r>
          </a:p>
          <a:p>
            <a:pPr marL="172800" lvl="1" indent="-172800">
              <a:spcBef>
                <a:spcPts val="200"/>
              </a:spcBef>
              <a:spcAft>
                <a:spcPts val="300"/>
              </a:spcAft>
              <a:buFont typeface="Wingdings" charset="2"/>
              <a:buChar char="§"/>
              <a:defRPr/>
            </a:pPr>
            <a:r>
              <a:rPr lang="en-US" sz="1050"/>
              <a:t>Bumble went </a:t>
            </a:r>
            <a:r>
              <a:rPr lang="en-US" sz="1050" b="1"/>
              <a:t>public</a:t>
            </a:r>
            <a:r>
              <a:rPr lang="en-US" sz="1050"/>
              <a:t> in February 2021, raising over $2 billion and achieving a market valuation exceeding $13 billion, with steady revenue growth driven by increased paying users and international expansion.</a:t>
            </a:r>
            <a:endParaRPr lang="en-US" sz="1050" b="1">
              <a:solidFill>
                <a:srgbClr val="000000"/>
              </a:solidFill>
              <a:latin typeface="Helvetica"/>
              <a:cs typeface="Arial"/>
            </a:endParaRPr>
          </a:p>
        </p:txBody>
      </p:sp>
      <p:sp>
        <p:nvSpPr>
          <p:cNvPr id="10" name="Rounded Rectangle 32">
            <a:extLst>
              <a:ext uri="{FF2B5EF4-FFF2-40B4-BE49-F238E27FC236}">
                <a16:creationId xmlns:a16="http://schemas.microsoft.com/office/drawing/2014/main" id="{6EFB7085-A5F1-49F2-9684-1133C4D300D0}"/>
              </a:ext>
            </a:extLst>
          </p:cNvPr>
          <p:cNvSpPr/>
          <p:nvPr/>
        </p:nvSpPr>
        <p:spPr>
          <a:xfrm>
            <a:off x="297181" y="1509708"/>
            <a:ext cx="8559484" cy="214592"/>
          </a:xfrm>
          <a:prstGeom prst="roundRect">
            <a:avLst/>
          </a:prstGeom>
          <a:solidFill>
            <a:srgbClr val="D6B220"/>
          </a:solidFill>
          <a:ln w="25400" cap="flat" cmpd="sng" algn="ctr">
            <a:noFill/>
            <a:prstDash val="solid"/>
          </a:ln>
          <a:effectLst/>
        </p:spPr>
        <p:txBody>
          <a:bodyPr wrap="square" lIns="36000" tIns="36000" rIns="36000" bIns="36000" rtlCol="0" anchor="ctr" anchorCtr="0"/>
          <a:lstStyle/>
          <a:p>
            <a:pPr algn="ctr">
              <a:defRPr/>
            </a:pPr>
            <a:r>
              <a:rPr lang="en-US" sz="1200" b="1" kern="0">
                <a:solidFill>
                  <a:schemeClr val="tx2"/>
                </a:solidFill>
                <a:latin typeface="Helvetica"/>
                <a:cs typeface="Helvetica"/>
              </a:rPr>
              <a:t>Description</a:t>
            </a:r>
          </a:p>
        </p:txBody>
      </p:sp>
      <p:sp>
        <p:nvSpPr>
          <p:cNvPr id="12" name="Rounded Rectangle 54">
            <a:extLst>
              <a:ext uri="{FF2B5EF4-FFF2-40B4-BE49-F238E27FC236}">
                <a16:creationId xmlns:a16="http://schemas.microsoft.com/office/drawing/2014/main" id="{AD7554CC-D12E-417A-8030-789BDB15BC6E}"/>
              </a:ext>
            </a:extLst>
          </p:cNvPr>
          <p:cNvSpPr/>
          <p:nvPr/>
        </p:nvSpPr>
        <p:spPr>
          <a:xfrm>
            <a:off x="260030" y="3138803"/>
            <a:ext cx="8569647" cy="224870"/>
          </a:xfrm>
          <a:prstGeom prst="roundRect">
            <a:avLst/>
          </a:prstGeom>
          <a:solidFill>
            <a:srgbClr val="D6B220"/>
          </a:solidFill>
          <a:ln w="25400" cap="flat" cmpd="sng" algn="ctr">
            <a:noFill/>
            <a:prstDash val="solid"/>
          </a:ln>
          <a:effectLst/>
        </p:spPr>
        <p:txBody>
          <a:bodyPr wrap="square" lIns="36000" tIns="36000" rIns="36000" bIns="36000" rtlCol="0" anchor="ctr" anchorCtr="0"/>
          <a:lstStyle/>
          <a:p>
            <a:pPr algn="ctr">
              <a:defRPr/>
            </a:pPr>
            <a:r>
              <a:rPr lang="en-US" sz="1200" b="1" kern="0">
                <a:solidFill>
                  <a:schemeClr val="tx2"/>
                </a:solidFill>
                <a:latin typeface="Helvetica"/>
                <a:cs typeface="Helvetica"/>
              </a:rPr>
              <a:t>Lifecycle</a:t>
            </a:r>
          </a:p>
        </p:txBody>
      </p:sp>
      <p:cxnSp>
        <p:nvCxnSpPr>
          <p:cNvPr id="15" name="Straight Connector 65">
            <a:extLst>
              <a:ext uri="{FF2B5EF4-FFF2-40B4-BE49-F238E27FC236}">
                <a16:creationId xmlns:a16="http://schemas.microsoft.com/office/drawing/2014/main" id="{2911A97C-E3D3-46CD-9EEA-3F93B133F144}"/>
              </a:ext>
            </a:extLst>
          </p:cNvPr>
          <p:cNvCxnSpPr>
            <a:cxnSpLocks noChangeShapeType="1"/>
          </p:cNvCxnSpPr>
          <p:nvPr/>
        </p:nvCxnSpPr>
        <p:spPr bwMode="auto">
          <a:xfrm flipV="1">
            <a:off x="7063658" y="3965929"/>
            <a:ext cx="0" cy="1398701"/>
          </a:xfrm>
          <a:prstGeom prst="line">
            <a:avLst/>
          </a:prstGeom>
          <a:noFill/>
          <a:ln w="19050" algn="ctr">
            <a:solidFill>
              <a:schemeClr val="accent1"/>
            </a:solidFill>
            <a:round/>
            <a:headEnd/>
            <a:tailEnd/>
          </a:ln>
        </p:spPr>
      </p:cxnSp>
      <p:cxnSp>
        <p:nvCxnSpPr>
          <p:cNvPr id="16" name="Straight Connector 65">
            <a:extLst>
              <a:ext uri="{FF2B5EF4-FFF2-40B4-BE49-F238E27FC236}">
                <a16:creationId xmlns:a16="http://schemas.microsoft.com/office/drawing/2014/main" id="{99C21FED-0FF0-424F-B28A-8ABE3A7FFB7B}"/>
              </a:ext>
            </a:extLst>
          </p:cNvPr>
          <p:cNvCxnSpPr>
            <a:cxnSpLocks noChangeShapeType="1"/>
            <a:stCxn id="22" idx="0"/>
          </p:cNvCxnSpPr>
          <p:nvPr/>
        </p:nvCxnSpPr>
        <p:spPr bwMode="auto">
          <a:xfrm flipV="1">
            <a:off x="5999497" y="3941928"/>
            <a:ext cx="0" cy="1058423"/>
          </a:xfrm>
          <a:prstGeom prst="line">
            <a:avLst/>
          </a:prstGeom>
          <a:noFill/>
          <a:ln w="19050" algn="ctr">
            <a:solidFill>
              <a:schemeClr val="accent1"/>
            </a:solidFill>
            <a:round/>
            <a:headEnd/>
            <a:tailEnd/>
          </a:ln>
        </p:spPr>
      </p:cxnSp>
      <p:cxnSp>
        <p:nvCxnSpPr>
          <p:cNvPr id="18" name="Straight Connector 65">
            <a:extLst>
              <a:ext uri="{FF2B5EF4-FFF2-40B4-BE49-F238E27FC236}">
                <a16:creationId xmlns:a16="http://schemas.microsoft.com/office/drawing/2014/main" id="{6081DCC8-8156-43AB-9CFF-DB2C0FC68E32}"/>
              </a:ext>
            </a:extLst>
          </p:cNvPr>
          <p:cNvCxnSpPr>
            <a:cxnSpLocks noChangeShapeType="1"/>
          </p:cNvCxnSpPr>
          <p:nvPr/>
        </p:nvCxnSpPr>
        <p:spPr bwMode="auto">
          <a:xfrm flipH="1" flipV="1">
            <a:off x="4041359" y="3943179"/>
            <a:ext cx="18759" cy="1099514"/>
          </a:xfrm>
          <a:prstGeom prst="line">
            <a:avLst/>
          </a:prstGeom>
          <a:noFill/>
          <a:ln w="19050" algn="ctr">
            <a:solidFill>
              <a:schemeClr val="accent1"/>
            </a:solidFill>
            <a:round/>
            <a:headEnd/>
            <a:tailEnd/>
          </a:ln>
        </p:spPr>
      </p:cxnSp>
      <p:cxnSp>
        <p:nvCxnSpPr>
          <p:cNvPr id="19" name="Straight Connector 65">
            <a:extLst>
              <a:ext uri="{FF2B5EF4-FFF2-40B4-BE49-F238E27FC236}">
                <a16:creationId xmlns:a16="http://schemas.microsoft.com/office/drawing/2014/main" id="{88D5362E-302B-4612-9087-C0D5CCC1BFD0}"/>
              </a:ext>
            </a:extLst>
          </p:cNvPr>
          <p:cNvCxnSpPr>
            <a:cxnSpLocks noChangeShapeType="1"/>
          </p:cNvCxnSpPr>
          <p:nvPr/>
        </p:nvCxnSpPr>
        <p:spPr bwMode="auto">
          <a:xfrm flipH="1" flipV="1">
            <a:off x="875360" y="3899210"/>
            <a:ext cx="3207" cy="343160"/>
          </a:xfrm>
          <a:prstGeom prst="line">
            <a:avLst/>
          </a:prstGeom>
          <a:noFill/>
          <a:ln w="19050" algn="ctr">
            <a:solidFill>
              <a:schemeClr val="accent1"/>
            </a:solidFill>
            <a:round/>
            <a:headEnd/>
            <a:tailEnd/>
          </a:ln>
        </p:spPr>
      </p:cxnSp>
      <p:sp>
        <p:nvSpPr>
          <p:cNvPr id="20" name="Rectangle 55">
            <a:extLst>
              <a:ext uri="{FF2B5EF4-FFF2-40B4-BE49-F238E27FC236}">
                <a16:creationId xmlns:a16="http://schemas.microsoft.com/office/drawing/2014/main" id="{0D23AC8A-91FD-4898-8865-8560F620A32E}"/>
              </a:ext>
            </a:extLst>
          </p:cNvPr>
          <p:cNvSpPr>
            <a:spLocks noChangeArrowheads="1"/>
          </p:cNvSpPr>
          <p:nvPr/>
        </p:nvSpPr>
        <p:spPr bwMode="auto">
          <a:xfrm>
            <a:off x="30388" y="4157748"/>
            <a:ext cx="1818880" cy="153888"/>
          </a:xfrm>
          <a:prstGeom prst="rect">
            <a:avLst/>
          </a:prstGeom>
          <a:solidFill>
            <a:schemeClr val="bg1">
              <a:lumMod val="95000"/>
            </a:schemeClr>
          </a:solidFill>
          <a:ln w="6350" algn="ctr">
            <a:solidFill>
              <a:srgbClr val="808080"/>
            </a:solidFill>
            <a:prstDash val="dash"/>
            <a:miter lim="800000"/>
            <a:headEnd/>
            <a:tailEnd/>
          </a:ln>
        </p:spPr>
        <p:txBody>
          <a:bodyPr wrap="square" tIns="0" bIns="0" anchor="ctr" anchorCtr="0">
            <a:spAutoFit/>
          </a:bodyPr>
          <a:lstStyle/>
          <a:p>
            <a:pPr marL="190500" indent="-190500" algn="ctr" eaLnBrk="0" hangingPunct="0">
              <a:spcAft>
                <a:spcPts val="200"/>
              </a:spcAft>
              <a:buClr>
                <a:srgbClr val="003399"/>
              </a:buClr>
              <a:defRPr/>
            </a:pPr>
            <a:r>
              <a:rPr lang="en-US" sz="1000"/>
              <a:t>Founded as "</a:t>
            </a:r>
            <a:r>
              <a:rPr lang="en-US" sz="1000" b="1"/>
              <a:t>feminist app</a:t>
            </a:r>
            <a:r>
              <a:rPr lang="en-US" sz="1000"/>
              <a:t>" </a:t>
            </a:r>
            <a:endParaRPr lang="en-US" sz="950">
              <a:solidFill>
                <a:srgbClr val="000000"/>
              </a:solidFill>
              <a:latin typeface="Helvetica"/>
              <a:cs typeface="Arial"/>
            </a:endParaRPr>
          </a:p>
        </p:txBody>
      </p:sp>
      <p:sp>
        <p:nvSpPr>
          <p:cNvPr id="21" name="Rectangle 55">
            <a:extLst>
              <a:ext uri="{FF2B5EF4-FFF2-40B4-BE49-F238E27FC236}">
                <a16:creationId xmlns:a16="http://schemas.microsoft.com/office/drawing/2014/main" id="{C806210A-AC88-44A8-8FFE-887294A00419}"/>
              </a:ext>
            </a:extLst>
          </p:cNvPr>
          <p:cNvSpPr>
            <a:spLocks noChangeArrowheads="1"/>
          </p:cNvSpPr>
          <p:nvPr/>
        </p:nvSpPr>
        <p:spPr bwMode="auto">
          <a:xfrm>
            <a:off x="4285310" y="5260464"/>
            <a:ext cx="2127036" cy="615553"/>
          </a:xfrm>
          <a:prstGeom prst="rect">
            <a:avLst/>
          </a:prstGeom>
          <a:solidFill>
            <a:schemeClr val="bg1">
              <a:lumMod val="95000"/>
            </a:schemeClr>
          </a:solidFill>
          <a:ln w="6350" algn="ctr">
            <a:solidFill>
              <a:srgbClr val="808080"/>
            </a:solidFill>
            <a:prstDash val="dash"/>
            <a:miter lim="800000"/>
            <a:headEnd/>
            <a:tailEnd/>
          </a:ln>
        </p:spPr>
        <p:txBody>
          <a:bodyPr wrap="square" tIns="0" bIns="0" anchor="ctr" anchorCtr="0">
            <a:spAutoFit/>
          </a:bodyPr>
          <a:lstStyle/>
          <a:p>
            <a:pPr marL="190500" indent="-190500" algn="ctr" eaLnBrk="0" hangingPunct="0">
              <a:spcAft>
                <a:spcPts val="200"/>
              </a:spcAft>
              <a:buClr>
                <a:srgbClr val="003399"/>
              </a:buClr>
              <a:defRPr/>
            </a:pPr>
            <a:r>
              <a:rPr lang="en-US" sz="1000" b="1"/>
              <a:t>Blackstone</a:t>
            </a:r>
            <a:r>
              <a:rPr lang="en-US" sz="1000"/>
              <a:t> Group acquires a majority stake in </a:t>
            </a:r>
            <a:r>
              <a:rPr lang="en-US" sz="1000" err="1"/>
              <a:t>MagicLab</a:t>
            </a:r>
            <a:r>
              <a:rPr lang="en-US" sz="1000"/>
              <a:t>, the parent company of Bumble and Badoo</a:t>
            </a:r>
            <a:endParaRPr lang="en-US" sz="950">
              <a:solidFill>
                <a:srgbClr val="000000"/>
              </a:solidFill>
              <a:latin typeface="Helvetica"/>
              <a:cs typeface="Arial"/>
            </a:endParaRPr>
          </a:p>
        </p:txBody>
      </p:sp>
      <p:sp>
        <p:nvSpPr>
          <p:cNvPr id="22" name="Rectangle 55">
            <a:extLst>
              <a:ext uri="{FF2B5EF4-FFF2-40B4-BE49-F238E27FC236}">
                <a16:creationId xmlns:a16="http://schemas.microsoft.com/office/drawing/2014/main" id="{64F20D86-A418-411C-AAD1-BA96BDF81AFE}"/>
              </a:ext>
            </a:extLst>
          </p:cNvPr>
          <p:cNvSpPr>
            <a:spLocks noChangeArrowheads="1"/>
          </p:cNvSpPr>
          <p:nvPr/>
        </p:nvSpPr>
        <p:spPr bwMode="auto">
          <a:xfrm>
            <a:off x="5416217" y="5000351"/>
            <a:ext cx="1166559" cy="149501"/>
          </a:xfrm>
          <a:prstGeom prst="rect">
            <a:avLst/>
          </a:prstGeom>
          <a:solidFill>
            <a:schemeClr val="bg1">
              <a:lumMod val="95000"/>
            </a:schemeClr>
          </a:solidFill>
          <a:ln w="6350" algn="ctr">
            <a:solidFill>
              <a:srgbClr val="808080"/>
            </a:solidFill>
            <a:prstDash val="dash"/>
            <a:miter lim="800000"/>
            <a:headEnd/>
            <a:tailEnd/>
          </a:ln>
        </p:spPr>
        <p:txBody>
          <a:bodyPr wrap="square" tIns="0" bIns="0" anchor="ctr" anchorCtr="0">
            <a:spAutoFit/>
          </a:bodyPr>
          <a:lstStyle/>
          <a:p>
            <a:pPr marL="190500" indent="-190500" algn="ctr" eaLnBrk="0" hangingPunct="0">
              <a:spcAft>
                <a:spcPts val="200"/>
              </a:spcAft>
              <a:buClr>
                <a:srgbClr val="003399"/>
              </a:buClr>
              <a:defRPr/>
            </a:pPr>
            <a:r>
              <a:rPr lang="en-US" sz="950" b="1">
                <a:solidFill>
                  <a:srgbClr val="000000"/>
                </a:solidFill>
                <a:latin typeface="Helvetica"/>
                <a:cs typeface="Arial"/>
              </a:rPr>
              <a:t>IPO</a:t>
            </a:r>
            <a:r>
              <a:rPr lang="en-US" sz="950">
                <a:solidFill>
                  <a:srgbClr val="000000"/>
                </a:solidFill>
                <a:latin typeface="Helvetica"/>
                <a:cs typeface="Arial"/>
              </a:rPr>
              <a:t> is launched</a:t>
            </a:r>
          </a:p>
        </p:txBody>
      </p:sp>
      <p:sp>
        <p:nvSpPr>
          <p:cNvPr id="24" name="Rectangle 55">
            <a:extLst>
              <a:ext uri="{FF2B5EF4-FFF2-40B4-BE49-F238E27FC236}">
                <a16:creationId xmlns:a16="http://schemas.microsoft.com/office/drawing/2014/main" id="{B556C919-1A7E-44BE-9F9D-1D21753838BF}"/>
              </a:ext>
            </a:extLst>
          </p:cNvPr>
          <p:cNvSpPr>
            <a:spLocks noChangeArrowheads="1"/>
          </p:cNvSpPr>
          <p:nvPr/>
        </p:nvSpPr>
        <p:spPr bwMode="auto">
          <a:xfrm>
            <a:off x="6515775" y="5266215"/>
            <a:ext cx="1649435" cy="615553"/>
          </a:xfrm>
          <a:prstGeom prst="rect">
            <a:avLst/>
          </a:prstGeom>
          <a:solidFill>
            <a:schemeClr val="bg1">
              <a:lumMod val="95000"/>
            </a:schemeClr>
          </a:solidFill>
          <a:ln w="6350" algn="ctr">
            <a:solidFill>
              <a:srgbClr val="808080"/>
            </a:solidFill>
            <a:prstDash val="dash"/>
            <a:miter lim="800000"/>
            <a:headEnd/>
            <a:tailEnd/>
          </a:ln>
        </p:spPr>
        <p:txBody>
          <a:bodyPr wrap="square" tIns="0" bIns="0" anchor="ctr" anchorCtr="0">
            <a:spAutoFit/>
          </a:bodyPr>
          <a:lstStyle/>
          <a:p>
            <a:pPr marL="190500" indent="-190500" algn="ctr" eaLnBrk="0" hangingPunct="0">
              <a:spcAft>
                <a:spcPts val="200"/>
              </a:spcAft>
              <a:buClr>
                <a:srgbClr val="003399"/>
              </a:buClr>
              <a:defRPr/>
            </a:pPr>
            <a:r>
              <a:rPr lang="en-US" sz="1000"/>
              <a:t>Acquires </a:t>
            </a:r>
            <a:r>
              <a:rPr lang="en-US" sz="1000" b="1" err="1"/>
              <a:t>Fruitz</a:t>
            </a:r>
            <a:r>
              <a:rPr lang="en-US" sz="1000"/>
              <a:t>, a rapidly growing dating app popular among Gen Z users in Europe.</a:t>
            </a:r>
            <a:endParaRPr lang="en-US" sz="950">
              <a:solidFill>
                <a:srgbClr val="000000"/>
              </a:solidFill>
              <a:latin typeface="Helvetica"/>
              <a:cs typeface="Arial"/>
            </a:endParaRPr>
          </a:p>
        </p:txBody>
      </p:sp>
      <p:sp>
        <p:nvSpPr>
          <p:cNvPr id="25" name="Rectangle 55">
            <a:extLst>
              <a:ext uri="{FF2B5EF4-FFF2-40B4-BE49-F238E27FC236}">
                <a16:creationId xmlns:a16="http://schemas.microsoft.com/office/drawing/2014/main" id="{D7469E84-3E85-4D24-AE7A-8468EDB2ED7D}"/>
              </a:ext>
            </a:extLst>
          </p:cNvPr>
          <p:cNvSpPr>
            <a:spLocks noChangeArrowheads="1"/>
          </p:cNvSpPr>
          <p:nvPr/>
        </p:nvSpPr>
        <p:spPr bwMode="auto">
          <a:xfrm>
            <a:off x="6973455" y="5956443"/>
            <a:ext cx="2127038" cy="615553"/>
          </a:xfrm>
          <a:prstGeom prst="rect">
            <a:avLst/>
          </a:prstGeom>
          <a:solidFill>
            <a:schemeClr val="bg1">
              <a:lumMod val="95000"/>
            </a:schemeClr>
          </a:solidFill>
          <a:ln w="6350" algn="ctr">
            <a:solidFill>
              <a:srgbClr val="808080"/>
            </a:solidFill>
            <a:prstDash val="dash"/>
            <a:miter lim="800000"/>
            <a:headEnd/>
            <a:tailEnd/>
          </a:ln>
        </p:spPr>
        <p:txBody>
          <a:bodyPr wrap="square" tIns="0" bIns="0" anchor="ctr" anchorCtr="0">
            <a:spAutoFit/>
          </a:bodyPr>
          <a:lstStyle/>
          <a:p>
            <a:pPr marL="190500" indent="-190500" algn="ctr" eaLnBrk="0" hangingPunct="0">
              <a:spcAft>
                <a:spcPts val="200"/>
              </a:spcAft>
              <a:buClr>
                <a:srgbClr val="003399"/>
              </a:buClr>
              <a:defRPr/>
            </a:pPr>
            <a:r>
              <a:rPr lang="en-US" sz="1000"/>
              <a:t>Acquires </a:t>
            </a:r>
            <a:r>
              <a:rPr lang="en-US" sz="1000" b="1"/>
              <a:t>Geneva</a:t>
            </a:r>
            <a:r>
              <a:rPr lang="en-US" sz="1000"/>
              <a:t>, a group and community app designed for people to connect based on shared interests </a:t>
            </a:r>
            <a:endParaRPr lang="en-US" sz="950">
              <a:solidFill>
                <a:srgbClr val="000000"/>
              </a:solidFill>
              <a:latin typeface="Helvetica"/>
              <a:cs typeface="Arial"/>
            </a:endParaRPr>
          </a:p>
        </p:txBody>
      </p:sp>
      <p:cxnSp>
        <p:nvCxnSpPr>
          <p:cNvPr id="26" name="Straight Connector 65">
            <a:extLst>
              <a:ext uri="{FF2B5EF4-FFF2-40B4-BE49-F238E27FC236}">
                <a16:creationId xmlns:a16="http://schemas.microsoft.com/office/drawing/2014/main" id="{B8FFA36C-6D82-49E6-9A40-F92BECEDB0BA}"/>
              </a:ext>
            </a:extLst>
          </p:cNvPr>
          <p:cNvCxnSpPr>
            <a:cxnSpLocks noChangeShapeType="1"/>
          </p:cNvCxnSpPr>
          <p:nvPr/>
        </p:nvCxnSpPr>
        <p:spPr bwMode="auto">
          <a:xfrm flipV="1">
            <a:off x="5029807" y="3929861"/>
            <a:ext cx="0" cy="1315383"/>
          </a:xfrm>
          <a:prstGeom prst="line">
            <a:avLst/>
          </a:prstGeom>
          <a:noFill/>
          <a:ln w="19050" algn="ctr">
            <a:solidFill>
              <a:schemeClr val="accent1"/>
            </a:solidFill>
            <a:round/>
            <a:headEnd/>
            <a:tailEnd/>
          </a:ln>
        </p:spPr>
      </p:cxnSp>
      <p:graphicFrame>
        <p:nvGraphicFramePr>
          <p:cNvPr id="27" name="Table 26">
            <a:extLst>
              <a:ext uri="{FF2B5EF4-FFF2-40B4-BE49-F238E27FC236}">
                <a16:creationId xmlns:a16="http://schemas.microsoft.com/office/drawing/2014/main" id="{7702CF7F-5127-4B62-9DD7-0213915BB369}"/>
              </a:ext>
            </a:extLst>
          </p:cNvPr>
          <p:cNvGraphicFramePr>
            <a:graphicFrameLocks noGrp="1"/>
          </p:cNvGraphicFramePr>
          <p:nvPr/>
        </p:nvGraphicFramePr>
        <p:xfrm>
          <a:off x="250821" y="3751878"/>
          <a:ext cx="8603344" cy="227548"/>
        </p:xfrm>
        <a:graphic>
          <a:graphicData uri="http://schemas.openxmlformats.org/drawingml/2006/table">
            <a:tbl>
              <a:tblPr firstRow="1" bandRow="1">
                <a:tableStyleId>{5C22544A-7EE6-4342-B048-85BDC9FD1C3A}</a:tableStyleId>
              </a:tblPr>
              <a:tblGrid>
                <a:gridCol w="1075418">
                  <a:extLst>
                    <a:ext uri="{9D8B030D-6E8A-4147-A177-3AD203B41FA5}">
                      <a16:colId xmlns:a16="http://schemas.microsoft.com/office/drawing/2014/main" val="20000"/>
                    </a:ext>
                  </a:extLst>
                </a:gridCol>
                <a:gridCol w="1075418">
                  <a:extLst>
                    <a:ext uri="{9D8B030D-6E8A-4147-A177-3AD203B41FA5}">
                      <a16:colId xmlns:a16="http://schemas.microsoft.com/office/drawing/2014/main" val="20001"/>
                    </a:ext>
                  </a:extLst>
                </a:gridCol>
                <a:gridCol w="1075418">
                  <a:extLst>
                    <a:ext uri="{9D8B030D-6E8A-4147-A177-3AD203B41FA5}">
                      <a16:colId xmlns:a16="http://schemas.microsoft.com/office/drawing/2014/main" val="20002"/>
                    </a:ext>
                  </a:extLst>
                </a:gridCol>
                <a:gridCol w="1075418">
                  <a:extLst>
                    <a:ext uri="{9D8B030D-6E8A-4147-A177-3AD203B41FA5}">
                      <a16:colId xmlns:a16="http://schemas.microsoft.com/office/drawing/2014/main" val="20003"/>
                    </a:ext>
                  </a:extLst>
                </a:gridCol>
                <a:gridCol w="1075418">
                  <a:extLst>
                    <a:ext uri="{9D8B030D-6E8A-4147-A177-3AD203B41FA5}">
                      <a16:colId xmlns:a16="http://schemas.microsoft.com/office/drawing/2014/main" val="20004"/>
                    </a:ext>
                  </a:extLst>
                </a:gridCol>
                <a:gridCol w="1075418">
                  <a:extLst>
                    <a:ext uri="{9D8B030D-6E8A-4147-A177-3AD203B41FA5}">
                      <a16:colId xmlns:a16="http://schemas.microsoft.com/office/drawing/2014/main" val="20005"/>
                    </a:ext>
                  </a:extLst>
                </a:gridCol>
                <a:gridCol w="1075418">
                  <a:extLst>
                    <a:ext uri="{9D8B030D-6E8A-4147-A177-3AD203B41FA5}">
                      <a16:colId xmlns:a16="http://schemas.microsoft.com/office/drawing/2014/main" val="20006"/>
                    </a:ext>
                  </a:extLst>
                </a:gridCol>
                <a:gridCol w="1075418">
                  <a:extLst>
                    <a:ext uri="{9D8B030D-6E8A-4147-A177-3AD203B41FA5}">
                      <a16:colId xmlns:a16="http://schemas.microsoft.com/office/drawing/2014/main" val="20007"/>
                    </a:ext>
                  </a:extLst>
                </a:gridCol>
              </a:tblGrid>
              <a:tr h="227548">
                <a:tc>
                  <a:txBody>
                    <a:bodyPr/>
                    <a:lstStyle/>
                    <a:p>
                      <a:pPr algn="ctr"/>
                      <a:r>
                        <a:rPr lang="en-CA" sz="1200" b="1">
                          <a:solidFill>
                            <a:schemeClr val="tx1"/>
                          </a:solidFill>
                        </a:rPr>
                        <a:t>2014</a:t>
                      </a:r>
                    </a:p>
                  </a:txBody>
                  <a:tcPr marT="18288" marB="18288"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CA" sz="1200" b="1">
                          <a:solidFill>
                            <a:schemeClr val="tx1"/>
                          </a:solidFill>
                        </a:rPr>
                        <a:t>2015</a:t>
                      </a:r>
                    </a:p>
                  </a:txBody>
                  <a:tcPr marT="18288" marB="18288"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CA" sz="1200" b="1">
                          <a:solidFill>
                            <a:schemeClr val="tx1"/>
                          </a:solidFill>
                        </a:rPr>
                        <a:t>2016</a:t>
                      </a:r>
                    </a:p>
                  </a:txBody>
                  <a:tcPr marT="18288" marB="18288"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CA" sz="1200" b="1">
                          <a:solidFill>
                            <a:schemeClr val="tx1"/>
                          </a:solidFill>
                        </a:rPr>
                        <a:t>2017</a:t>
                      </a:r>
                    </a:p>
                  </a:txBody>
                  <a:tcPr marT="18288" marB="18288"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CA" sz="1200" b="1">
                          <a:solidFill>
                            <a:schemeClr val="tx1"/>
                          </a:solidFill>
                        </a:rPr>
                        <a:t>2019</a:t>
                      </a:r>
                    </a:p>
                  </a:txBody>
                  <a:tcPr marT="18288" marB="18288"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CA" sz="1200" b="1">
                          <a:solidFill>
                            <a:schemeClr val="tx1"/>
                          </a:solidFill>
                        </a:rPr>
                        <a:t>2021</a:t>
                      </a:r>
                    </a:p>
                  </a:txBody>
                  <a:tcPr marT="18288" marB="18288"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CA" sz="1200" b="1">
                          <a:solidFill>
                            <a:schemeClr val="tx1"/>
                          </a:solidFill>
                        </a:rPr>
                        <a:t>2022</a:t>
                      </a:r>
                    </a:p>
                  </a:txBody>
                  <a:tcPr marT="18288" marB="18288"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CA" sz="1200" b="1">
                          <a:solidFill>
                            <a:schemeClr val="tx1"/>
                          </a:solidFill>
                        </a:rPr>
                        <a:t>2024</a:t>
                      </a:r>
                    </a:p>
                  </a:txBody>
                  <a:tcPr marT="18288" marB="18288"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solidFill>
                      <a:schemeClr val="accent5">
                        <a:lumMod val="60000"/>
                        <a:lumOff val="40000"/>
                      </a:schemeClr>
                    </a:solidFill>
                  </a:tcPr>
                </a:tc>
                <a:extLst>
                  <a:ext uri="{0D108BD9-81ED-4DB2-BD59-A6C34878D82A}">
                    <a16:rowId xmlns:a16="http://schemas.microsoft.com/office/drawing/2014/main" val="10000"/>
                  </a:ext>
                </a:extLst>
              </a:tr>
            </a:tbl>
          </a:graphicData>
        </a:graphic>
      </p:graphicFrame>
      <p:sp>
        <p:nvSpPr>
          <p:cNvPr id="28" name="Rectangle 10">
            <a:extLst>
              <a:ext uri="{FF2B5EF4-FFF2-40B4-BE49-F238E27FC236}">
                <a16:creationId xmlns:a16="http://schemas.microsoft.com/office/drawing/2014/main" id="{1B30110C-E13B-45F3-B285-F71E1107F36E}"/>
              </a:ext>
            </a:extLst>
          </p:cNvPr>
          <p:cNvSpPr>
            <a:spLocks noChangeArrowheads="1"/>
          </p:cNvSpPr>
          <p:nvPr/>
        </p:nvSpPr>
        <p:spPr bwMode="auto">
          <a:xfrm>
            <a:off x="304800" y="1077553"/>
            <a:ext cx="8534400" cy="322869"/>
          </a:xfrm>
          <a:prstGeom prst="rect">
            <a:avLst/>
          </a:prstGeom>
          <a:solidFill>
            <a:srgbClr val="1E3448"/>
          </a:solidFill>
          <a:ln>
            <a:noFill/>
          </a:ln>
        </p:spPr>
        <p:txBody>
          <a:bodyPr anchor="ctr"/>
          <a:lstStyle/>
          <a:p>
            <a:pPr algn="ctr">
              <a:defRPr/>
            </a:pPr>
            <a:endParaRPr lang="en-US">
              <a:solidFill>
                <a:srgbClr val="000000"/>
              </a:solidFill>
              <a:latin typeface="Helvetica" charset="0"/>
              <a:ea typeface="MS PGothic" pitchFamily="34" charset="-128"/>
              <a:cs typeface="Arial"/>
            </a:endParaRPr>
          </a:p>
        </p:txBody>
      </p:sp>
      <p:sp>
        <p:nvSpPr>
          <p:cNvPr id="29" name="Title 1">
            <a:extLst>
              <a:ext uri="{FF2B5EF4-FFF2-40B4-BE49-F238E27FC236}">
                <a16:creationId xmlns:a16="http://schemas.microsoft.com/office/drawing/2014/main" id="{6BBAD1F9-37CB-46F9-B382-637D7AA13AF6}"/>
              </a:ext>
            </a:extLst>
          </p:cNvPr>
          <p:cNvSpPr>
            <a:spLocks noGrp="1"/>
          </p:cNvSpPr>
          <p:nvPr>
            <p:ph type="title"/>
          </p:nvPr>
        </p:nvSpPr>
        <p:spPr>
          <a:xfrm>
            <a:off x="296808" y="1065942"/>
            <a:ext cx="8541495" cy="333174"/>
          </a:xfrm>
          <a:solidFill>
            <a:srgbClr val="D6A206"/>
          </a:solidFill>
        </p:spPr>
        <p:txBody>
          <a:bodyPr/>
          <a:lstStyle/>
          <a:p>
            <a:r>
              <a:rPr lang="en-US" sz="1200" b="1">
                <a:solidFill>
                  <a:schemeClr val="tx2"/>
                </a:solidFill>
              </a:rPr>
              <a:t>Bumble Overview</a:t>
            </a:r>
          </a:p>
        </p:txBody>
      </p:sp>
      <p:sp>
        <p:nvSpPr>
          <p:cNvPr id="31" name="Rectangle 59">
            <a:extLst>
              <a:ext uri="{FF2B5EF4-FFF2-40B4-BE49-F238E27FC236}">
                <a16:creationId xmlns:a16="http://schemas.microsoft.com/office/drawing/2014/main" id="{02D99DF3-FDC5-173F-E2AC-79D6C14FFC56}"/>
              </a:ext>
            </a:extLst>
          </p:cNvPr>
          <p:cNvSpPr>
            <a:spLocks noChangeArrowheads="1"/>
          </p:cNvSpPr>
          <p:nvPr/>
        </p:nvSpPr>
        <p:spPr bwMode="auto">
          <a:xfrm>
            <a:off x="3154622" y="5033462"/>
            <a:ext cx="1810991" cy="153888"/>
          </a:xfrm>
          <a:prstGeom prst="rect">
            <a:avLst/>
          </a:prstGeom>
          <a:solidFill>
            <a:schemeClr val="bg1">
              <a:lumMod val="95000"/>
            </a:schemeClr>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b="1">
                <a:solidFill>
                  <a:srgbClr val="000000"/>
                </a:solidFill>
                <a:latin typeface="Arial" charset="0"/>
                <a:ea typeface="MS PGothic"/>
                <a:cs typeface="Arial"/>
              </a:rPr>
              <a:t>Bumble Bizz</a:t>
            </a:r>
            <a:r>
              <a:rPr lang="en-US" sz="1000">
                <a:solidFill>
                  <a:srgbClr val="000000"/>
                </a:solidFill>
                <a:latin typeface="Arial" charset="0"/>
                <a:ea typeface="MS PGothic"/>
                <a:cs typeface="Arial"/>
              </a:rPr>
              <a:t> is launched</a:t>
            </a:r>
          </a:p>
        </p:txBody>
      </p:sp>
      <p:sp>
        <p:nvSpPr>
          <p:cNvPr id="32" name="Rectangle 59">
            <a:extLst>
              <a:ext uri="{FF2B5EF4-FFF2-40B4-BE49-F238E27FC236}">
                <a16:creationId xmlns:a16="http://schemas.microsoft.com/office/drawing/2014/main" id="{E8CC14BD-AC09-0B24-E79A-CFBB2A35CDA8}"/>
              </a:ext>
            </a:extLst>
          </p:cNvPr>
          <p:cNvSpPr>
            <a:spLocks noChangeArrowheads="1"/>
          </p:cNvSpPr>
          <p:nvPr/>
        </p:nvSpPr>
        <p:spPr bwMode="auto">
          <a:xfrm>
            <a:off x="2171031" y="4822077"/>
            <a:ext cx="1649852" cy="153888"/>
          </a:xfrm>
          <a:prstGeom prst="rect">
            <a:avLst/>
          </a:prstGeom>
          <a:solidFill>
            <a:schemeClr val="bg1">
              <a:lumMod val="95000"/>
            </a:schemeClr>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b="1">
                <a:solidFill>
                  <a:srgbClr val="000000"/>
                </a:solidFill>
                <a:latin typeface="Arial" charset="0"/>
                <a:ea typeface="MS PGothic"/>
                <a:cs typeface="Arial"/>
              </a:rPr>
              <a:t>Bumble BFF </a:t>
            </a:r>
            <a:r>
              <a:rPr lang="en-US" sz="1000">
                <a:solidFill>
                  <a:srgbClr val="000000"/>
                </a:solidFill>
                <a:latin typeface="Arial" charset="0"/>
                <a:ea typeface="MS PGothic"/>
                <a:cs typeface="Arial"/>
              </a:rPr>
              <a:t>is launched</a:t>
            </a:r>
          </a:p>
        </p:txBody>
      </p:sp>
      <p:cxnSp>
        <p:nvCxnSpPr>
          <p:cNvPr id="34" name="Straight Connector 65">
            <a:extLst>
              <a:ext uri="{FF2B5EF4-FFF2-40B4-BE49-F238E27FC236}">
                <a16:creationId xmlns:a16="http://schemas.microsoft.com/office/drawing/2014/main" id="{88B31882-6931-CB29-9915-B56F64FFA78C}"/>
              </a:ext>
            </a:extLst>
          </p:cNvPr>
          <p:cNvCxnSpPr>
            <a:cxnSpLocks noChangeShapeType="1"/>
          </p:cNvCxnSpPr>
          <p:nvPr/>
        </p:nvCxnSpPr>
        <p:spPr bwMode="auto">
          <a:xfrm flipV="1">
            <a:off x="2995957" y="3943252"/>
            <a:ext cx="7016" cy="860353"/>
          </a:xfrm>
          <a:prstGeom prst="line">
            <a:avLst/>
          </a:prstGeom>
          <a:noFill/>
          <a:ln w="19050" algn="ctr">
            <a:solidFill>
              <a:schemeClr val="accent1"/>
            </a:solidFill>
            <a:round/>
            <a:headEnd/>
            <a:tailEnd/>
          </a:ln>
        </p:spPr>
      </p:cxnSp>
      <p:sp>
        <p:nvSpPr>
          <p:cNvPr id="47" name="Rectangle 59">
            <a:extLst>
              <a:ext uri="{FF2B5EF4-FFF2-40B4-BE49-F238E27FC236}">
                <a16:creationId xmlns:a16="http://schemas.microsoft.com/office/drawing/2014/main" id="{C6528F7A-950E-D4C6-34DD-E746A87C6CC0}"/>
              </a:ext>
            </a:extLst>
          </p:cNvPr>
          <p:cNvSpPr>
            <a:spLocks noChangeArrowheads="1"/>
          </p:cNvSpPr>
          <p:nvPr/>
        </p:nvSpPr>
        <p:spPr bwMode="auto">
          <a:xfrm>
            <a:off x="1333276" y="4416705"/>
            <a:ext cx="1528871" cy="307777"/>
          </a:xfrm>
          <a:prstGeom prst="rect">
            <a:avLst/>
          </a:prstGeom>
          <a:solidFill>
            <a:schemeClr val="bg1">
              <a:lumMod val="95000"/>
            </a:schemeClr>
          </a:solidFill>
          <a:ln w="6350" algn="ctr">
            <a:solidFill>
              <a:srgbClr val="808080"/>
            </a:solidFill>
            <a:prstDash val="dash"/>
            <a:miter lim="800000"/>
            <a:headEnd/>
            <a:tailEnd/>
          </a:ln>
        </p:spPr>
        <p:txBody>
          <a:bodyPr wrap="square" tIns="0" bIns="0" anchor="ctr" anchorCtr="0">
            <a:spAutoFit/>
          </a:bodyPr>
          <a:lstStyle/>
          <a:p>
            <a:pPr marL="190500" indent="-190500" algn="ctr" defTabSz="457200" eaLnBrk="0" fontAlgn="base" hangingPunct="0">
              <a:spcBef>
                <a:spcPct val="0"/>
              </a:spcBef>
              <a:spcAft>
                <a:spcPts val="200"/>
              </a:spcAft>
              <a:buClr>
                <a:srgbClr val="003399"/>
              </a:buClr>
            </a:pPr>
            <a:r>
              <a:rPr lang="en-US" sz="1000"/>
              <a:t>Bumble</a:t>
            </a:r>
            <a:r>
              <a:rPr lang="en-US" sz="1000" b="1"/>
              <a:t> </a:t>
            </a:r>
            <a:r>
              <a:rPr lang="en-US" sz="1000"/>
              <a:t>reaches </a:t>
            </a:r>
            <a:r>
              <a:rPr lang="en-US" sz="1000" b="1"/>
              <a:t>1 million users</a:t>
            </a:r>
            <a:endParaRPr lang="en-US" sz="1000" b="1">
              <a:solidFill>
                <a:srgbClr val="000000"/>
              </a:solidFill>
              <a:latin typeface="Arial" charset="0"/>
              <a:ea typeface="MS PGothic"/>
              <a:cs typeface="Arial"/>
            </a:endParaRPr>
          </a:p>
        </p:txBody>
      </p:sp>
      <p:cxnSp>
        <p:nvCxnSpPr>
          <p:cNvPr id="51" name="Straight Connector 65">
            <a:extLst>
              <a:ext uri="{FF2B5EF4-FFF2-40B4-BE49-F238E27FC236}">
                <a16:creationId xmlns:a16="http://schemas.microsoft.com/office/drawing/2014/main" id="{D30029CC-A90C-F913-482E-02BC2E61E730}"/>
              </a:ext>
            </a:extLst>
          </p:cNvPr>
          <p:cNvCxnSpPr>
            <a:cxnSpLocks noChangeShapeType="1"/>
          </p:cNvCxnSpPr>
          <p:nvPr/>
        </p:nvCxnSpPr>
        <p:spPr bwMode="auto">
          <a:xfrm flipV="1">
            <a:off x="1956753" y="3970960"/>
            <a:ext cx="0" cy="464218"/>
          </a:xfrm>
          <a:prstGeom prst="line">
            <a:avLst/>
          </a:prstGeom>
          <a:noFill/>
          <a:ln w="19050" algn="ctr">
            <a:solidFill>
              <a:schemeClr val="accent1"/>
            </a:solidFill>
            <a:round/>
            <a:headEnd/>
            <a:tailEnd/>
          </a:ln>
        </p:spPr>
      </p:cxnSp>
      <p:sp>
        <p:nvSpPr>
          <p:cNvPr id="3" name="Rectangle 2">
            <a:extLst>
              <a:ext uri="{FF2B5EF4-FFF2-40B4-BE49-F238E27FC236}">
                <a16:creationId xmlns:a16="http://schemas.microsoft.com/office/drawing/2014/main" id="{2B071543-0BBF-F752-6FD1-E6C9DFA7C951}"/>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4" name="Picture 3" descr="A black background with white text&#10;&#10;Description automatically generated">
            <a:extLst>
              <a:ext uri="{FF2B5EF4-FFF2-40B4-BE49-F238E27FC236}">
                <a16:creationId xmlns:a16="http://schemas.microsoft.com/office/drawing/2014/main" id="{2B48D2AB-973A-7747-88BB-0B8E1073F1E1}"/>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71C753FF-DE8C-71BF-9AC0-8F489E56E74A}"/>
              </a:ext>
            </a:extLst>
          </p:cNvPr>
          <p:cNvPicPr>
            <a:picLocks noChangeAspect="1"/>
          </p:cNvPicPr>
          <p:nvPr/>
        </p:nvPicPr>
        <p:blipFill>
          <a:blip r:embed="rId3"/>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2082550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A90E2B9-9AB5-3DDB-4F18-FE87260BD54B}"/>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1" name="Title 1">
            <a:extLst>
              <a:ext uri="{FF2B5EF4-FFF2-40B4-BE49-F238E27FC236}">
                <a16:creationId xmlns:a16="http://schemas.microsoft.com/office/drawing/2014/main" id="{907FF32A-5A9B-42F8-9A90-57FDDB49BE64}"/>
              </a:ext>
            </a:extLst>
          </p:cNvPr>
          <p:cNvSpPr txBox="1">
            <a:spLocks/>
          </p:cNvSpPr>
          <p:nvPr/>
        </p:nvSpPr>
        <p:spPr bwMode="auto">
          <a:xfrm>
            <a:off x="219075" y="254000"/>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pPr defTabSz="914400"/>
            <a:r>
              <a:rPr lang="en-CA" b="1" kern="0">
                <a:solidFill>
                  <a:schemeClr val="tx2"/>
                </a:solidFill>
                <a:latin typeface="Helvetica "/>
              </a:rPr>
              <a:t>Precedent Transactions Overview (Bumble)</a:t>
            </a:r>
          </a:p>
        </p:txBody>
      </p:sp>
      <p:pic>
        <p:nvPicPr>
          <p:cNvPr id="3" name="Picture 2">
            <a:extLst>
              <a:ext uri="{FF2B5EF4-FFF2-40B4-BE49-F238E27FC236}">
                <a16:creationId xmlns:a16="http://schemas.microsoft.com/office/drawing/2014/main" id="{1BE37672-79C6-A628-5546-768B4962D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382" y="2105891"/>
            <a:ext cx="6788215" cy="4516770"/>
          </a:xfrm>
          <a:prstGeom prst="rect">
            <a:avLst/>
          </a:prstGeom>
        </p:spPr>
      </p:pic>
      <p:sp>
        <p:nvSpPr>
          <p:cNvPr id="4" name="Rectangle 3">
            <a:extLst>
              <a:ext uri="{FF2B5EF4-FFF2-40B4-BE49-F238E27FC236}">
                <a16:creationId xmlns:a16="http://schemas.microsoft.com/office/drawing/2014/main" id="{29AE779B-1582-4A9E-DB11-E3334E1A080B}"/>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5" name="Picture 4" descr="A black background with white text&#10;&#10;Description automatically generated">
            <a:extLst>
              <a:ext uri="{FF2B5EF4-FFF2-40B4-BE49-F238E27FC236}">
                <a16:creationId xmlns:a16="http://schemas.microsoft.com/office/drawing/2014/main" id="{231C7425-69E1-618F-DB83-161CCCF3331F}"/>
              </a:ext>
            </a:extLst>
          </p:cNvPr>
          <p:cNvPicPr>
            <a:picLocks noChangeAspect="1"/>
          </p:cNvPicPr>
          <p:nvPr/>
        </p:nvPicPr>
        <p:blipFill>
          <a:blip r:embed="rId4"/>
          <a:stretch>
            <a:fillRect/>
          </a:stretch>
        </p:blipFill>
        <p:spPr>
          <a:xfrm>
            <a:off x="-34549" y="6604899"/>
            <a:ext cx="2383890" cy="252842"/>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44EA18A9-EF1E-072B-850C-F92F5156D64E}"/>
              </a:ext>
            </a:extLst>
          </p:cNvPr>
          <p:cNvPicPr>
            <a:picLocks noChangeAspect="1"/>
          </p:cNvPicPr>
          <p:nvPr/>
        </p:nvPicPr>
        <p:blipFill>
          <a:blip r:embed="rId5"/>
          <a:stretch>
            <a:fillRect/>
          </a:stretch>
        </p:blipFill>
        <p:spPr>
          <a:xfrm>
            <a:off x="7779489" y="6451667"/>
            <a:ext cx="1577744" cy="494318"/>
          </a:xfrm>
          <a:prstGeom prst="rect">
            <a:avLst/>
          </a:prstGeom>
        </p:spPr>
      </p:pic>
      <p:sp>
        <p:nvSpPr>
          <p:cNvPr id="7" name="Title 1">
            <a:extLst>
              <a:ext uri="{FF2B5EF4-FFF2-40B4-BE49-F238E27FC236}">
                <a16:creationId xmlns:a16="http://schemas.microsoft.com/office/drawing/2014/main" id="{6EE9A582-12F5-68E4-4464-6DEB9ACEAECD}"/>
              </a:ext>
            </a:extLst>
          </p:cNvPr>
          <p:cNvSpPr>
            <a:spLocks noGrp="1"/>
          </p:cNvSpPr>
          <p:nvPr>
            <p:ph type="title"/>
          </p:nvPr>
        </p:nvSpPr>
        <p:spPr>
          <a:xfrm>
            <a:off x="296808" y="1065942"/>
            <a:ext cx="8541495" cy="333174"/>
          </a:xfrm>
          <a:solidFill>
            <a:srgbClr val="F5D20F"/>
          </a:solidFill>
        </p:spPr>
        <p:txBody>
          <a:bodyPr/>
          <a:lstStyle/>
          <a:p>
            <a:r>
              <a:rPr lang="en-US" sz="1200" b="1">
                <a:solidFill>
                  <a:schemeClr val="tx1"/>
                </a:solidFill>
                <a:ea typeface="+mj-lt"/>
                <a:cs typeface="+mj-lt"/>
              </a:rPr>
              <a:t>Precedent Transactions Dataset (LTM Multiples)</a:t>
            </a:r>
            <a:endParaRPr lang="en-US" b="1">
              <a:solidFill>
                <a:schemeClr val="tx1"/>
              </a:solidFill>
            </a:endParaRPr>
          </a:p>
        </p:txBody>
      </p:sp>
      <p:sp>
        <p:nvSpPr>
          <p:cNvPr id="10" name="TextBox 9">
            <a:extLst>
              <a:ext uri="{FF2B5EF4-FFF2-40B4-BE49-F238E27FC236}">
                <a16:creationId xmlns:a16="http://schemas.microsoft.com/office/drawing/2014/main" id="{28BCE42D-B329-8BCB-0149-455CF6771E1C}"/>
              </a:ext>
            </a:extLst>
          </p:cNvPr>
          <p:cNvSpPr txBox="1"/>
          <p:nvPr/>
        </p:nvSpPr>
        <p:spPr>
          <a:xfrm>
            <a:off x="-145991" y="1417080"/>
            <a:ext cx="8560209" cy="646331"/>
          </a:xfrm>
          <a:prstGeom prst="rect">
            <a:avLst/>
          </a:prstGeom>
          <a:noFill/>
        </p:spPr>
        <p:txBody>
          <a:bodyPr wrap="square" lIns="91440" tIns="45720" rIns="91440" bIns="45720" rtlCol="0" anchor="t">
            <a:spAutoFit/>
          </a:bodyPr>
          <a:lstStyle/>
          <a:p>
            <a:pPr lvl="1">
              <a:buFont typeface="Arial" charset="2"/>
              <a:buChar char="•"/>
              <a:defRPr/>
            </a:pPr>
            <a:r>
              <a:rPr lang="en-US" sz="1200">
                <a:ea typeface="+mn-lt"/>
                <a:cs typeface="+mn-lt"/>
              </a:rPr>
              <a:t>Precedent Transactions Valuation multiples for EV/Revenue and EV/EBITDA are 2.5x and 18.8x respectively.</a:t>
            </a:r>
            <a:endParaRPr lang="en-US" sz="1200">
              <a:cs typeface="Helvetica"/>
            </a:endParaRPr>
          </a:p>
          <a:p>
            <a:pPr lvl="1">
              <a:buFont typeface="Arial" charset="2"/>
              <a:buChar char="•"/>
              <a:defRPr/>
            </a:pPr>
            <a:r>
              <a:rPr lang="en-US" sz="1200">
                <a:ea typeface="+mn-lt"/>
                <a:cs typeface="+mn-lt"/>
              </a:rPr>
              <a:t>The transactions chosen for valuation of Bumble are Care.com/Match Group and </a:t>
            </a:r>
            <a:r>
              <a:rPr lang="en-US" sz="1200" err="1">
                <a:ea typeface="+mn-lt"/>
                <a:cs typeface="+mn-lt"/>
              </a:rPr>
              <a:t>MoPub</a:t>
            </a:r>
            <a:r>
              <a:rPr lang="en-US" sz="1200">
                <a:ea typeface="+mn-lt"/>
                <a:cs typeface="+mn-lt"/>
              </a:rPr>
              <a:t>/</a:t>
            </a:r>
            <a:r>
              <a:rPr lang="en-US" sz="1200" err="1">
                <a:ea typeface="+mn-lt"/>
                <a:cs typeface="+mn-lt"/>
              </a:rPr>
              <a:t>AppLovin</a:t>
            </a:r>
            <a:r>
              <a:rPr lang="en-US" sz="1200">
                <a:ea typeface="+mn-lt"/>
                <a:cs typeface="+mn-lt"/>
              </a:rPr>
              <a:t> Corp.</a:t>
            </a:r>
            <a:endParaRPr lang="en-US" sz="1200"/>
          </a:p>
          <a:p>
            <a:pPr lvl="1">
              <a:buFont typeface="Arial" charset="2"/>
              <a:buChar char="•"/>
              <a:defRPr/>
            </a:pPr>
            <a:r>
              <a:rPr lang="en-US" sz="1200">
                <a:ea typeface="+mn-lt"/>
                <a:cs typeface="+mn-lt"/>
              </a:rPr>
              <a:t>The fair value share price for Bumble according to precedent transactions valuation is $15.06 - $20.35.</a:t>
            </a:r>
          </a:p>
        </p:txBody>
      </p:sp>
    </p:spTree>
    <p:extLst>
      <p:ext uri="{BB962C8B-B14F-4D97-AF65-F5344CB8AC3E}">
        <p14:creationId xmlns:p14="http://schemas.microsoft.com/office/powerpoint/2010/main" val="2565188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443B4E-EA88-A865-468E-E6CA52BDB418}"/>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4" name="Slide Number Placeholder 4"/>
          <p:cNvSpPr>
            <a:spLocks noGrp="1"/>
          </p:cNvSpPr>
          <p:nvPr>
            <p:ph type="sldNum" sz="quarter" idx="10"/>
          </p:nvPr>
        </p:nvSpPr>
        <p:spPr>
          <a:xfrm>
            <a:off x="7119057" y="6654798"/>
            <a:ext cx="1905000" cy="239991"/>
          </a:xfrm>
        </p:spPr>
        <p:txBody>
          <a:bodyPr/>
          <a:lstStyle/>
          <a:p>
            <a:pPr>
              <a:defRPr/>
            </a:pPr>
            <a:fld id="{7D2DF075-FB03-4886-8FC9-7048671DDBF9}" type="slidenum">
              <a:rPr lang="en-AU">
                <a:solidFill>
                  <a:srgbClr val="FFFFFF"/>
                </a:solidFill>
                <a:latin typeface="Helvetica"/>
                <a:cs typeface="Arial"/>
              </a:rPr>
              <a:pPr>
                <a:defRPr/>
              </a:pPr>
              <a:t>38</a:t>
            </a:fld>
            <a:endParaRPr lang="en-AU">
              <a:solidFill>
                <a:srgbClr val="FFFFFF"/>
              </a:solidFill>
              <a:latin typeface="Helvetica"/>
              <a:cs typeface="Arial"/>
            </a:endParaRPr>
          </a:p>
        </p:txBody>
      </p:sp>
      <p:sp>
        <p:nvSpPr>
          <p:cNvPr id="8" name="Title 1">
            <a:extLst>
              <a:ext uri="{FF2B5EF4-FFF2-40B4-BE49-F238E27FC236}">
                <a16:creationId xmlns:a16="http://schemas.microsoft.com/office/drawing/2014/main" id="{B0947EED-E960-4084-87B4-CD5F0DC44373}"/>
              </a:ext>
            </a:extLst>
          </p:cNvPr>
          <p:cNvSpPr txBox="1">
            <a:spLocks/>
          </p:cNvSpPr>
          <p:nvPr/>
        </p:nvSpPr>
        <p:spPr bwMode="auto">
          <a:xfrm>
            <a:off x="60697" y="151520"/>
            <a:ext cx="9143999"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US" b="1" kern="0">
                <a:solidFill>
                  <a:schemeClr val="tx2"/>
                </a:solidFill>
                <a:latin typeface="Helvetica "/>
                <a:cs typeface="Arial"/>
              </a:rPr>
              <a:t>Precedent Transaction Synopsis </a:t>
            </a:r>
          </a:p>
          <a:p>
            <a:r>
              <a:rPr lang="en-US" b="1" kern="0">
                <a:solidFill>
                  <a:schemeClr val="tx2"/>
                </a:solidFill>
                <a:latin typeface="Helvetica "/>
                <a:cs typeface="Arial"/>
              </a:rPr>
              <a:t>(Care.com/Match Group)</a:t>
            </a:r>
            <a:endParaRPr lang="en-CA" b="1" kern="0">
              <a:solidFill>
                <a:schemeClr val="tx2"/>
              </a:solidFill>
              <a:latin typeface="Helvetica "/>
              <a:cs typeface="Arial"/>
            </a:endParaRPr>
          </a:p>
        </p:txBody>
      </p:sp>
      <p:graphicFrame>
        <p:nvGraphicFramePr>
          <p:cNvPr id="26" name="Table 25">
            <a:extLst>
              <a:ext uri="{FF2B5EF4-FFF2-40B4-BE49-F238E27FC236}">
                <a16:creationId xmlns:a16="http://schemas.microsoft.com/office/drawing/2014/main" id="{D23DA12E-6A0F-4DE1-935C-8906BB063AE7}"/>
              </a:ext>
            </a:extLst>
          </p:cNvPr>
          <p:cNvGraphicFramePr>
            <a:graphicFrameLocks noGrp="1"/>
          </p:cNvGraphicFramePr>
          <p:nvPr>
            <p:extLst>
              <p:ext uri="{D42A27DB-BD31-4B8C-83A1-F6EECF244321}">
                <p14:modId xmlns:p14="http://schemas.microsoft.com/office/powerpoint/2010/main" val="1642469879"/>
              </p:ext>
            </p:extLst>
          </p:nvPr>
        </p:nvGraphicFramePr>
        <p:xfrm>
          <a:off x="1441286" y="1402845"/>
          <a:ext cx="3100553" cy="1329056"/>
        </p:xfrm>
        <a:graphic>
          <a:graphicData uri="http://schemas.openxmlformats.org/drawingml/2006/table">
            <a:tbl>
              <a:tblPr firstRow="1" bandRow="1">
                <a:tableStyleId>{5C22544A-7EE6-4342-B048-85BDC9FD1C3A}</a:tableStyleId>
              </a:tblPr>
              <a:tblGrid>
                <a:gridCol w="2290205">
                  <a:extLst>
                    <a:ext uri="{9D8B030D-6E8A-4147-A177-3AD203B41FA5}">
                      <a16:colId xmlns:a16="http://schemas.microsoft.com/office/drawing/2014/main" val="20000"/>
                    </a:ext>
                  </a:extLst>
                </a:gridCol>
                <a:gridCol w="810348">
                  <a:extLst>
                    <a:ext uri="{9D8B030D-6E8A-4147-A177-3AD203B41FA5}">
                      <a16:colId xmlns:a16="http://schemas.microsoft.com/office/drawing/2014/main" val="20001"/>
                    </a:ext>
                  </a:extLst>
                </a:gridCol>
              </a:tblGrid>
              <a:tr h="27130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cs typeface="+mn-cs"/>
                        </a:rPr>
                        <a:t>Streams                                                    Revenue</a:t>
                      </a: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CEBA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bg1"/>
                        </a:solidFill>
                        <a:effectLst/>
                        <a:uLnTx/>
                        <a:uFillTx/>
                        <a:latin typeface="+mn-lt"/>
                        <a:cs typeface="+mn-cs"/>
                      </a:endParaRPr>
                    </a:p>
                  </a:txBody>
                  <a:tcPr>
                    <a:lnL w="381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444960"/>
                    </a:solidFill>
                  </a:tcPr>
                </a:tc>
                <a:extLst>
                  <a:ext uri="{0D108BD9-81ED-4DB2-BD59-A6C34878D82A}">
                    <a16:rowId xmlns:a16="http://schemas.microsoft.com/office/drawing/2014/main" val="10000"/>
                  </a:ext>
                </a:extLst>
              </a:tr>
              <a:tr h="2713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mn-lt"/>
                          <a:cs typeface="+mn-cs"/>
                        </a:rPr>
                        <a:t>Tinder</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cs typeface="+mn-cs"/>
                        </a:rPr>
                        <a:t>$1.92bn</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1"/>
                  </a:ext>
                </a:extLst>
              </a:tr>
              <a:tr h="243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1" i="0" kern="1200">
                          <a:solidFill>
                            <a:schemeClr val="dk1"/>
                          </a:solidFill>
                          <a:effectLst/>
                          <a:latin typeface="+mn-lt"/>
                          <a:ea typeface="+mn-ea"/>
                          <a:cs typeface="+mn-cs"/>
                        </a:rPr>
                        <a:t>Evergreen &amp; Emerging</a:t>
                      </a:r>
                      <a:endParaRPr kumimoji="0" lang="en-US" sz="1000" b="1" i="0" u="none" strike="noStrike" kern="1200" cap="none" spc="0" normalizeH="0" baseline="0" noProof="0">
                        <a:ln>
                          <a:noFill/>
                        </a:ln>
                        <a:solidFill>
                          <a:srgbClr val="000000"/>
                        </a:solidFill>
                        <a:effectLst/>
                        <a:uLnTx/>
                        <a:uFillTx/>
                        <a:latin typeface="+mn-lt"/>
                        <a:cs typeface="+mn-cs"/>
                      </a:endParaRP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cs typeface="+mn-cs"/>
                        </a:rPr>
                        <a:t>$691.4mm</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2"/>
                  </a:ext>
                </a:extLst>
              </a:tr>
              <a:tr h="271304">
                <a:tc>
                  <a:txBody>
                    <a:bodyPr/>
                    <a:lstStyle/>
                    <a:p>
                      <a:r>
                        <a:rPr lang="en-IN" sz="1000" b="1"/>
                        <a:t>Hinge</a:t>
                      </a:r>
                      <a:endParaRPr lang="en-CA" sz="1000" b="1"/>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CA" sz="1000"/>
                        <a:t>$396.5mm</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3"/>
                  </a:ext>
                </a:extLst>
              </a:tr>
              <a:tr h="271304">
                <a:tc>
                  <a:txBody>
                    <a:bodyPr/>
                    <a:lstStyle/>
                    <a:p>
                      <a:r>
                        <a:rPr lang="en-US" sz="1000" b="1"/>
                        <a:t>Match Group Asia</a:t>
                      </a:r>
                      <a:endParaRPr lang="en-CA" sz="1000" b="1"/>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284"/>
                    </a:solidFill>
                  </a:tcPr>
                </a:tc>
                <a:tc>
                  <a:txBody>
                    <a:bodyPr/>
                    <a:lstStyle/>
                    <a:p>
                      <a:r>
                        <a:rPr lang="en-CA" sz="1000"/>
                        <a:t>$302.6mm</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4"/>
                  </a:ext>
                </a:extLst>
              </a:tr>
            </a:tbl>
          </a:graphicData>
        </a:graphic>
      </p:graphicFrame>
      <p:graphicFrame>
        <p:nvGraphicFramePr>
          <p:cNvPr id="27" name="Group 108">
            <a:extLst>
              <a:ext uri="{FF2B5EF4-FFF2-40B4-BE49-F238E27FC236}">
                <a16:creationId xmlns:a16="http://schemas.microsoft.com/office/drawing/2014/main" id="{ADF898F9-B6A5-4A34-B9C8-C99E8FEC72C4}"/>
              </a:ext>
            </a:extLst>
          </p:cNvPr>
          <p:cNvGraphicFramePr>
            <a:graphicFrameLocks noGrp="1"/>
          </p:cNvGraphicFramePr>
          <p:nvPr>
            <p:extLst>
              <p:ext uri="{D42A27DB-BD31-4B8C-83A1-F6EECF244321}">
                <p14:modId xmlns:p14="http://schemas.microsoft.com/office/powerpoint/2010/main" val="2276711834"/>
              </p:ext>
            </p:extLst>
          </p:nvPr>
        </p:nvGraphicFramePr>
        <p:xfrm>
          <a:off x="110838" y="1126938"/>
          <a:ext cx="4431001" cy="258572"/>
        </p:xfrm>
        <a:graphic>
          <a:graphicData uri="http://schemas.openxmlformats.org/drawingml/2006/table">
            <a:tbl>
              <a:tblPr/>
              <a:tblGrid>
                <a:gridCol w="4431001">
                  <a:extLst>
                    <a:ext uri="{9D8B030D-6E8A-4147-A177-3AD203B41FA5}">
                      <a16:colId xmlns:a16="http://schemas.microsoft.com/office/drawing/2014/main" val="20000"/>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50" b="1" i="0" u="none" strike="noStrike" cap="none" normalizeH="0" baseline="0">
                          <a:ln>
                            <a:noFill/>
                          </a:ln>
                          <a:solidFill>
                            <a:schemeClr val="tx2"/>
                          </a:solidFill>
                          <a:effectLst/>
                          <a:latin typeface="+mn-lt"/>
                          <a:ea typeface="ＭＳ Ｐゴシック"/>
                          <a:cs typeface="Arial"/>
                        </a:rPr>
                        <a:t>Match Group History &amp; Background</a:t>
                      </a:r>
                      <a:endParaRPr kumimoji="0" lang="en-US" sz="1050" b="1" i="0" u="none" strike="noStrike" cap="none" normalizeH="0" baseline="0">
                        <a:ln>
                          <a:noFill/>
                        </a:ln>
                        <a:solidFill>
                          <a:schemeClr val="tx2"/>
                        </a:solidFill>
                        <a:effectLst/>
                        <a:latin typeface="+mn-lt"/>
                        <a:ea typeface="ＭＳ Ｐゴシック"/>
                        <a:cs typeface="Arial"/>
                      </a:endParaRPr>
                    </a:p>
                  </a:txBody>
                  <a:tcPr marL="45720" marR="45720" marT="36576" marB="36576"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0CC3C"/>
                    </a:solidFill>
                  </a:tcPr>
                </a:tc>
                <a:extLst>
                  <a:ext uri="{0D108BD9-81ED-4DB2-BD59-A6C34878D82A}">
                    <a16:rowId xmlns:a16="http://schemas.microsoft.com/office/drawing/2014/main" val="10000"/>
                  </a:ext>
                </a:extLst>
              </a:tr>
              <a:tr h="0">
                <a:tc>
                  <a:txBody>
                    <a:bodyPr/>
                    <a:lstStyle/>
                    <a:p>
                      <a:pPr marL="0" lvl="0" indent="0" eaLnBrk="0" fontAlgn="base" hangingPunct="0">
                        <a:spcBef>
                          <a:spcPct val="0"/>
                        </a:spcBef>
                        <a:spcAft>
                          <a:spcPts val="300"/>
                        </a:spcAft>
                        <a:buClr>
                          <a:srgbClr val="003399"/>
                        </a:buClr>
                        <a:buSzPct val="100000"/>
                        <a:buFont typeface="Helvetica" panose="020B0604020202020204" pitchFamily="34" charset="0"/>
                        <a:buNone/>
                        <a:defRPr/>
                      </a:pPr>
                      <a:endParaRPr lang="en-AU" sz="100"/>
                    </a:p>
                  </a:txBody>
                  <a:tcPr marL="45720" marR="45720" marT="0" marB="0"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0CC3C"/>
                    </a:solidFill>
                  </a:tcPr>
                </a:tc>
                <a:extLst>
                  <a:ext uri="{0D108BD9-81ED-4DB2-BD59-A6C34878D82A}">
                    <a16:rowId xmlns:a16="http://schemas.microsoft.com/office/drawing/2014/main" val="10001"/>
                  </a:ext>
                </a:extLst>
              </a:tr>
            </a:tbl>
          </a:graphicData>
        </a:graphic>
      </p:graphicFrame>
      <p:graphicFrame>
        <p:nvGraphicFramePr>
          <p:cNvPr id="28" name="Group 108">
            <a:extLst>
              <a:ext uri="{FF2B5EF4-FFF2-40B4-BE49-F238E27FC236}">
                <a16:creationId xmlns:a16="http://schemas.microsoft.com/office/drawing/2014/main" id="{9CB6233F-7677-40F0-83AE-432092CB2483}"/>
              </a:ext>
            </a:extLst>
          </p:cNvPr>
          <p:cNvGraphicFramePr>
            <a:graphicFrameLocks noGrp="1"/>
          </p:cNvGraphicFramePr>
          <p:nvPr>
            <p:extLst>
              <p:ext uri="{D42A27DB-BD31-4B8C-83A1-F6EECF244321}">
                <p14:modId xmlns:p14="http://schemas.microsoft.com/office/powerpoint/2010/main" val="1436513676"/>
              </p:ext>
            </p:extLst>
          </p:nvPr>
        </p:nvGraphicFramePr>
        <p:xfrm>
          <a:off x="4718544" y="1126938"/>
          <a:ext cx="4364759" cy="491822"/>
        </p:xfrm>
        <a:graphic>
          <a:graphicData uri="http://schemas.openxmlformats.org/drawingml/2006/table">
            <a:tbl>
              <a:tblPr/>
              <a:tblGrid>
                <a:gridCol w="4364759">
                  <a:extLst>
                    <a:ext uri="{9D8B030D-6E8A-4147-A177-3AD203B41FA5}">
                      <a16:colId xmlns:a16="http://schemas.microsoft.com/office/drawing/2014/main" val="20000"/>
                    </a:ext>
                  </a:extLst>
                </a:gridCol>
              </a:tblGrid>
              <a:tr h="2332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50" b="1" i="0" u="none" strike="noStrike" cap="none" normalizeH="0" baseline="0">
                          <a:ln>
                            <a:noFill/>
                          </a:ln>
                          <a:solidFill>
                            <a:schemeClr val="tx2"/>
                          </a:solidFill>
                          <a:effectLst/>
                          <a:latin typeface="+mn-lt"/>
                          <a:ea typeface="ＭＳ Ｐゴシック"/>
                          <a:cs typeface="Arial"/>
                        </a:rPr>
                        <a:t>Care.com Acquisition (Dec 2019)</a:t>
                      </a:r>
                      <a:endParaRPr kumimoji="0" lang="en-US" sz="1050" b="1" i="0" u="none" strike="noStrike" cap="none" normalizeH="0" baseline="0">
                        <a:ln>
                          <a:noFill/>
                        </a:ln>
                        <a:solidFill>
                          <a:schemeClr val="tx2"/>
                        </a:solidFill>
                        <a:effectLst/>
                        <a:latin typeface="+mn-lt"/>
                        <a:ea typeface="ＭＳ Ｐゴシック"/>
                        <a:cs typeface="Arial"/>
                      </a:endParaRPr>
                    </a:p>
                  </a:txBody>
                  <a:tcPr marL="45720" marR="45720" marT="36576" marB="36576"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0CC3C"/>
                    </a:solidFill>
                  </a:tcPr>
                </a:tc>
                <a:extLst>
                  <a:ext uri="{0D108BD9-81ED-4DB2-BD59-A6C34878D82A}">
                    <a16:rowId xmlns:a16="http://schemas.microsoft.com/office/drawing/2014/main" val="10000"/>
                  </a:ext>
                </a:extLst>
              </a:tr>
              <a:tr h="25404">
                <a:tc>
                  <a:txBody>
                    <a:bodyPr/>
                    <a:lstStyle/>
                    <a:p>
                      <a:pPr marL="0" lvl="0" indent="0" eaLnBrk="0" fontAlgn="base" hangingPunct="0">
                        <a:spcBef>
                          <a:spcPct val="0"/>
                        </a:spcBef>
                        <a:spcAft>
                          <a:spcPts val="300"/>
                        </a:spcAft>
                        <a:buClr>
                          <a:srgbClr val="003399"/>
                        </a:buClr>
                        <a:buSzPct val="100000"/>
                        <a:buFont typeface="Helvetica" panose="020B0604020202020204" pitchFamily="34" charset="0"/>
                        <a:buNone/>
                        <a:defRPr/>
                      </a:pPr>
                      <a:endParaRPr lang="en-AU" sz="100">
                        <a:solidFill>
                          <a:schemeClr val="tx1"/>
                        </a:solidFill>
                      </a:endParaRPr>
                    </a:p>
                  </a:txBody>
                  <a:tcPr marL="45720" marR="45720" marT="0" marB="0"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3209">
                <a:tc>
                  <a:txBody>
                    <a:bodyPr/>
                    <a:lstStyle/>
                    <a:p>
                      <a:pPr marL="114300" marR="0" lvl="0" indent="-114300" algn="l" defTabSz="914400" rtl="0" eaLnBrk="1" fontAlgn="base" latinLnBrk="0" hangingPunct="1">
                        <a:lnSpc>
                          <a:spcPct val="100000"/>
                        </a:lnSpc>
                        <a:spcBef>
                          <a:spcPct val="0"/>
                        </a:spcBef>
                        <a:spcAft>
                          <a:spcPct val="0"/>
                        </a:spcAft>
                        <a:buClr>
                          <a:srgbClr val="003399"/>
                        </a:buClr>
                        <a:buSzTx/>
                        <a:buFont typeface="Wingdings" pitchFamily="2" charset="2"/>
                        <a:buChar char="§"/>
                        <a:tabLst/>
                      </a:pPr>
                      <a:endParaRPr lang="en-AU" sz="1050">
                        <a:solidFill>
                          <a:schemeClr val="tx1"/>
                        </a:solidFill>
                      </a:endParaRPr>
                    </a:p>
                  </a:txBody>
                  <a:tcPr marL="45720" marR="45720" marT="36576" marB="36576"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9" name="Table 28">
            <a:extLst>
              <a:ext uri="{FF2B5EF4-FFF2-40B4-BE49-F238E27FC236}">
                <a16:creationId xmlns:a16="http://schemas.microsoft.com/office/drawing/2014/main" id="{B35D072D-11FB-4E03-B130-8B6BFD220669}"/>
              </a:ext>
            </a:extLst>
          </p:cNvPr>
          <p:cNvGraphicFramePr>
            <a:graphicFrameLocks noGrp="1"/>
          </p:cNvGraphicFramePr>
          <p:nvPr>
            <p:extLst>
              <p:ext uri="{D42A27DB-BD31-4B8C-83A1-F6EECF244321}">
                <p14:modId xmlns:p14="http://schemas.microsoft.com/office/powerpoint/2010/main" val="1238461113"/>
              </p:ext>
            </p:extLst>
          </p:nvPr>
        </p:nvGraphicFramePr>
        <p:xfrm>
          <a:off x="5532582" y="1402846"/>
          <a:ext cx="3550721" cy="1610152"/>
        </p:xfrm>
        <a:graphic>
          <a:graphicData uri="http://schemas.openxmlformats.org/drawingml/2006/table">
            <a:tbl>
              <a:tblPr firstRow="1" bandRow="1">
                <a:tableStyleId>{5C22544A-7EE6-4342-B048-85BDC9FD1C3A}</a:tableStyleId>
              </a:tblPr>
              <a:tblGrid>
                <a:gridCol w="828588">
                  <a:extLst>
                    <a:ext uri="{9D8B030D-6E8A-4147-A177-3AD203B41FA5}">
                      <a16:colId xmlns:a16="http://schemas.microsoft.com/office/drawing/2014/main" val="20000"/>
                    </a:ext>
                  </a:extLst>
                </a:gridCol>
                <a:gridCol w="868899">
                  <a:extLst>
                    <a:ext uri="{9D8B030D-6E8A-4147-A177-3AD203B41FA5}">
                      <a16:colId xmlns:a16="http://schemas.microsoft.com/office/drawing/2014/main" val="20001"/>
                    </a:ext>
                  </a:extLst>
                </a:gridCol>
                <a:gridCol w="914828">
                  <a:extLst>
                    <a:ext uri="{9D8B030D-6E8A-4147-A177-3AD203B41FA5}">
                      <a16:colId xmlns:a16="http://schemas.microsoft.com/office/drawing/2014/main" val="20002"/>
                    </a:ext>
                  </a:extLst>
                </a:gridCol>
                <a:gridCol w="938406">
                  <a:extLst>
                    <a:ext uri="{9D8B030D-6E8A-4147-A177-3AD203B41FA5}">
                      <a16:colId xmlns:a16="http://schemas.microsoft.com/office/drawing/2014/main" val="20003"/>
                    </a:ext>
                  </a:extLst>
                </a:gridCol>
              </a:tblGrid>
              <a:tr h="300271">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solidFill>
                            <a:schemeClr val="tx1"/>
                          </a:solidFill>
                        </a:rPr>
                        <a:t>Key Financials (LTM)</a:t>
                      </a:r>
                    </a:p>
                  </a:txBody>
                  <a:tcPr>
                    <a:lnL w="12700" cmpd="sng">
                      <a:noFill/>
                    </a:lnL>
                    <a:lnR w="38100" cap="flat" cmpd="sng" algn="ctr">
                      <a:solidFill>
                        <a:schemeClr val="bg1"/>
                      </a:solid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CEBA4"/>
                    </a:solidFill>
                  </a:tcPr>
                </a:tc>
                <a:tc hMerge="1">
                  <a:txBody>
                    <a:bodyPr/>
                    <a:lstStyle/>
                    <a:p>
                      <a:endParaRPr lang="en-US" sz="800" b="1"/>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chemeClr val="tx1"/>
                          </a:solidFill>
                          <a:effectLst/>
                          <a:uLnTx/>
                          <a:uFillTx/>
                          <a:latin typeface="+mn-lt"/>
                          <a:cs typeface="+mn-cs"/>
                        </a:rPr>
                        <a:t>LinkedIn Acquisition (LTM)</a:t>
                      </a: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CEBA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mn-lt"/>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002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Revenue</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baseline="0"/>
                        <a:t>$207mm</a:t>
                      </a:r>
                      <a:endParaRPr lang="en-US" sz="95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Offer Price</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n-lt"/>
                          <a:cs typeface="+mn-cs"/>
                        </a:rPr>
                        <a:t>$15 per share</a:t>
                      </a:r>
                    </a:p>
                  </a:txBody>
                  <a:tcP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1"/>
                  </a:ext>
                </a:extLst>
              </a:tr>
              <a:tr h="2405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EBITDA</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a:t>$14mm</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Implied EV</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n-lt"/>
                          <a:cs typeface="+mn-cs"/>
                        </a:rPr>
                        <a:t>$525mm</a:t>
                      </a:r>
                    </a:p>
                  </a:txBody>
                  <a:tcP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2"/>
                  </a:ext>
                </a:extLst>
              </a:tr>
              <a:tr h="3880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Net Profit</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a:t>$52.9mm</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EV/Revenue</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kumimoji="0" lang="en-US" sz="950" b="0" i="0" u="none" strike="noStrike" kern="1200" cap="none" spc="0" normalizeH="0" baseline="0" noProof="0">
                          <a:ln>
                            <a:noFill/>
                          </a:ln>
                          <a:solidFill>
                            <a:srgbClr val="000000"/>
                          </a:solidFill>
                          <a:effectLst/>
                          <a:uLnTx/>
                          <a:uFillTx/>
                          <a:latin typeface="+mn-lt"/>
                          <a:cs typeface="+mn-cs"/>
                        </a:rPr>
                        <a:t>2.5x</a:t>
                      </a:r>
                      <a:endParaRPr lang="en-CA" sz="950"/>
                    </a:p>
                  </a:txBody>
                  <a:tcP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3"/>
                  </a:ext>
                </a:extLst>
              </a:tr>
              <a:tr h="3002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Equity Funding</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284"/>
                    </a:solidFill>
                  </a:tcPr>
                </a:tc>
                <a:tc>
                  <a:txBody>
                    <a:bodyPr/>
                    <a:lstStyle/>
                    <a:p>
                      <a:r>
                        <a:rPr lang="en-US" sz="950"/>
                        <a:t>$107mm</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A5A"/>
                    </a:solidFill>
                  </a:tcPr>
                </a:tc>
                <a:tc>
                  <a:txBody>
                    <a:bodyPr/>
                    <a:lstStyle/>
                    <a:p>
                      <a:r>
                        <a:rPr kumimoji="0" lang="en-US" sz="950" b="1" i="0" u="none" strike="noStrike" kern="1200" cap="none" spc="0" normalizeH="0" baseline="0" noProof="0">
                          <a:ln>
                            <a:noFill/>
                          </a:ln>
                          <a:solidFill>
                            <a:srgbClr val="000000"/>
                          </a:solidFill>
                          <a:effectLst/>
                          <a:uLnTx/>
                          <a:uFillTx/>
                          <a:latin typeface="+mn-lt"/>
                          <a:cs typeface="+mn-cs"/>
                        </a:rPr>
                        <a:t>EV/EBITDA</a:t>
                      </a:r>
                      <a:endParaRPr lang="en-CA" sz="950" b="1"/>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284"/>
                    </a:solidFill>
                  </a:tcPr>
                </a:tc>
                <a:tc>
                  <a:txBody>
                    <a:bodyPr/>
                    <a:lstStyle/>
                    <a:p>
                      <a:r>
                        <a:rPr kumimoji="0" lang="en-US" sz="950" b="0" i="0" u="none" strike="noStrike" kern="1200" cap="none" spc="0" normalizeH="0" baseline="0" noProof="0">
                          <a:ln>
                            <a:noFill/>
                          </a:ln>
                          <a:solidFill>
                            <a:srgbClr val="000000"/>
                          </a:solidFill>
                          <a:effectLst/>
                          <a:uLnTx/>
                          <a:uFillTx/>
                          <a:latin typeface="+mn-lt"/>
                          <a:cs typeface="+mn-cs"/>
                        </a:rPr>
                        <a:t>37.5x</a:t>
                      </a:r>
                      <a:endParaRPr lang="en-CA" sz="950"/>
                    </a:p>
                  </a:txBody>
                  <a:tcP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4"/>
                  </a:ext>
                </a:extLst>
              </a:tr>
            </a:tbl>
          </a:graphicData>
        </a:graphic>
      </p:graphicFrame>
      <p:sp>
        <p:nvSpPr>
          <p:cNvPr id="30" name="Rectangle 29">
            <a:extLst>
              <a:ext uri="{FF2B5EF4-FFF2-40B4-BE49-F238E27FC236}">
                <a16:creationId xmlns:a16="http://schemas.microsoft.com/office/drawing/2014/main" id="{D5F9551A-5F9B-4968-9AC5-34A90D96A0F3}"/>
              </a:ext>
            </a:extLst>
          </p:cNvPr>
          <p:cNvSpPr/>
          <p:nvPr/>
        </p:nvSpPr>
        <p:spPr>
          <a:xfrm>
            <a:off x="141139" y="3615566"/>
            <a:ext cx="4577404" cy="2862322"/>
          </a:xfrm>
          <a:prstGeom prst="rect">
            <a:avLst/>
          </a:prstGeom>
        </p:spPr>
        <p:txBody>
          <a:bodyPr wrap="square">
            <a:spAutoFit/>
          </a:bodyPr>
          <a:lstStyle/>
          <a:p>
            <a:pPr marL="114300" indent="-114300" defTabSz="457200" fontAlgn="base">
              <a:spcBef>
                <a:spcPct val="0"/>
              </a:spcBef>
              <a:spcAft>
                <a:spcPct val="0"/>
              </a:spcAft>
              <a:buClr>
                <a:srgbClr val="003399"/>
              </a:buClr>
              <a:buFont typeface="Wingdings" pitchFamily="2" charset="2"/>
              <a:buChar char="§"/>
            </a:pPr>
            <a:r>
              <a:rPr lang="en-US" sz="1050" b="1"/>
              <a:t>1995</a:t>
            </a:r>
            <a:r>
              <a:rPr lang="en-US" sz="1050"/>
              <a:t>: Match.com, one of the </a:t>
            </a:r>
            <a:r>
              <a:rPr lang="en-US" sz="1050" b="1"/>
              <a:t>first online dating services</a:t>
            </a:r>
            <a:r>
              <a:rPr lang="en-US" sz="1050"/>
              <a:t>, was founded by Gary </a:t>
            </a:r>
            <a:r>
              <a:rPr lang="en-US" sz="1050" err="1"/>
              <a:t>Kremen</a:t>
            </a:r>
            <a:r>
              <a:rPr lang="en-US" sz="1050"/>
              <a:t> and Peng T. Ong. </a:t>
            </a:r>
          </a:p>
          <a:p>
            <a:pPr marL="114300" indent="-114300" defTabSz="457200" fontAlgn="base">
              <a:spcBef>
                <a:spcPct val="0"/>
              </a:spcBef>
              <a:spcAft>
                <a:spcPct val="0"/>
              </a:spcAft>
              <a:buClr>
                <a:srgbClr val="003399"/>
              </a:buClr>
              <a:buFont typeface="Wingdings" pitchFamily="2" charset="2"/>
              <a:buChar char="§"/>
            </a:pPr>
            <a:r>
              <a:rPr lang="en-US" sz="1050" b="1"/>
              <a:t>2003</a:t>
            </a:r>
            <a:r>
              <a:rPr lang="en-US" sz="1050"/>
              <a:t>: Became part of </a:t>
            </a:r>
            <a:r>
              <a:rPr lang="en-US" sz="1050" b="1"/>
              <a:t>IAC's portfolio </a:t>
            </a:r>
            <a:r>
              <a:rPr lang="en-US" sz="1050"/>
              <a:t>.</a:t>
            </a:r>
          </a:p>
          <a:p>
            <a:pPr marL="114300" indent="-114300" defTabSz="457200" fontAlgn="base">
              <a:spcBef>
                <a:spcPct val="0"/>
              </a:spcBef>
              <a:spcAft>
                <a:spcPct val="0"/>
              </a:spcAft>
              <a:buClr>
                <a:srgbClr val="003399"/>
              </a:buClr>
              <a:buFont typeface="Wingdings" pitchFamily="2" charset="2"/>
              <a:buChar char="§"/>
            </a:pPr>
            <a:r>
              <a:rPr lang="en-US" sz="1050" b="1"/>
              <a:t>2008</a:t>
            </a:r>
            <a:r>
              <a:rPr lang="en-US" sz="1050"/>
              <a:t>: Match Group was officially established under IAC to oversee online dating services.</a:t>
            </a:r>
          </a:p>
          <a:p>
            <a:pPr marL="114300" indent="-114300" defTabSz="457200" fontAlgn="base">
              <a:spcBef>
                <a:spcPct val="0"/>
              </a:spcBef>
              <a:spcAft>
                <a:spcPct val="0"/>
              </a:spcAft>
              <a:buClr>
                <a:srgbClr val="003399"/>
              </a:buClr>
              <a:buFont typeface="Wingdings" pitchFamily="2" charset="2"/>
              <a:buChar char="§"/>
            </a:pPr>
            <a:r>
              <a:rPr lang="en-US" sz="1050" b="1"/>
              <a:t>2015</a:t>
            </a:r>
            <a:r>
              <a:rPr lang="en-US" sz="1050"/>
              <a:t>: Launched as a standalone </a:t>
            </a:r>
            <a:r>
              <a:rPr lang="en-US" sz="1050" b="1"/>
              <a:t>publicly traded</a:t>
            </a:r>
            <a:r>
              <a:rPr lang="en-US" sz="1050"/>
              <a:t> company under the ticker symbol MTCH on NASDAQ.</a:t>
            </a:r>
          </a:p>
          <a:p>
            <a:pPr marL="114300" indent="-114300" defTabSz="457200" fontAlgn="base">
              <a:spcBef>
                <a:spcPct val="0"/>
              </a:spcBef>
              <a:spcAft>
                <a:spcPct val="0"/>
              </a:spcAft>
              <a:buClr>
                <a:srgbClr val="003399"/>
              </a:buClr>
              <a:buFont typeface="Wingdings" pitchFamily="2" charset="2"/>
              <a:buChar char="§"/>
            </a:pPr>
            <a:r>
              <a:rPr lang="en-US" sz="1050" b="1"/>
              <a:t>2019</a:t>
            </a:r>
            <a:r>
              <a:rPr lang="en-US" sz="1050"/>
              <a:t>: Match Group became </a:t>
            </a:r>
            <a:r>
              <a:rPr lang="en-US" sz="1050" b="1"/>
              <a:t>fully independent </a:t>
            </a:r>
            <a:r>
              <a:rPr lang="en-US" sz="1050"/>
              <a:t>from IAC after a spin-off.</a:t>
            </a:r>
          </a:p>
          <a:p>
            <a:pPr marL="114300" indent="-114300" defTabSz="457200" fontAlgn="base">
              <a:spcBef>
                <a:spcPct val="0"/>
              </a:spcBef>
              <a:spcAft>
                <a:spcPct val="0"/>
              </a:spcAft>
              <a:buClr>
                <a:srgbClr val="003399"/>
              </a:buClr>
              <a:buFont typeface="Wingdings" pitchFamily="2" charset="2"/>
              <a:buChar char="§"/>
            </a:pPr>
            <a:r>
              <a:rPr lang="en-US" sz="1200" b="1" u="sng"/>
              <a:t>M/A activities</a:t>
            </a:r>
          </a:p>
          <a:p>
            <a:pPr>
              <a:buFont typeface="Arial" panose="020B0604020202020204" pitchFamily="34" charset="0"/>
              <a:buChar char="•"/>
            </a:pPr>
            <a:r>
              <a:rPr lang="en-US" sz="1050" b="1"/>
              <a:t>2011</a:t>
            </a:r>
            <a:r>
              <a:rPr lang="en-US" sz="1050"/>
              <a:t>: Acquired </a:t>
            </a:r>
            <a:r>
              <a:rPr lang="en-US" sz="1050" b="1" err="1"/>
              <a:t>OkCupid</a:t>
            </a:r>
            <a:r>
              <a:rPr lang="en-US" sz="1050"/>
              <a:t> for $50 million, expanding its presence in the dating industry.</a:t>
            </a:r>
          </a:p>
          <a:p>
            <a:pPr>
              <a:buFont typeface="Arial" panose="020B0604020202020204" pitchFamily="34" charset="0"/>
              <a:buChar char="•"/>
            </a:pPr>
            <a:r>
              <a:rPr lang="en-US" sz="1050" b="1"/>
              <a:t>2014</a:t>
            </a:r>
            <a:r>
              <a:rPr lang="en-US" sz="1050"/>
              <a:t>: Acquired </a:t>
            </a:r>
            <a:r>
              <a:rPr lang="en-US" sz="1050" b="1"/>
              <a:t>Tinder</a:t>
            </a:r>
            <a:r>
              <a:rPr lang="en-US" sz="1050"/>
              <a:t>, a fast-growing dating app known for its swipe feature, becoming a dominant player in mobile dating.</a:t>
            </a:r>
          </a:p>
          <a:p>
            <a:pPr>
              <a:buFont typeface="Arial" panose="020B0604020202020204" pitchFamily="34" charset="0"/>
              <a:buChar char="•"/>
            </a:pPr>
            <a:r>
              <a:rPr lang="en-US" sz="1050" b="1"/>
              <a:t>2016</a:t>
            </a:r>
            <a:r>
              <a:rPr lang="en-US" sz="1050"/>
              <a:t>: Acquired </a:t>
            </a:r>
            <a:r>
              <a:rPr lang="en-US" sz="1050" b="1" err="1"/>
              <a:t>PlentyOfFish</a:t>
            </a:r>
            <a:r>
              <a:rPr lang="en-US" sz="1050"/>
              <a:t>, a popular free dating platform, for $575 million.</a:t>
            </a:r>
          </a:p>
          <a:p>
            <a:pPr>
              <a:buFont typeface="Arial" panose="020B0604020202020204" pitchFamily="34" charset="0"/>
              <a:buChar char="•"/>
            </a:pPr>
            <a:r>
              <a:rPr lang="en-US" sz="1050" b="1"/>
              <a:t>2018</a:t>
            </a:r>
            <a:r>
              <a:rPr lang="en-US" sz="1050"/>
              <a:t>: Acquired </a:t>
            </a:r>
            <a:r>
              <a:rPr lang="en-US" sz="1050" b="1"/>
              <a:t>Hinge</a:t>
            </a:r>
            <a:r>
              <a:rPr lang="en-US" sz="1050"/>
              <a:t>, a relationship-focused dating app, which has since become one of its fastest-growing brands.</a:t>
            </a:r>
          </a:p>
        </p:txBody>
      </p:sp>
      <p:sp>
        <p:nvSpPr>
          <p:cNvPr id="31" name="Rectangle 30">
            <a:extLst>
              <a:ext uri="{FF2B5EF4-FFF2-40B4-BE49-F238E27FC236}">
                <a16:creationId xmlns:a16="http://schemas.microsoft.com/office/drawing/2014/main" id="{1CF09730-58F4-455E-8ADC-3BF43EFB5AB1}"/>
              </a:ext>
            </a:extLst>
          </p:cNvPr>
          <p:cNvSpPr/>
          <p:nvPr/>
        </p:nvSpPr>
        <p:spPr>
          <a:xfrm>
            <a:off x="4718544" y="3524265"/>
            <a:ext cx="4138120" cy="3139321"/>
          </a:xfrm>
          <a:prstGeom prst="rect">
            <a:avLst/>
          </a:prstGeom>
        </p:spPr>
        <p:txBody>
          <a:bodyPr wrap="square">
            <a:spAutoFit/>
          </a:bodyPr>
          <a:lstStyle/>
          <a:p>
            <a:pPr marL="114300" indent="-114300" defTabSz="457200" fontAlgn="base">
              <a:spcBef>
                <a:spcPct val="0"/>
              </a:spcBef>
              <a:spcAft>
                <a:spcPct val="0"/>
              </a:spcAft>
              <a:buClr>
                <a:srgbClr val="003399"/>
              </a:buClr>
              <a:buFont typeface="Wingdings" pitchFamily="2" charset="2"/>
              <a:buChar char="§"/>
            </a:pPr>
            <a:r>
              <a:rPr lang="en-IN" sz="1100" b="1"/>
              <a:t>December 19, 2019 </a:t>
            </a:r>
            <a:r>
              <a:rPr lang="en-IN" sz="1100"/>
              <a:t>-&gt; </a:t>
            </a:r>
            <a:r>
              <a:rPr lang="en-US" sz="1100"/>
              <a:t>IAC(InterActiveCorp), which also owns Match Group announced its agreement to acquire Care.com for $15 per share in an all-cash deal valuing the company at approximately $525 million. This marked the start of the tender offer .</a:t>
            </a:r>
          </a:p>
          <a:p>
            <a:pPr marL="114300" indent="-114300" defTabSz="457200" fontAlgn="base">
              <a:spcBef>
                <a:spcPct val="0"/>
              </a:spcBef>
              <a:spcAft>
                <a:spcPct val="0"/>
              </a:spcAft>
              <a:buClr>
                <a:srgbClr val="003399"/>
              </a:buClr>
              <a:buFont typeface="Wingdings" pitchFamily="2" charset="2"/>
              <a:buChar char="§"/>
            </a:pPr>
            <a:r>
              <a:rPr lang="en-US" sz="1100" b="1"/>
              <a:t>January 13, 2020 </a:t>
            </a:r>
            <a:r>
              <a:rPr lang="en-US" sz="1100"/>
              <a:t>-&gt; IAC officially launched its tender offer to purchase all outstanding shares of Care.com .</a:t>
            </a:r>
          </a:p>
          <a:p>
            <a:pPr marL="114300" indent="-114300" defTabSz="457200" fontAlgn="base">
              <a:spcBef>
                <a:spcPct val="0"/>
              </a:spcBef>
              <a:spcAft>
                <a:spcPct val="0"/>
              </a:spcAft>
              <a:buClr>
                <a:srgbClr val="003399"/>
              </a:buClr>
              <a:buFont typeface="Wingdings" pitchFamily="2" charset="2"/>
              <a:buChar char="§"/>
            </a:pPr>
            <a:r>
              <a:rPr lang="en-US" sz="1100" b="1"/>
              <a:t>February 10, 2020 </a:t>
            </a:r>
            <a:r>
              <a:rPr lang="en-US" sz="1100"/>
              <a:t>-&gt;</a:t>
            </a:r>
            <a:r>
              <a:rPr lang="en-US" sz="1100" b="1"/>
              <a:t> </a:t>
            </a:r>
            <a:r>
              <a:rPr lang="en-US" sz="1100"/>
              <a:t>The tender offer expired. By this date, IAC had acquired approximately 81.3% of </a:t>
            </a:r>
            <a:r>
              <a:rPr lang="en-US" sz="1100" err="1"/>
              <a:t>Care.com’s</a:t>
            </a:r>
            <a:r>
              <a:rPr lang="en-US" sz="1100"/>
              <a:t> outstanding shares .</a:t>
            </a:r>
          </a:p>
          <a:p>
            <a:pPr marL="114300" indent="-114300" defTabSz="457200" fontAlgn="base">
              <a:spcBef>
                <a:spcPct val="0"/>
              </a:spcBef>
              <a:spcAft>
                <a:spcPct val="0"/>
              </a:spcAft>
              <a:buClr>
                <a:srgbClr val="003399"/>
              </a:buClr>
              <a:buFont typeface="Wingdings" pitchFamily="2" charset="2"/>
              <a:buChar char="§"/>
            </a:pPr>
            <a:r>
              <a:rPr lang="en-US" sz="1100" b="1"/>
              <a:t>February 11, 2020 </a:t>
            </a:r>
            <a:r>
              <a:rPr lang="en-US" sz="1100"/>
              <a:t>-&gt;The merger was completed, making Care.com a wholly-owned subsidiary of IAC. Following the merger, Care.com shares were delisted from the New York Stock Exchange .</a:t>
            </a:r>
          </a:p>
          <a:p>
            <a:pPr marL="114300" indent="-114300" defTabSz="457200" fontAlgn="base">
              <a:spcBef>
                <a:spcPct val="0"/>
              </a:spcBef>
              <a:spcAft>
                <a:spcPct val="0"/>
              </a:spcAft>
              <a:buClr>
                <a:srgbClr val="003399"/>
              </a:buClr>
              <a:buFont typeface="Wingdings" pitchFamily="2" charset="2"/>
              <a:buChar char="§"/>
            </a:pPr>
            <a:r>
              <a:rPr lang="en-US" sz="1100"/>
              <a:t>This acquisition allowed IAC to integrate Care.com into its portfolio, leveraging its digital expertise to address growing family care needs alongside its other business units like Match Group .</a:t>
            </a:r>
          </a:p>
        </p:txBody>
      </p:sp>
      <p:graphicFrame>
        <p:nvGraphicFramePr>
          <p:cNvPr id="2" name="Table 1">
            <a:extLst>
              <a:ext uri="{FF2B5EF4-FFF2-40B4-BE49-F238E27FC236}">
                <a16:creationId xmlns:a16="http://schemas.microsoft.com/office/drawing/2014/main" id="{EE5CEC94-A84B-0E38-1F13-72CC01913366}"/>
              </a:ext>
            </a:extLst>
          </p:cNvPr>
          <p:cNvGraphicFramePr>
            <a:graphicFrameLocks noGrp="1"/>
          </p:cNvGraphicFramePr>
          <p:nvPr>
            <p:extLst>
              <p:ext uri="{D42A27DB-BD31-4B8C-83A1-F6EECF244321}">
                <p14:modId xmlns:p14="http://schemas.microsoft.com/office/powerpoint/2010/main" val="737599127"/>
              </p:ext>
            </p:extLst>
          </p:nvPr>
        </p:nvGraphicFramePr>
        <p:xfrm>
          <a:off x="1441286" y="2749236"/>
          <a:ext cx="3100553" cy="271304"/>
        </p:xfrm>
        <a:graphic>
          <a:graphicData uri="http://schemas.openxmlformats.org/drawingml/2006/table">
            <a:tbl>
              <a:tblPr firstRow="1" bandRow="1">
                <a:tableStyleId>{5C22544A-7EE6-4342-B048-85BDC9FD1C3A}</a:tableStyleId>
              </a:tblPr>
              <a:tblGrid>
                <a:gridCol w="2290205">
                  <a:extLst>
                    <a:ext uri="{9D8B030D-6E8A-4147-A177-3AD203B41FA5}">
                      <a16:colId xmlns:a16="http://schemas.microsoft.com/office/drawing/2014/main" val="1984208780"/>
                    </a:ext>
                  </a:extLst>
                </a:gridCol>
                <a:gridCol w="810348">
                  <a:extLst>
                    <a:ext uri="{9D8B030D-6E8A-4147-A177-3AD203B41FA5}">
                      <a16:colId xmlns:a16="http://schemas.microsoft.com/office/drawing/2014/main" val="208998728"/>
                    </a:ext>
                  </a:extLst>
                </a:gridCol>
              </a:tblGrid>
              <a:tr h="271304">
                <a:tc>
                  <a:txBody>
                    <a:bodyPr/>
                    <a:lstStyle/>
                    <a:p>
                      <a:pPr lvl="0">
                        <a:buNone/>
                      </a:pPr>
                      <a:r>
                        <a:rPr lang="en-IN" sz="1000" b="1">
                          <a:solidFill>
                            <a:schemeClr val="tx1"/>
                          </a:solidFill>
                        </a:rPr>
                        <a:t>Advertising</a:t>
                      </a:r>
                      <a:endParaRPr lang="en-CA" sz="1000" b="1">
                        <a:solidFill>
                          <a:schemeClr val="tx1"/>
                        </a:solidFill>
                      </a:endParaRP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CEBA4"/>
                    </a:solidFill>
                  </a:tcPr>
                </a:tc>
                <a:tc>
                  <a:txBody>
                    <a:bodyPr/>
                    <a:lstStyle/>
                    <a:p>
                      <a:r>
                        <a:rPr lang="en-CA" sz="1000" b="0">
                          <a:solidFill>
                            <a:schemeClr val="tx1"/>
                          </a:solidFill>
                        </a:rPr>
                        <a:t>$56.4mm</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776460148"/>
                  </a:ext>
                </a:extLst>
              </a:tr>
            </a:tbl>
          </a:graphicData>
        </a:graphic>
      </p:graphicFrame>
      <p:sp>
        <p:nvSpPr>
          <p:cNvPr id="3" name="Rounded Rectangle 51">
            <a:extLst>
              <a:ext uri="{FF2B5EF4-FFF2-40B4-BE49-F238E27FC236}">
                <a16:creationId xmlns:a16="http://schemas.microsoft.com/office/drawing/2014/main" id="{839E9A35-9AD3-DEFF-0389-5D4FD4BEB563}"/>
              </a:ext>
            </a:extLst>
          </p:cNvPr>
          <p:cNvSpPr/>
          <p:nvPr/>
        </p:nvSpPr>
        <p:spPr>
          <a:xfrm>
            <a:off x="4718543" y="3284273"/>
            <a:ext cx="4364759" cy="239992"/>
          </a:xfrm>
          <a:prstGeom prst="roundRect">
            <a:avLst>
              <a:gd name="adj" fmla="val 0"/>
            </a:avLst>
          </a:prstGeom>
          <a:solidFill>
            <a:srgbClr val="F0CC3C"/>
          </a:solidFill>
          <a:ln w="25400" cap="flat" cmpd="sng" algn="ctr">
            <a:noFill/>
            <a:prstDash val="solid"/>
          </a:ln>
          <a:effectLst/>
        </p:spPr>
        <p:txBody>
          <a:bodyPr wrap="square" lIns="36000" tIns="36000" rIns="36000" bIns="36000" rtlCol="0" anchor="ctr" anchorCtr="0"/>
          <a:lstStyle/>
          <a:p>
            <a:pPr algn="ctr">
              <a:defRPr/>
            </a:pPr>
            <a:r>
              <a:rPr lang="en-US" sz="950" b="1" kern="0">
                <a:latin typeface="Helvetica"/>
                <a:cs typeface="Helvetica"/>
              </a:rPr>
              <a:t>Offer Process</a:t>
            </a:r>
          </a:p>
        </p:txBody>
      </p:sp>
      <p:pic>
        <p:nvPicPr>
          <p:cNvPr id="5" name="Picture 4" descr="Match Group | Logopedia | Fandom">
            <a:extLst>
              <a:ext uri="{FF2B5EF4-FFF2-40B4-BE49-F238E27FC236}">
                <a16:creationId xmlns:a16="http://schemas.microsoft.com/office/drawing/2014/main" id="{49526DF9-8426-D098-5CD5-5CE7DDFC1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7" y="1774950"/>
            <a:ext cx="1283444" cy="8111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re.com: Find Child Care, Babysitters, Senior Care, Pet Care and  Housekeeping">
            <a:extLst>
              <a:ext uri="{FF2B5EF4-FFF2-40B4-BE49-F238E27FC236}">
                <a16:creationId xmlns:a16="http://schemas.microsoft.com/office/drawing/2014/main" id="{C084DB53-B9E6-A193-D2D2-507B00B36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68237"/>
            <a:ext cx="962531" cy="27422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1">
            <a:extLst>
              <a:ext uri="{FF2B5EF4-FFF2-40B4-BE49-F238E27FC236}">
                <a16:creationId xmlns:a16="http://schemas.microsoft.com/office/drawing/2014/main" id="{F43F545E-6DC8-206A-95B3-AD7D70C1AA6C}"/>
              </a:ext>
            </a:extLst>
          </p:cNvPr>
          <p:cNvSpPr/>
          <p:nvPr/>
        </p:nvSpPr>
        <p:spPr>
          <a:xfrm>
            <a:off x="179532" y="3284273"/>
            <a:ext cx="4364759" cy="239992"/>
          </a:xfrm>
          <a:prstGeom prst="roundRect">
            <a:avLst>
              <a:gd name="adj" fmla="val 0"/>
            </a:avLst>
          </a:prstGeom>
          <a:solidFill>
            <a:srgbClr val="F0CC3C"/>
          </a:solidFill>
          <a:ln w="25400" cap="flat" cmpd="sng" algn="ctr">
            <a:noFill/>
            <a:prstDash val="solid"/>
          </a:ln>
          <a:effectLst/>
        </p:spPr>
        <p:txBody>
          <a:bodyPr wrap="square" lIns="36000" tIns="36000" rIns="36000" bIns="36000" rtlCol="0" anchor="ctr" anchorCtr="0"/>
          <a:lstStyle/>
          <a:p>
            <a:pPr algn="ctr">
              <a:defRPr/>
            </a:pPr>
            <a:r>
              <a:rPr lang="en-US" sz="950" b="1" kern="0">
                <a:latin typeface="Helvetica"/>
                <a:cs typeface="Helvetica"/>
              </a:rPr>
              <a:t>History</a:t>
            </a:r>
          </a:p>
        </p:txBody>
      </p:sp>
      <p:sp>
        <p:nvSpPr>
          <p:cNvPr id="7" name="Rectangle 6">
            <a:extLst>
              <a:ext uri="{FF2B5EF4-FFF2-40B4-BE49-F238E27FC236}">
                <a16:creationId xmlns:a16="http://schemas.microsoft.com/office/drawing/2014/main" id="{CB4F4588-2AD1-FF9B-07D4-75E84E5C7C02}"/>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9" name="Picture 8" descr="A black background with white text&#10;&#10;Description automatically generated">
            <a:extLst>
              <a:ext uri="{FF2B5EF4-FFF2-40B4-BE49-F238E27FC236}">
                <a16:creationId xmlns:a16="http://schemas.microsoft.com/office/drawing/2014/main" id="{5EB270D4-2937-EF78-F682-4AB5CD9F10D8}"/>
              </a:ext>
            </a:extLst>
          </p:cNvPr>
          <p:cNvPicPr>
            <a:picLocks noChangeAspect="1"/>
          </p:cNvPicPr>
          <p:nvPr/>
        </p:nvPicPr>
        <p:blipFill>
          <a:blip r:embed="rId5"/>
          <a:stretch>
            <a:fillRect/>
          </a:stretch>
        </p:blipFill>
        <p:spPr>
          <a:xfrm>
            <a:off x="-34549" y="6604899"/>
            <a:ext cx="2383890" cy="252842"/>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1E436BAC-ECF4-3E49-4882-F1EBC13FFFB6}"/>
              </a:ext>
            </a:extLst>
          </p:cNvPr>
          <p:cNvPicPr>
            <a:picLocks noChangeAspect="1"/>
          </p:cNvPicPr>
          <p:nvPr/>
        </p:nvPicPr>
        <p:blipFill>
          <a:blip r:embed="rId6"/>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3310622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4358-A2A1-BF59-CCC6-D761B41C7C7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B6CDA1F-164A-A325-803A-AE447056E058}"/>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4" name="Slide Number Placeholder 4">
            <a:extLst>
              <a:ext uri="{FF2B5EF4-FFF2-40B4-BE49-F238E27FC236}">
                <a16:creationId xmlns:a16="http://schemas.microsoft.com/office/drawing/2014/main" id="{49D4EA52-4B62-0ABA-A02E-9C7B98DB5370}"/>
              </a:ext>
            </a:extLst>
          </p:cNvPr>
          <p:cNvSpPr>
            <a:spLocks noGrp="1"/>
          </p:cNvSpPr>
          <p:nvPr>
            <p:ph type="sldNum" sz="quarter" idx="10"/>
          </p:nvPr>
        </p:nvSpPr>
        <p:spPr>
          <a:xfrm>
            <a:off x="7119057" y="6654798"/>
            <a:ext cx="1905000" cy="239991"/>
          </a:xfrm>
        </p:spPr>
        <p:txBody>
          <a:bodyPr/>
          <a:lstStyle/>
          <a:p>
            <a:pPr>
              <a:defRPr/>
            </a:pPr>
            <a:fld id="{7D2DF075-FB03-4886-8FC9-7048671DDBF9}" type="slidenum">
              <a:rPr lang="en-AU">
                <a:solidFill>
                  <a:srgbClr val="FFFFFF"/>
                </a:solidFill>
                <a:latin typeface="Helvetica"/>
                <a:cs typeface="Arial"/>
              </a:rPr>
              <a:pPr>
                <a:defRPr/>
              </a:pPr>
              <a:t>39</a:t>
            </a:fld>
            <a:endParaRPr lang="en-AU">
              <a:solidFill>
                <a:srgbClr val="FFFFFF"/>
              </a:solidFill>
              <a:latin typeface="Helvetica"/>
              <a:cs typeface="Arial"/>
            </a:endParaRPr>
          </a:p>
        </p:txBody>
      </p:sp>
      <p:sp>
        <p:nvSpPr>
          <p:cNvPr id="8" name="Title 1">
            <a:extLst>
              <a:ext uri="{FF2B5EF4-FFF2-40B4-BE49-F238E27FC236}">
                <a16:creationId xmlns:a16="http://schemas.microsoft.com/office/drawing/2014/main" id="{5CD846DA-222B-AC10-A36A-485830C50B62}"/>
              </a:ext>
            </a:extLst>
          </p:cNvPr>
          <p:cNvSpPr txBox="1">
            <a:spLocks/>
          </p:cNvSpPr>
          <p:nvPr/>
        </p:nvSpPr>
        <p:spPr bwMode="auto">
          <a:xfrm>
            <a:off x="219076" y="204236"/>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US" b="1" kern="0">
                <a:solidFill>
                  <a:schemeClr val="tx2"/>
                </a:solidFill>
                <a:latin typeface="Helvetica "/>
                <a:cs typeface="Arial"/>
              </a:rPr>
              <a:t>Precedent Transaction Synopsis (LinkedIn/Microsoft)</a:t>
            </a:r>
            <a:endParaRPr lang="en-CA" b="1" kern="0">
              <a:solidFill>
                <a:schemeClr val="tx2"/>
              </a:solidFill>
              <a:latin typeface="Helvetica "/>
              <a:cs typeface="Arial"/>
            </a:endParaRPr>
          </a:p>
        </p:txBody>
      </p:sp>
      <p:graphicFrame>
        <p:nvGraphicFramePr>
          <p:cNvPr id="26" name="Table 25">
            <a:extLst>
              <a:ext uri="{FF2B5EF4-FFF2-40B4-BE49-F238E27FC236}">
                <a16:creationId xmlns:a16="http://schemas.microsoft.com/office/drawing/2014/main" id="{BBFECA2A-FE0F-E9BE-D6E9-2B4BE19D607B}"/>
              </a:ext>
            </a:extLst>
          </p:cNvPr>
          <p:cNvGraphicFramePr>
            <a:graphicFrameLocks noGrp="1"/>
          </p:cNvGraphicFramePr>
          <p:nvPr>
            <p:extLst>
              <p:ext uri="{D42A27DB-BD31-4B8C-83A1-F6EECF244321}">
                <p14:modId xmlns:p14="http://schemas.microsoft.com/office/powerpoint/2010/main" val="661190957"/>
              </p:ext>
            </p:extLst>
          </p:nvPr>
        </p:nvGraphicFramePr>
        <p:xfrm>
          <a:off x="1441286" y="1402845"/>
          <a:ext cx="3100553" cy="1329056"/>
        </p:xfrm>
        <a:graphic>
          <a:graphicData uri="http://schemas.openxmlformats.org/drawingml/2006/table">
            <a:tbl>
              <a:tblPr firstRow="1" bandRow="1">
                <a:tableStyleId>{5C22544A-7EE6-4342-B048-85BDC9FD1C3A}</a:tableStyleId>
              </a:tblPr>
              <a:tblGrid>
                <a:gridCol w="2514431">
                  <a:extLst>
                    <a:ext uri="{9D8B030D-6E8A-4147-A177-3AD203B41FA5}">
                      <a16:colId xmlns:a16="http://schemas.microsoft.com/office/drawing/2014/main" val="20000"/>
                    </a:ext>
                  </a:extLst>
                </a:gridCol>
                <a:gridCol w="586122">
                  <a:extLst>
                    <a:ext uri="{9D8B030D-6E8A-4147-A177-3AD203B41FA5}">
                      <a16:colId xmlns:a16="http://schemas.microsoft.com/office/drawing/2014/main" val="20001"/>
                    </a:ext>
                  </a:extLst>
                </a:gridCol>
              </a:tblGrid>
              <a:tr h="271304">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mn-lt"/>
                          <a:cs typeface="+mn-cs"/>
                        </a:rPr>
                        <a:t>Major Products                                Revenue</a:t>
                      </a: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CEBA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bg1"/>
                        </a:solidFill>
                        <a:effectLst/>
                        <a:uLnTx/>
                        <a:uFillTx/>
                        <a:latin typeface="+mn-lt"/>
                        <a:cs typeface="+mn-cs"/>
                      </a:endParaRPr>
                    </a:p>
                  </a:txBody>
                  <a:tcPr>
                    <a:lnL w="381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444960"/>
                    </a:solidFill>
                  </a:tcPr>
                </a:tc>
                <a:extLst>
                  <a:ext uri="{0D108BD9-81ED-4DB2-BD59-A6C34878D82A}">
                    <a16:rowId xmlns:a16="http://schemas.microsoft.com/office/drawing/2014/main" val="10000"/>
                  </a:ext>
                </a:extLst>
              </a:tr>
              <a:tr h="2713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00" b="1"/>
                        <a:t>Operating Systems (Windows)</a:t>
                      </a:r>
                      <a:endParaRPr kumimoji="0" lang="en-US" sz="1000" b="1" i="0" u="none" strike="noStrike" kern="1200" cap="none" spc="0" normalizeH="0" baseline="0" noProof="0">
                        <a:ln>
                          <a:noFill/>
                        </a:ln>
                        <a:solidFill>
                          <a:srgbClr val="000000"/>
                        </a:solidFill>
                        <a:effectLst/>
                        <a:uLnTx/>
                        <a:uFillTx/>
                        <a:latin typeface="+mn-lt"/>
                        <a:cs typeface="+mn-cs"/>
                      </a:endParaRP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cs typeface="+mn-cs"/>
                        </a:rPr>
                        <a:t>$22 bn</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1"/>
                  </a:ext>
                </a:extLst>
              </a:tr>
              <a:tr h="243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t>Office Software (Microsoft 365)</a:t>
                      </a:r>
                      <a:endParaRPr kumimoji="0" lang="en-US" sz="1000" b="1" i="0" u="none" strike="noStrike" kern="1200" cap="none" spc="0" normalizeH="0" baseline="0" noProof="0">
                        <a:ln>
                          <a:noFill/>
                        </a:ln>
                        <a:solidFill>
                          <a:srgbClr val="000000"/>
                        </a:solidFill>
                        <a:effectLst/>
                        <a:uLnTx/>
                        <a:uFillTx/>
                        <a:latin typeface="+mn-lt"/>
                        <a:cs typeface="+mn-cs"/>
                      </a:endParaRP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mn-lt"/>
                          <a:cs typeface="+mn-cs"/>
                        </a:rPr>
                        <a:t>$49 bn</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2"/>
                  </a:ext>
                </a:extLst>
              </a:tr>
              <a:tr h="271304">
                <a:tc>
                  <a:txBody>
                    <a:bodyPr/>
                    <a:lstStyle/>
                    <a:p>
                      <a:r>
                        <a:rPr lang="en-IN" sz="1000" b="1"/>
                        <a:t>Cloud Computing Services (Azure)</a:t>
                      </a:r>
                      <a:endParaRPr lang="en-CA" sz="1000" b="1"/>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CA" sz="1000"/>
                        <a:t>$80 bn</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3"/>
                  </a:ext>
                </a:extLst>
              </a:tr>
              <a:tr h="271304">
                <a:tc>
                  <a:txBody>
                    <a:bodyPr/>
                    <a:lstStyle/>
                    <a:p>
                      <a:r>
                        <a:rPr lang="en-US" sz="1000" b="1"/>
                        <a:t>Gaming</a:t>
                      </a:r>
                      <a:r>
                        <a:rPr lang="en-US" sz="1000"/>
                        <a:t> </a:t>
                      </a:r>
                      <a:r>
                        <a:rPr lang="en-US" sz="1000" b="1"/>
                        <a:t>Consoles (Xbox)</a:t>
                      </a:r>
                      <a:endParaRPr lang="en-CA" sz="1000" b="1"/>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284"/>
                    </a:solidFill>
                  </a:tcPr>
                </a:tc>
                <a:tc>
                  <a:txBody>
                    <a:bodyPr/>
                    <a:lstStyle/>
                    <a:p>
                      <a:r>
                        <a:rPr lang="en-CA" sz="1000"/>
                        <a:t>$15 bn</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4"/>
                  </a:ext>
                </a:extLst>
              </a:tr>
            </a:tbl>
          </a:graphicData>
        </a:graphic>
      </p:graphicFrame>
      <p:graphicFrame>
        <p:nvGraphicFramePr>
          <p:cNvPr id="27" name="Group 108">
            <a:extLst>
              <a:ext uri="{FF2B5EF4-FFF2-40B4-BE49-F238E27FC236}">
                <a16:creationId xmlns:a16="http://schemas.microsoft.com/office/drawing/2014/main" id="{CA056CA3-3E96-CEFE-518C-2F96E2CD0985}"/>
              </a:ext>
            </a:extLst>
          </p:cNvPr>
          <p:cNvGraphicFramePr>
            <a:graphicFrameLocks noGrp="1"/>
          </p:cNvGraphicFramePr>
          <p:nvPr>
            <p:extLst>
              <p:ext uri="{D42A27DB-BD31-4B8C-83A1-F6EECF244321}">
                <p14:modId xmlns:p14="http://schemas.microsoft.com/office/powerpoint/2010/main" val="3105971980"/>
              </p:ext>
            </p:extLst>
          </p:nvPr>
        </p:nvGraphicFramePr>
        <p:xfrm>
          <a:off x="110838" y="1126938"/>
          <a:ext cx="4431001" cy="258572"/>
        </p:xfrm>
        <a:graphic>
          <a:graphicData uri="http://schemas.openxmlformats.org/drawingml/2006/table">
            <a:tbl>
              <a:tblPr/>
              <a:tblGrid>
                <a:gridCol w="4431001">
                  <a:extLst>
                    <a:ext uri="{9D8B030D-6E8A-4147-A177-3AD203B41FA5}">
                      <a16:colId xmlns:a16="http://schemas.microsoft.com/office/drawing/2014/main" val="20000"/>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50" b="1" i="0" u="none" strike="noStrike" cap="none" normalizeH="0" baseline="0">
                          <a:ln>
                            <a:noFill/>
                          </a:ln>
                          <a:solidFill>
                            <a:schemeClr val="tx2"/>
                          </a:solidFill>
                          <a:effectLst/>
                          <a:latin typeface="+mn-lt"/>
                          <a:ea typeface="ＭＳ Ｐゴシック"/>
                          <a:cs typeface="Arial"/>
                        </a:rPr>
                        <a:t>Microsoft History &amp; Background</a:t>
                      </a:r>
                      <a:endParaRPr kumimoji="0" lang="en-US" sz="1050" b="1" i="0" u="none" strike="noStrike" cap="none" normalizeH="0" baseline="0">
                        <a:ln>
                          <a:noFill/>
                        </a:ln>
                        <a:solidFill>
                          <a:schemeClr val="tx2"/>
                        </a:solidFill>
                        <a:effectLst/>
                        <a:latin typeface="+mn-lt"/>
                        <a:ea typeface="ＭＳ Ｐゴシック"/>
                        <a:cs typeface="Arial"/>
                      </a:endParaRPr>
                    </a:p>
                  </a:txBody>
                  <a:tcPr marL="45720" marR="45720" marT="36576" marB="36576"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0CC3C"/>
                    </a:solidFill>
                  </a:tcPr>
                </a:tc>
                <a:extLst>
                  <a:ext uri="{0D108BD9-81ED-4DB2-BD59-A6C34878D82A}">
                    <a16:rowId xmlns:a16="http://schemas.microsoft.com/office/drawing/2014/main" val="10000"/>
                  </a:ext>
                </a:extLst>
              </a:tr>
              <a:tr h="0">
                <a:tc>
                  <a:txBody>
                    <a:bodyPr/>
                    <a:lstStyle/>
                    <a:p>
                      <a:pPr marL="0" lvl="0" indent="0" eaLnBrk="0" fontAlgn="base" hangingPunct="0">
                        <a:spcBef>
                          <a:spcPct val="0"/>
                        </a:spcBef>
                        <a:spcAft>
                          <a:spcPts val="300"/>
                        </a:spcAft>
                        <a:buClr>
                          <a:srgbClr val="003399"/>
                        </a:buClr>
                        <a:buSzPct val="100000"/>
                        <a:buFont typeface="Helvetica" panose="020B0604020202020204" pitchFamily="34" charset="0"/>
                        <a:buNone/>
                        <a:defRPr/>
                      </a:pPr>
                      <a:endParaRPr lang="en-AU" sz="100"/>
                    </a:p>
                  </a:txBody>
                  <a:tcPr marL="45720" marR="45720" marT="0" marB="0"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0CC3C"/>
                    </a:solidFill>
                  </a:tcPr>
                </a:tc>
                <a:extLst>
                  <a:ext uri="{0D108BD9-81ED-4DB2-BD59-A6C34878D82A}">
                    <a16:rowId xmlns:a16="http://schemas.microsoft.com/office/drawing/2014/main" val="10001"/>
                  </a:ext>
                </a:extLst>
              </a:tr>
            </a:tbl>
          </a:graphicData>
        </a:graphic>
      </p:graphicFrame>
      <p:graphicFrame>
        <p:nvGraphicFramePr>
          <p:cNvPr id="28" name="Group 108">
            <a:extLst>
              <a:ext uri="{FF2B5EF4-FFF2-40B4-BE49-F238E27FC236}">
                <a16:creationId xmlns:a16="http://schemas.microsoft.com/office/drawing/2014/main" id="{50C93945-FAE5-F5B3-F01F-2D464CE080E0}"/>
              </a:ext>
            </a:extLst>
          </p:cNvPr>
          <p:cNvGraphicFramePr>
            <a:graphicFrameLocks noGrp="1"/>
          </p:cNvGraphicFramePr>
          <p:nvPr>
            <p:extLst>
              <p:ext uri="{D42A27DB-BD31-4B8C-83A1-F6EECF244321}">
                <p14:modId xmlns:p14="http://schemas.microsoft.com/office/powerpoint/2010/main" val="979909293"/>
              </p:ext>
            </p:extLst>
          </p:nvPr>
        </p:nvGraphicFramePr>
        <p:xfrm>
          <a:off x="4718544" y="1126938"/>
          <a:ext cx="4314617" cy="258613"/>
        </p:xfrm>
        <a:graphic>
          <a:graphicData uri="http://schemas.openxmlformats.org/drawingml/2006/table">
            <a:tbl>
              <a:tblPr/>
              <a:tblGrid>
                <a:gridCol w="4314617">
                  <a:extLst>
                    <a:ext uri="{9D8B030D-6E8A-4147-A177-3AD203B41FA5}">
                      <a16:colId xmlns:a16="http://schemas.microsoft.com/office/drawing/2014/main" val="20000"/>
                    </a:ext>
                  </a:extLst>
                </a:gridCol>
              </a:tblGrid>
              <a:tr h="23320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050" b="1" i="0" u="none" strike="noStrike" cap="none" normalizeH="0" baseline="0">
                          <a:ln>
                            <a:noFill/>
                          </a:ln>
                          <a:solidFill>
                            <a:schemeClr val="tx2"/>
                          </a:solidFill>
                          <a:effectLst/>
                          <a:latin typeface="+mn-lt"/>
                          <a:ea typeface="ＭＳ Ｐゴシック"/>
                          <a:cs typeface="Arial"/>
                        </a:rPr>
                        <a:t>LinkedIn Acquisition (Dec 2016)</a:t>
                      </a:r>
                      <a:endParaRPr kumimoji="0" lang="en-US" sz="1050" b="1" i="0" u="none" strike="noStrike" cap="none" normalizeH="0" baseline="0">
                        <a:ln>
                          <a:noFill/>
                        </a:ln>
                        <a:solidFill>
                          <a:schemeClr val="tx2"/>
                        </a:solidFill>
                        <a:effectLst/>
                        <a:latin typeface="+mn-lt"/>
                        <a:ea typeface="ＭＳ Ｐゴシック"/>
                        <a:cs typeface="Arial"/>
                      </a:endParaRPr>
                    </a:p>
                  </a:txBody>
                  <a:tcPr marL="45720" marR="45720" marT="36576" marB="36576"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0CC3C"/>
                    </a:solidFill>
                  </a:tcPr>
                </a:tc>
                <a:extLst>
                  <a:ext uri="{0D108BD9-81ED-4DB2-BD59-A6C34878D82A}">
                    <a16:rowId xmlns:a16="http://schemas.microsoft.com/office/drawing/2014/main" val="10000"/>
                  </a:ext>
                </a:extLst>
              </a:tr>
              <a:tr h="25404">
                <a:tc>
                  <a:txBody>
                    <a:bodyPr/>
                    <a:lstStyle/>
                    <a:p>
                      <a:pPr marL="0" lvl="0" indent="0" eaLnBrk="0" fontAlgn="base" hangingPunct="0">
                        <a:spcBef>
                          <a:spcPct val="0"/>
                        </a:spcBef>
                        <a:spcAft>
                          <a:spcPts val="300"/>
                        </a:spcAft>
                        <a:buClr>
                          <a:srgbClr val="003399"/>
                        </a:buClr>
                        <a:buSzPct val="100000"/>
                        <a:buFont typeface="Helvetica" panose="020B0604020202020204" pitchFamily="34" charset="0"/>
                        <a:buNone/>
                        <a:defRPr/>
                      </a:pPr>
                      <a:endParaRPr lang="en-AU" sz="100">
                        <a:solidFill>
                          <a:schemeClr val="tx1"/>
                        </a:solidFill>
                      </a:endParaRPr>
                    </a:p>
                  </a:txBody>
                  <a:tcPr marL="45720" marR="45720" marT="0" marB="0"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0CC3C"/>
                    </a:solidFill>
                  </a:tcPr>
                </a:tc>
                <a:extLst>
                  <a:ext uri="{0D108BD9-81ED-4DB2-BD59-A6C34878D82A}">
                    <a16:rowId xmlns:a16="http://schemas.microsoft.com/office/drawing/2014/main" val="10001"/>
                  </a:ext>
                </a:extLst>
              </a:tr>
            </a:tbl>
          </a:graphicData>
        </a:graphic>
      </p:graphicFrame>
      <p:graphicFrame>
        <p:nvGraphicFramePr>
          <p:cNvPr id="29" name="Table 28">
            <a:extLst>
              <a:ext uri="{FF2B5EF4-FFF2-40B4-BE49-F238E27FC236}">
                <a16:creationId xmlns:a16="http://schemas.microsoft.com/office/drawing/2014/main" id="{13BB40E5-FDE9-ECB7-7DCA-50C3324736FF}"/>
              </a:ext>
            </a:extLst>
          </p:cNvPr>
          <p:cNvGraphicFramePr>
            <a:graphicFrameLocks noGrp="1"/>
          </p:cNvGraphicFramePr>
          <p:nvPr>
            <p:extLst>
              <p:ext uri="{D42A27DB-BD31-4B8C-83A1-F6EECF244321}">
                <p14:modId xmlns:p14="http://schemas.microsoft.com/office/powerpoint/2010/main" val="1939569157"/>
              </p:ext>
            </p:extLst>
          </p:nvPr>
        </p:nvGraphicFramePr>
        <p:xfrm>
          <a:off x="5532582" y="1402846"/>
          <a:ext cx="3481731" cy="1610152"/>
        </p:xfrm>
        <a:graphic>
          <a:graphicData uri="http://schemas.openxmlformats.org/drawingml/2006/table">
            <a:tbl>
              <a:tblPr firstRow="1" bandRow="1">
                <a:tableStyleId>{5C22544A-7EE6-4342-B048-85BDC9FD1C3A}</a:tableStyleId>
              </a:tblPr>
              <a:tblGrid>
                <a:gridCol w="812489">
                  <a:extLst>
                    <a:ext uri="{9D8B030D-6E8A-4147-A177-3AD203B41FA5}">
                      <a16:colId xmlns:a16="http://schemas.microsoft.com/office/drawing/2014/main" val="20000"/>
                    </a:ext>
                  </a:extLst>
                </a:gridCol>
                <a:gridCol w="852016">
                  <a:extLst>
                    <a:ext uri="{9D8B030D-6E8A-4147-A177-3AD203B41FA5}">
                      <a16:colId xmlns:a16="http://schemas.microsoft.com/office/drawing/2014/main" val="20001"/>
                    </a:ext>
                  </a:extLst>
                </a:gridCol>
                <a:gridCol w="897053">
                  <a:extLst>
                    <a:ext uri="{9D8B030D-6E8A-4147-A177-3AD203B41FA5}">
                      <a16:colId xmlns:a16="http://schemas.microsoft.com/office/drawing/2014/main" val="20002"/>
                    </a:ext>
                  </a:extLst>
                </a:gridCol>
                <a:gridCol w="920173">
                  <a:extLst>
                    <a:ext uri="{9D8B030D-6E8A-4147-A177-3AD203B41FA5}">
                      <a16:colId xmlns:a16="http://schemas.microsoft.com/office/drawing/2014/main" val="20003"/>
                    </a:ext>
                  </a:extLst>
                </a:gridCol>
              </a:tblGrid>
              <a:tr h="300271">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solidFill>
                            <a:schemeClr val="tx1"/>
                          </a:solidFill>
                        </a:rPr>
                        <a:t>Key Financials (LTM)</a:t>
                      </a:r>
                    </a:p>
                  </a:txBody>
                  <a:tcPr>
                    <a:lnL w="12700" cmpd="sng">
                      <a:noFill/>
                    </a:lnL>
                    <a:lnR w="38100" cap="flat" cmpd="sng" algn="ctr">
                      <a:solidFill>
                        <a:schemeClr val="bg1"/>
                      </a:solid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CEBA4"/>
                    </a:solidFill>
                  </a:tcPr>
                </a:tc>
                <a:tc hMerge="1">
                  <a:txBody>
                    <a:bodyPr/>
                    <a:lstStyle/>
                    <a:p>
                      <a:endParaRPr lang="en-US" sz="800" b="1"/>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chemeClr val="tx1"/>
                          </a:solidFill>
                          <a:effectLst/>
                          <a:uLnTx/>
                          <a:uFillTx/>
                          <a:latin typeface="+mn-lt"/>
                          <a:cs typeface="+mn-cs"/>
                        </a:rPr>
                        <a:t>LinkedIn Acquisition (LTM)</a:t>
                      </a: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CEBA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mn-lt"/>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002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Revenue</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baseline="0"/>
                        <a:t>$3,214mm</a:t>
                      </a:r>
                      <a:endParaRPr lang="en-US" sz="95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Offer Price</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n-lt"/>
                          <a:cs typeface="+mn-cs"/>
                        </a:rPr>
                        <a:t>$420.0mm</a:t>
                      </a:r>
                    </a:p>
                  </a:txBody>
                  <a:tcP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1"/>
                  </a:ext>
                </a:extLst>
              </a:tr>
              <a:tr h="2405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EBITDA</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a:t>$266mm</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Implied EV</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n-lt"/>
                          <a:cs typeface="+mn-cs"/>
                        </a:rPr>
                        <a:t>$25,880mm</a:t>
                      </a:r>
                    </a:p>
                  </a:txBody>
                  <a:tcP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2"/>
                  </a:ext>
                </a:extLst>
              </a:tr>
              <a:tr h="3880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Net Income</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a:t>$166mm</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EV/Revenue</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kumimoji="0" lang="en-US" sz="950" b="0" i="0" u="none" strike="noStrike" kern="1200" cap="none" spc="0" normalizeH="0" baseline="0" noProof="0">
                          <a:ln>
                            <a:noFill/>
                          </a:ln>
                          <a:solidFill>
                            <a:srgbClr val="000000"/>
                          </a:solidFill>
                          <a:effectLst/>
                          <a:uLnTx/>
                          <a:uFillTx/>
                          <a:latin typeface="+mn-lt"/>
                          <a:cs typeface="+mn-cs"/>
                        </a:rPr>
                        <a:t>8.1x</a:t>
                      </a:r>
                      <a:endParaRPr lang="en-CA" sz="950"/>
                    </a:p>
                  </a:txBody>
                  <a:tcP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3"/>
                  </a:ext>
                </a:extLst>
              </a:tr>
              <a:tr h="3002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Debt to Equity</a:t>
                      </a:r>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284"/>
                    </a:solidFill>
                  </a:tcPr>
                </a:tc>
                <a:tc>
                  <a:txBody>
                    <a:bodyPr/>
                    <a:lstStyle/>
                    <a:p>
                      <a:r>
                        <a:rPr lang="en-US" sz="950"/>
                        <a:t>0.23</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A5A"/>
                    </a:solidFill>
                  </a:tcPr>
                </a:tc>
                <a:tc>
                  <a:txBody>
                    <a:bodyPr/>
                    <a:lstStyle/>
                    <a:p>
                      <a:r>
                        <a:rPr kumimoji="0" lang="en-US" sz="950" b="1" i="0" u="none" strike="noStrike" kern="1200" cap="none" spc="0" normalizeH="0" baseline="0" noProof="0">
                          <a:ln>
                            <a:noFill/>
                          </a:ln>
                          <a:solidFill>
                            <a:srgbClr val="000000"/>
                          </a:solidFill>
                          <a:effectLst/>
                          <a:uLnTx/>
                          <a:uFillTx/>
                          <a:latin typeface="+mn-lt"/>
                          <a:cs typeface="+mn-cs"/>
                        </a:rPr>
                        <a:t>EV/EBITDA</a:t>
                      </a:r>
                      <a:endParaRPr lang="en-CA" sz="950" b="1"/>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284"/>
                    </a:solidFill>
                  </a:tcPr>
                </a:tc>
                <a:tc>
                  <a:txBody>
                    <a:bodyPr/>
                    <a:lstStyle/>
                    <a:p>
                      <a:r>
                        <a:rPr kumimoji="0" lang="en-US" sz="950" b="0" i="0" u="none" strike="noStrike" kern="1200" cap="none" spc="0" normalizeH="0" baseline="0" noProof="0">
                          <a:ln>
                            <a:noFill/>
                          </a:ln>
                          <a:solidFill>
                            <a:srgbClr val="000000"/>
                          </a:solidFill>
                          <a:effectLst/>
                          <a:uLnTx/>
                          <a:uFillTx/>
                          <a:latin typeface="+mn-lt"/>
                          <a:cs typeface="+mn-cs"/>
                        </a:rPr>
                        <a:t>97.3x</a:t>
                      </a:r>
                      <a:endParaRPr lang="en-CA" sz="950"/>
                    </a:p>
                  </a:txBody>
                  <a:tcPr>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0004"/>
                  </a:ext>
                </a:extLst>
              </a:tr>
            </a:tbl>
          </a:graphicData>
        </a:graphic>
      </p:graphicFrame>
      <p:sp>
        <p:nvSpPr>
          <p:cNvPr id="30" name="Rectangle 29">
            <a:extLst>
              <a:ext uri="{FF2B5EF4-FFF2-40B4-BE49-F238E27FC236}">
                <a16:creationId xmlns:a16="http://schemas.microsoft.com/office/drawing/2014/main" id="{4242135B-729D-7E39-E7FA-7032A74F7A5F}"/>
              </a:ext>
            </a:extLst>
          </p:cNvPr>
          <p:cNvSpPr/>
          <p:nvPr/>
        </p:nvSpPr>
        <p:spPr>
          <a:xfrm>
            <a:off x="123825" y="3524265"/>
            <a:ext cx="4401044" cy="2200602"/>
          </a:xfrm>
          <a:prstGeom prst="rect">
            <a:avLst/>
          </a:prstGeom>
        </p:spPr>
        <p:txBody>
          <a:bodyPr wrap="square" lIns="91440" tIns="45720" rIns="91440" bIns="45720" anchor="t">
            <a:spAutoFit/>
          </a:bodyPr>
          <a:lstStyle/>
          <a:p>
            <a:pPr marL="114300" indent="-114300" defTabSz="457200" fontAlgn="base">
              <a:spcBef>
                <a:spcPct val="0"/>
              </a:spcBef>
              <a:spcAft>
                <a:spcPct val="0"/>
              </a:spcAft>
              <a:buClr>
                <a:srgbClr val="003399"/>
              </a:buClr>
              <a:buFont typeface="Wingdings" pitchFamily="2" charset="2"/>
              <a:buChar char="§"/>
            </a:pPr>
            <a:r>
              <a:rPr lang="en-US" sz="1050" b="1"/>
              <a:t>April 4, 1975</a:t>
            </a:r>
            <a:r>
              <a:rPr lang="en-US" sz="1050"/>
              <a:t>: Microsoft founded by Bill Gates and Paul Allen in Albuquerque, New Mexico.</a:t>
            </a:r>
          </a:p>
          <a:p>
            <a:pPr marL="114300" indent="-114300" defTabSz="457200" fontAlgn="base">
              <a:spcBef>
                <a:spcPct val="0"/>
              </a:spcBef>
              <a:spcAft>
                <a:spcPct val="0"/>
              </a:spcAft>
              <a:buClr>
                <a:srgbClr val="003399"/>
              </a:buClr>
              <a:buFont typeface="Wingdings" pitchFamily="2" charset="2"/>
              <a:buChar char="§"/>
            </a:pPr>
            <a:r>
              <a:rPr lang="en-US" sz="1050" b="1"/>
              <a:t>August 12, 1980</a:t>
            </a:r>
            <a:r>
              <a:rPr lang="en-US" sz="1050"/>
              <a:t>: IBM partners with Microsoft, leading to the development of MS-DOS.</a:t>
            </a:r>
          </a:p>
          <a:p>
            <a:pPr marL="114300" indent="-114300" defTabSz="457200" fontAlgn="base">
              <a:spcBef>
                <a:spcPct val="0"/>
              </a:spcBef>
              <a:spcAft>
                <a:spcPct val="0"/>
              </a:spcAft>
              <a:buClr>
                <a:srgbClr val="003399"/>
              </a:buClr>
              <a:buFont typeface="Wingdings" pitchFamily="2" charset="2"/>
              <a:buChar char="§"/>
            </a:pPr>
            <a:r>
              <a:rPr lang="en-US" sz="1050" b="1"/>
              <a:t>March 13, 1986</a:t>
            </a:r>
            <a:r>
              <a:rPr lang="en-US" sz="1050"/>
              <a:t>: Microsoft goes public with an initial price of $21 per share, raising $61 million.</a:t>
            </a:r>
          </a:p>
          <a:p>
            <a:pPr marL="114300" indent="-114300" defTabSz="457200" fontAlgn="base">
              <a:spcBef>
                <a:spcPct val="0"/>
              </a:spcBef>
              <a:spcAft>
                <a:spcPct val="0"/>
              </a:spcAft>
              <a:buClr>
                <a:srgbClr val="003399"/>
              </a:buClr>
              <a:buFont typeface="Wingdings" pitchFamily="2" charset="2"/>
              <a:buChar char="§"/>
            </a:pPr>
            <a:r>
              <a:rPr lang="en-US" sz="1050" b="1"/>
              <a:t>1999</a:t>
            </a:r>
            <a:r>
              <a:rPr lang="en-US" sz="1050"/>
              <a:t>: Microsoft becomes the most valuable company in the world.</a:t>
            </a:r>
          </a:p>
          <a:p>
            <a:pPr defTabSz="457200" fontAlgn="base">
              <a:spcBef>
                <a:spcPct val="0"/>
              </a:spcBef>
              <a:spcAft>
                <a:spcPct val="0"/>
              </a:spcAft>
              <a:buClr>
                <a:srgbClr val="003399"/>
              </a:buClr>
            </a:pPr>
            <a:r>
              <a:rPr lang="en-US" sz="1100" b="1" u="sng"/>
              <a:t>M/A activities</a:t>
            </a:r>
            <a:endParaRPr lang="en-US"/>
          </a:p>
          <a:p>
            <a:pPr marL="114300" indent="-114300" defTabSz="457200" fontAlgn="base">
              <a:spcBef>
                <a:spcPct val="0"/>
              </a:spcBef>
              <a:spcAft>
                <a:spcPct val="0"/>
              </a:spcAft>
              <a:buClr>
                <a:srgbClr val="003399"/>
              </a:buClr>
              <a:buFont typeface="Wingdings" pitchFamily="2" charset="2"/>
              <a:buChar char="§"/>
            </a:pPr>
            <a:r>
              <a:rPr lang="en-US" sz="1050" b="1"/>
              <a:t>May 10, 2011</a:t>
            </a:r>
            <a:r>
              <a:rPr lang="en-US" sz="1050"/>
              <a:t>: Microsoft acquires Skype for $8.5 billion.</a:t>
            </a:r>
          </a:p>
          <a:p>
            <a:pPr marL="114300" indent="-114300" defTabSz="457200" fontAlgn="base">
              <a:spcBef>
                <a:spcPct val="0"/>
              </a:spcBef>
              <a:spcAft>
                <a:spcPct val="0"/>
              </a:spcAft>
              <a:buClr>
                <a:srgbClr val="003399"/>
              </a:buClr>
              <a:buFont typeface="Wingdings" pitchFamily="2" charset="2"/>
              <a:buChar char="§"/>
            </a:pPr>
            <a:r>
              <a:rPr lang="en-US" sz="1050" b="1"/>
              <a:t>June 13, 2016</a:t>
            </a:r>
            <a:r>
              <a:rPr lang="en-US" sz="1050"/>
              <a:t>: Announces acquisition of LinkedIn for $26.2 billion.</a:t>
            </a:r>
          </a:p>
          <a:p>
            <a:pPr marL="114300" indent="-114300" defTabSz="457200" fontAlgn="base">
              <a:spcBef>
                <a:spcPct val="0"/>
              </a:spcBef>
              <a:spcAft>
                <a:spcPct val="0"/>
              </a:spcAft>
              <a:buClr>
                <a:srgbClr val="003399"/>
              </a:buClr>
              <a:buFont typeface="Wingdings" pitchFamily="2" charset="2"/>
              <a:buChar char="§"/>
            </a:pPr>
            <a:r>
              <a:rPr lang="en-US" sz="1050" b="1"/>
              <a:t>October 26, 2018</a:t>
            </a:r>
            <a:r>
              <a:rPr lang="en-US" sz="1050"/>
              <a:t>: Completes acquisition of GitHub for $7.5 billion.</a:t>
            </a:r>
          </a:p>
          <a:p>
            <a:pPr marL="114300" indent="-114300" defTabSz="457200" fontAlgn="base">
              <a:spcBef>
                <a:spcPct val="0"/>
              </a:spcBef>
              <a:spcAft>
                <a:spcPct val="0"/>
              </a:spcAft>
              <a:buClr>
                <a:srgbClr val="003399"/>
              </a:buClr>
              <a:buFont typeface="Wingdings" pitchFamily="2" charset="2"/>
              <a:buChar char="§"/>
            </a:pPr>
            <a:r>
              <a:rPr lang="en-US" sz="1050" b="1"/>
              <a:t>January 18, 2022</a:t>
            </a:r>
            <a:r>
              <a:rPr lang="en-US" sz="1050"/>
              <a:t>: Announces plans to acquire Activision Blizzard for $68.7 billion.</a:t>
            </a:r>
          </a:p>
        </p:txBody>
      </p:sp>
      <p:sp>
        <p:nvSpPr>
          <p:cNvPr id="31" name="Rectangle 30">
            <a:extLst>
              <a:ext uri="{FF2B5EF4-FFF2-40B4-BE49-F238E27FC236}">
                <a16:creationId xmlns:a16="http://schemas.microsoft.com/office/drawing/2014/main" id="{BE385C81-B2E7-1E63-A68F-E514F63CF4A7}"/>
              </a:ext>
            </a:extLst>
          </p:cNvPr>
          <p:cNvSpPr/>
          <p:nvPr/>
        </p:nvSpPr>
        <p:spPr>
          <a:xfrm>
            <a:off x="4718544" y="3524265"/>
            <a:ext cx="4138120" cy="2970044"/>
          </a:xfrm>
          <a:prstGeom prst="rect">
            <a:avLst/>
          </a:prstGeom>
        </p:spPr>
        <p:txBody>
          <a:bodyPr wrap="square">
            <a:spAutoFit/>
          </a:bodyPr>
          <a:lstStyle/>
          <a:p>
            <a:pPr marL="114300" indent="-114300" defTabSz="457200" fontAlgn="base">
              <a:spcBef>
                <a:spcPct val="0"/>
              </a:spcBef>
              <a:spcAft>
                <a:spcPct val="0"/>
              </a:spcAft>
              <a:buClr>
                <a:srgbClr val="003399"/>
              </a:buClr>
              <a:buFont typeface="Wingdings" pitchFamily="2" charset="2"/>
              <a:buChar char="§"/>
            </a:pPr>
            <a:r>
              <a:rPr lang="en-IN" sz="1100" b="1"/>
              <a:t>June 13, 2016 </a:t>
            </a:r>
            <a:r>
              <a:rPr lang="en-IN" sz="1100"/>
              <a:t>-&gt; </a:t>
            </a:r>
            <a:r>
              <a:rPr lang="en-US" sz="1100"/>
              <a:t>Microsoft announced its intent to acquire LinkedIn for $26.2 billion in an all-cash deal. LinkedIn's CEO, Jeff Weiner, would remain in his role and report directly to Microsoft CEO Satya Nadella.</a:t>
            </a:r>
          </a:p>
          <a:p>
            <a:pPr marL="114300" indent="-114300" defTabSz="457200" fontAlgn="base">
              <a:spcBef>
                <a:spcPct val="0"/>
              </a:spcBef>
              <a:spcAft>
                <a:spcPct val="0"/>
              </a:spcAft>
              <a:buClr>
                <a:srgbClr val="003399"/>
              </a:buClr>
              <a:buFont typeface="Wingdings" pitchFamily="2" charset="2"/>
              <a:buChar char="§"/>
            </a:pPr>
            <a:r>
              <a:rPr lang="en-US" sz="1100" b="1"/>
              <a:t>July 2016 </a:t>
            </a:r>
            <a:r>
              <a:rPr lang="en-US" sz="1100"/>
              <a:t>-&gt; Regulatory filings began, and Microsoft outlined its strategic intent to integrate LinkedIn's professional networking capabilities with Microsoft's productivity tools.</a:t>
            </a:r>
          </a:p>
          <a:p>
            <a:pPr marL="114300" indent="-114300" defTabSz="457200" fontAlgn="base">
              <a:spcBef>
                <a:spcPct val="0"/>
              </a:spcBef>
              <a:spcAft>
                <a:spcPct val="0"/>
              </a:spcAft>
              <a:buClr>
                <a:srgbClr val="003399"/>
              </a:buClr>
              <a:buFont typeface="Wingdings" pitchFamily="2" charset="2"/>
              <a:buChar char="§"/>
            </a:pPr>
            <a:r>
              <a:rPr lang="en-US" sz="1100" b="1"/>
              <a:t>August 19, 2016 </a:t>
            </a:r>
            <a:r>
              <a:rPr lang="en-US" sz="1100"/>
              <a:t>-&gt;</a:t>
            </a:r>
            <a:r>
              <a:rPr lang="en-US" sz="1100" b="1"/>
              <a:t> </a:t>
            </a:r>
            <a:r>
              <a:rPr lang="en-US" sz="1100"/>
              <a:t>LinkedIn shareholders approved the acquisition with 99.5% of votes in favor. This was a critical step in completing the transaction.</a:t>
            </a:r>
          </a:p>
          <a:p>
            <a:pPr marL="114300" indent="-114300" defTabSz="457200" fontAlgn="base">
              <a:spcBef>
                <a:spcPct val="0"/>
              </a:spcBef>
              <a:spcAft>
                <a:spcPct val="0"/>
              </a:spcAft>
              <a:buClr>
                <a:srgbClr val="003399"/>
              </a:buClr>
              <a:buFont typeface="Wingdings" pitchFamily="2" charset="2"/>
              <a:buChar char="§"/>
            </a:pPr>
            <a:r>
              <a:rPr lang="en-US" sz="1100" b="1"/>
              <a:t>November 22, 2016 </a:t>
            </a:r>
            <a:r>
              <a:rPr lang="en-US" sz="1100"/>
              <a:t>-&gt;The European Commission approved the acquisition after Microsoft committed to maintaining competition.</a:t>
            </a:r>
          </a:p>
          <a:p>
            <a:pPr marL="114300" indent="-114300" defTabSz="457200" fontAlgn="base">
              <a:spcBef>
                <a:spcPct val="0"/>
              </a:spcBef>
              <a:spcAft>
                <a:spcPct val="0"/>
              </a:spcAft>
              <a:buClr>
                <a:srgbClr val="003399"/>
              </a:buClr>
              <a:buFont typeface="Wingdings" pitchFamily="2" charset="2"/>
              <a:buChar char="§"/>
            </a:pPr>
            <a:r>
              <a:rPr lang="en-US" sz="1100" b="1"/>
              <a:t>December 8, 2016 </a:t>
            </a:r>
            <a:r>
              <a:rPr lang="en-US" sz="1100"/>
              <a:t>-&gt; The deal officially closed. LinkedIn maintained its brand, culture, and autonomy under Jeff Weiner’s leadership while being fully integrated into Microsoft's broader enterprise portfolio​.</a:t>
            </a:r>
          </a:p>
        </p:txBody>
      </p:sp>
      <p:pic>
        <p:nvPicPr>
          <p:cNvPr id="1028" name="Picture 4" descr="Pin page">
            <a:extLst>
              <a:ext uri="{FF2B5EF4-FFF2-40B4-BE49-F238E27FC236}">
                <a16:creationId xmlns:a16="http://schemas.microsoft.com/office/drawing/2014/main" id="{446762E9-FE64-A6B5-5331-4ACA02385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7" y="1654559"/>
            <a:ext cx="1361744" cy="10393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BF3EDC6-84A7-4DF2-1498-C3C777200BF1}"/>
              </a:ext>
            </a:extLst>
          </p:cNvPr>
          <p:cNvGraphicFramePr>
            <a:graphicFrameLocks noGrp="1"/>
          </p:cNvGraphicFramePr>
          <p:nvPr>
            <p:extLst>
              <p:ext uri="{D42A27DB-BD31-4B8C-83A1-F6EECF244321}">
                <p14:modId xmlns:p14="http://schemas.microsoft.com/office/powerpoint/2010/main" val="772305028"/>
              </p:ext>
            </p:extLst>
          </p:nvPr>
        </p:nvGraphicFramePr>
        <p:xfrm>
          <a:off x="1441286" y="2749236"/>
          <a:ext cx="3100553" cy="271304"/>
        </p:xfrm>
        <a:graphic>
          <a:graphicData uri="http://schemas.openxmlformats.org/drawingml/2006/table">
            <a:tbl>
              <a:tblPr firstRow="1" bandRow="1">
                <a:tableStyleId>{5C22544A-7EE6-4342-B048-85BDC9FD1C3A}</a:tableStyleId>
              </a:tblPr>
              <a:tblGrid>
                <a:gridCol w="2514431">
                  <a:extLst>
                    <a:ext uri="{9D8B030D-6E8A-4147-A177-3AD203B41FA5}">
                      <a16:colId xmlns:a16="http://schemas.microsoft.com/office/drawing/2014/main" val="1984208780"/>
                    </a:ext>
                  </a:extLst>
                </a:gridCol>
                <a:gridCol w="586122">
                  <a:extLst>
                    <a:ext uri="{9D8B030D-6E8A-4147-A177-3AD203B41FA5}">
                      <a16:colId xmlns:a16="http://schemas.microsoft.com/office/drawing/2014/main" val="208998728"/>
                    </a:ext>
                  </a:extLst>
                </a:gridCol>
              </a:tblGrid>
              <a:tr h="271304">
                <a:tc>
                  <a:txBody>
                    <a:bodyPr/>
                    <a:lstStyle/>
                    <a:p>
                      <a:r>
                        <a:rPr lang="en-IN" sz="1000">
                          <a:solidFill>
                            <a:schemeClr val="tx1"/>
                          </a:solidFill>
                        </a:rPr>
                        <a:t>Employment Listing Platform</a:t>
                      </a:r>
                      <a:endParaRPr lang="en-CA" sz="1000" b="1">
                        <a:solidFill>
                          <a:schemeClr val="tx1"/>
                        </a:solidFill>
                      </a:endParaRP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solidFill>
                        <a:schemeClr val="bg1"/>
                      </a:solidFill>
                    </a:lnT>
                    <a:lnB w="12700" cmpd="sng">
                      <a:noFill/>
                    </a:lnB>
                    <a:lnTlToBr w="12700" cmpd="sng">
                      <a:noFill/>
                      <a:prstDash val="solid"/>
                    </a:lnTlToBr>
                    <a:lnBlToTr w="12700" cmpd="sng">
                      <a:noFill/>
                      <a:prstDash val="solid"/>
                    </a:lnBlToTr>
                    <a:solidFill>
                      <a:srgbClr val="FAE284"/>
                    </a:solidFill>
                  </a:tcPr>
                </a:tc>
                <a:tc>
                  <a:txBody>
                    <a:bodyPr/>
                    <a:lstStyle/>
                    <a:p>
                      <a:r>
                        <a:rPr lang="en-CA" sz="1000" b="0">
                          <a:solidFill>
                            <a:schemeClr val="tx1"/>
                          </a:solidFill>
                        </a:rPr>
                        <a:t>$15 bn</a:t>
                      </a:r>
                    </a:p>
                  </a:txBody>
                  <a:tcPr>
                    <a:lnL w="12700" cap="flat" cmpd="sng" algn="ctr">
                      <a:solidFill>
                        <a:schemeClr val="bg1"/>
                      </a:solidFill>
                      <a:prstDash val="solid"/>
                      <a:round/>
                      <a:headEnd type="none" w="med" len="med"/>
                      <a:tailEnd type="none" w="med" len="med"/>
                    </a:lnL>
                    <a:lnR w="12700" cmpd="sng">
                      <a:noFill/>
                    </a:lnR>
                    <a:lnT w="12700" cmpd="sng">
                      <a:solidFill>
                        <a:schemeClr val="bg1"/>
                      </a:solidFill>
                    </a:lnT>
                    <a:lnB w="12700" cmpd="sng">
                      <a:noFill/>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776460148"/>
                  </a:ext>
                </a:extLst>
              </a:tr>
            </a:tbl>
          </a:graphicData>
        </a:graphic>
      </p:graphicFrame>
      <p:sp>
        <p:nvSpPr>
          <p:cNvPr id="3" name="Rounded Rectangle 51">
            <a:extLst>
              <a:ext uri="{FF2B5EF4-FFF2-40B4-BE49-F238E27FC236}">
                <a16:creationId xmlns:a16="http://schemas.microsoft.com/office/drawing/2014/main" id="{42954EB5-1BCE-6271-820A-99EA54DBE49C}"/>
              </a:ext>
            </a:extLst>
          </p:cNvPr>
          <p:cNvSpPr/>
          <p:nvPr/>
        </p:nvSpPr>
        <p:spPr>
          <a:xfrm>
            <a:off x="4718544" y="3284273"/>
            <a:ext cx="4295772" cy="239992"/>
          </a:xfrm>
          <a:prstGeom prst="roundRect">
            <a:avLst>
              <a:gd name="adj" fmla="val 0"/>
            </a:avLst>
          </a:prstGeom>
          <a:solidFill>
            <a:srgbClr val="F0CC3C"/>
          </a:solidFill>
          <a:ln w="25400" cap="flat" cmpd="sng" algn="ctr">
            <a:noFill/>
            <a:prstDash val="solid"/>
          </a:ln>
          <a:effectLst/>
        </p:spPr>
        <p:txBody>
          <a:bodyPr wrap="square" lIns="36000" tIns="36000" rIns="36000" bIns="36000" rtlCol="0" anchor="ctr" anchorCtr="0"/>
          <a:lstStyle/>
          <a:p>
            <a:pPr algn="ctr">
              <a:defRPr/>
            </a:pPr>
            <a:r>
              <a:rPr lang="en-US" sz="950" b="1" kern="0">
                <a:latin typeface="Helvetica"/>
                <a:cs typeface="Helvetica"/>
              </a:rPr>
              <a:t>Offer Process</a:t>
            </a:r>
          </a:p>
        </p:txBody>
      </p:sp>
      <p:pic>
        <p:nvPicPr>
          <p:cNvPr id="1032" name="Picture 8" descr="Download LinkedIn Logo in SVG Vector or PNG File Format - Logo.wine">
            <a:extLst>
              <a:ext uri="{FF2B5EF4-FFF2-40B4-BE49-F238E27FC236}">
                <a16:creationId xmlns:a16="http://schemas.microsoft.com/office/drawing/2014/main" id="{C8171403-CFEC-09FA-231E-59A41FF2E5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8027" y="1948649"/>
            <a:ext cx="822745" cy="49246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51">
            <a:extLst>
              <a:ext uri="{FF2B5EF4-FFF2-40B4-BE49-F238E27FC236}">
                <a16:creationId xmlns:a16="http://schemas.microsoft.com/office/drawing/2014/main" id="{264D04CE-AD74-A8A0-82E1-BE2A9C83C159}"/>
              </a:ext>
            </a:extLst>
          </p:cNvPr>
          <p:cNvSpPr/>
          <p:nvPr/>
        </p:nvSpPr>
        <p:spPr>
          <a:xfrm>
            <a:off x="110838" y="3284274"/>
            <a:ext cx="4431001" cy="239992"/>
          </a:xfrm>
          <a:prstGeom prst="roundRect">
            <a:avLst>
              <a:gd name="adj" fmla="val 0"/>
            </a:avLst>
          </a:prstGeom>
          <a:solidFill>
            <a:srgbClr val="F0CC3C"/>
          </a:solidFill>
          <a:ln w="25400" cap="flat" cmpd="sng" algn="ctr">
            <a:noFill/>
            <a:prstDash val="solid"/>
          </a:ln>
          <a:effectLst/>
        </p:spPr>
        <p:txBody>
          <a:bodyPr wrap="square" lIns="36000" tIns="36000" rIns="36000" bIns="36000" rtlCol="0" anchor="ctr" anchorCtr="0"/>
          <a:lstStyle/>
          <a:p>
            <a:pPr algn="ctr">
              <a:defRPr/>
            </a:pPr>
            <a:r>
              <a:rPr lang="en-US" sz="950" b="1" kern="0">
                <a:latin typeface="Helvetica"/>
                <a:cs typeface="Helvetica"/>
              </a:rPr>
              <a:t>History</a:t>
            </a:r>
          </a:p>
        </p:txBody>
      </p:sp>
      <p:sp>
        <p:nvSpPr>
          <p:cNvPr id="4" name="Rectangle 3">
            <a:extLst>
              <a:ext uri="{FF2B5EF4-FFF2-40B4-BE49-F238E27FC236}">
                <a16:creationId xmlns:a16="http://schemas.microsoft.com/office/drawing/2014/main" id="{F7034245-98C4-9170-4D47-31BCA4AA3168}"/>
              </a:ext>
            </a:extLst>
          </p:cNvPr>
          <p:cNvSpPr/>
          <p:nvPr/>
        </p:nvSpPr>
        <p:spPr>
          <a:xfrm>
            <a:off x="127576" y="5532178"/>
            <a:ext cx="4401044" cy="1061829"/>
          </a:xfrm>
          <a:prstGeom prst="rect">
            <a:avLst/>
          </a:prstGeom>
        </p:spPr>
        <p:txBody>
          <a:bodyPr wrap="square">
            <a:spAutoFit/>
          </a:bodyPr>
          <a:lstStyle/>
          <a:p>
            <a:pPr defTabSz="457200" fontAlgn="base">
              <a:spcBef>
                <a:spcPct val="0"/>
              </a:spcBef>
              <a:spcAft>
                <a:spcPct val="0"/>
              </a:spcAft>
              <a:buClr>
                <a:srgbClr val="003399"/>
              </a:buClr>
            </a:pPr>
            <a:endParaRPr lang="en-US" sz="1050"/>
          </a:p>
          <a:p>
            <a:pPr marL="114300" indent="-114300" defTabSz="457200" fontAlgn="base">
              <a:spcBef>
                <a:spcPct val="0"/>
              </a:spcBef>
              <a:spcAft>
                <a:spcPct val="0"/>
              </a:spcAft>
              <a:buClr>
                <a:srgbClr val="003399"/>
              </a:buClr>
              <a:buFont typeface="Wingdings" pitchFamily="2" charset="2"/>
              <a:buChar char="§"/>
            </a:pPr>
            <a:r>
              <a:rPr lang="en-CA" sz="1050" b="1" u="sng">
                <a:solidFill>
                  <a:srgbClr val="000000"/>
                </a:solidFill>
                <a:latin typeface="Helvetica"/>
                <a:ea typeface="ＭＳ Ｐゴシック" pitchFamily="34" charset="-128"/>
                <a:cs typeface="Arial"/>
              </a:rPr>
              <a:t>Pre-acquisition ownership of LinkedIn</a:t>
            </a:r>
            <a:r>
              <a:rPr lang="en-CA" sz="1050" b="1">
                <a:solidFill>
                  <a:srgbClr val="000000"/>
                </a:solidFill>
                <a:latin typeface="Helvetica"/>
                <a:ea typeface="ＭＳ Ｐゴシック" pitchFamily="34" charset="-128"/>
                <a:cs typeface="Arial"/>
              </a:rPr>
              <a:t>: </a:t>
            </a:r>
            <a:r>
              <a:rPr lang="en-US" sz="1050"/>
              <a:t>Before Microsoft's acquisition of LinkedIn, the company was publicly traded with significant institutional and individual ownership. Reid Hoffman, LinkedIn's co-founder, was one of the largest shareholders and played a key role in approving the deal.</a:t>
            </a:r>
            <a:endParaRPr lang="en-AU" sz="1050">
              <a:solidFill>
                <a:srgbClr val="000000"/>
              </a:solidFill>
              <a:latin typeface="Helvetica"/>
              <a:ea typeface="MS PGothic"/>
              <a:cs typeface="Arial"/>
            </a:endParaRPr>
          </a:p>
        </p:txBody>
      </p:sp>
      <p:sp>
        <p:nvSpPr>
          <p:cNvPr id="6" name="Rectangle 5">
            <a:extLst>
              <a:ext uri="{FF2B5EF4-FFF2-40B4-BE49-F238E27FC236}">
                <a16:creationId xmlns:a16="http://schemas.microsoft.com/office/drawing/2014/main" id="{7D99C607-2A1D-1B7D-0E97-CDC0CDDD2BCD}"/>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9" name="Picture 8" descr="A black background with white text&#10;&#10;Description automatically generated">
            <a:extLst>
              <a:ext uri="{FF2B5EF4-FFF2-40B4-BE49-F238E27FC236}">
                <a16:creationId xmlns:a16="http://schemas.microsoft.com/office/drawing/2014/main" id="{D6AAF21E-8EF5-70C2-74E1-690170F001A0}"/>
              </a:ext>
            </a:extLst>
          </p:cNvPr>
          <p:cNvPicPr>
            <a:picLocks noChangeAspect="1"/>
          </p:cNvPicPr>
          <p:nvPr/>
        </p:nvPicPr>
        <p:blipFill>
          <a:blip r:embed="rId5"/>
          <a:stretch>
            <a:fillRect/>
          </a:stretch>
        </p:blipFill>
        <p:spPr>
          <a:xfrm>
            <a:off x="-34549" y="6604899"/>
            <a:ext cx="2383890" cy="252842"/>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41BD8B7F-5276-7FC6-6D6A-65648A09D6F5}"/>
              </a:ext>
            </a:extLst>
          </p:cNvPr>
          <p:cNvPicPr>
            <a:picLocks noChangeAspect="1"/>
          </p:cNvPicPr>
          <p:nvPr/>
        </p:nvPicPr>
        <p:blipFill>
          <a:blip r:embed="rId6"/>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1932537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7" name="Rectangle 6">
            <a:extLst>
              <a:ext uri="{FF2B5EF4-FFF2-40B4-BE49-F238E27FC236}">
                <a16:creationId xmlns:a16="http://schemas.microsoft.com/office/drawing/2014/main" id="{0DB66432-7BD4-12BD-F778-E1E4D0725D5C}"/>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graphicFrame>
        <p:nvGraphicFramePr>
          <p:cNvPr id="150" name="Google Shape;150;p31"/>
          <p:cNvGraphicFramePr/>
          <p:nvPr>
            <p:extLst>
              <p:ext uri="{D42A27DB-BD31-4B8C-83A1-F6EECF244321}">
                <p14:modId xmlns:p14="http://schemas.microsoft.com/office/powerpoint/2010/main" val="589382112"/>
              </p:ext>
            </p:extLst>
          </p:nvPr>
        </p:nvGraphicFramePr>
        <p:xfrm>
          <a:off x="296866" y="1257302"/>
          <a:ext cx="4122725" cy="5212550"/>
        </p:xfrm>
        <a:graphic>
          <a:graphicData uri="http://schemas.openxmlformats.org/drawingml/2006/table">
            <a:tbl>
              <a:tblPr>
                <a:tableStyleId>{284E427A-3D55-4303-BF80-6455036E1DE7}</a:tableStyleId>
              </a:tblPr>
              <a:tblGrid>
                <a:gridCol w="2897700">
                  <a:extLst>
                    <a:ext uri="{9D8B030D-6E8A-4147-A177-3AD203B41FA5}">
                      <a16:colId xmlns:a16="http://schemas.microsoft.com/office/drawing/2014/main" val="20000"/>
                    </a:ext>
                  </a:extLst>
                </a:gridCol>
                <a:gridCol w="1225025">
                  <a:extLst>
                    <a:ext uri="{9D8B030D-6E8A-4147-A177-3AD203B41FA5}">
                      <a16:colId xmlns:a16="http://schemas.microsoft.com/office/drawing/2014/main" val="20001"/>
                    </a:ext>
                  </a:extLst>
                </a:gridCol>
              </a:tblGrid>
              <a:tr h="251450">
                <a:tc gridSpan="2">
                  <a:txBody>
                    <a:bodyPr/>
                    <a:lstStyle/>
                    <a:p>
                      <a:pPr marL="0" marR="0" lvl="0" indent="0" algn="l" rtl="0">
                        <a:lnSpc>
                          <a:spcPct val="100000"/>
                        </a:lnSpc>
                        <a:spcBef>
                          <a:spcPts val="0"/>
                        </a:spcBef>
                        <a:spcAft>
                          <a:spcPts val="0"/>
                        </a:spcAft>
                        <a:buClr>
                          <a:srgbClr val="003399"/>
                        </a:buClr>
                        <a:buSzPts val="1000"/>
                        <a:buFont typeface="Noto Sans Symbols"/>
                        <a:buNone/>
                      </a:pPr>
                      <a:r>
                        <a:rPr lang="en-US" sz="1000" b="1" i="0" u="sng" strike="noStrike" cap="none">
                          <a:solidFill>
                            <a:srgbClr val="000000"/>
                          </a:solidFill>
                          <a:sym typeface="Helvetica Neue"/>
                        </a:rPr>
                        <a:t>Industry Overview</a:t>
                      </a:r>
                      <a:endParaRPr lang="en-US" sz="1000" b="1" i="0" u="sng">
                        <a:solidFill>
                          <a:srgbClr val="2A363C"/>
                        </a:solidFill>
                      </a:endParaRPr>
                    </a:p>
                  </a:txBody>
                  <a:tcPr marL="91450" marR="91450" marT="0" marB="0" anchor="ctr"/>
                </a:tc>
                <a:tc hMerge="1">
                  <a:txBody>
                    <a:bodyPr/>
                    <a:lstStyle/>
                    <a:p>
                      <a:endParaRPr lang="en-US"/>
                    </a:p>
                  </a:txBody>
                  <a:tcPr marL="0" marR="0" marT="0" marB="0" horzOverflow="overflow"/>
                </a:tc>
                <a:extLst>
                  <a:ext uri="{0D108BD9-81ED-4DB2-BD59-A6C34878D82A}">
                    <a16:rowId xmlns:a16="http://schemas.microsoft.com/office/drawing/2014/main" val="10000"/>
                  </a:ext>
                </a:extLst>
              </a:tr>
              <a:tr h="226218">
                <a:tc gridSpan="2">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Industry Characteristics:</a:t>
                      </a:r>
                      <a:endParaRPr b="1">
                        <a:solidFill>
                          <a:srgbClr val="000000"/>
                        </a:solidFill>
                      </a:endParaRPr>
                    </a:p>
                  </a:txBody>
                  <a:tcPr marL="91450" marR="91450" marT="0" marB="0" anchor="ctr"/>
                </a:tc>
                <a:tc hMerge="1">
                  <a:txBody>
                    <a:bodyPr/>
                    <a:lstStyle/>
                    <a:p>
                      <a:endParaRPr lang="en-US"/>
                    </a:p>
                  </a:txBody>
                  <a:tcPr marL="0" marR="0" marT="0" marB="0" horzOverflow="overflow"/>
                </a:tc>
                <a:extLst>
                  <a:ext uri="{0D108BD9-81ED-4DB2-BD59-A6C34878D82A}">
                    <a16:rowId xmlns:a16="http://schemas.microsoft.com/office/drawing/2014/main" val="10001"/>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Total Debt/EBITDA</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ym typeface="Helvetica Neue"/>
                        </a:rPr>
                        <a:t>1-2</a:t>
                      </a:r>
                      <a:endParaRPr sz="900" b="0">
                        <a:sym typeface="Helvetica Neue"/>
                      </a:endParaRPr>
                    </a:p>
                  </a:txBody>
                  <a:tcPr marL="91450" marR="91450" marT="0" marB="0" anchor="ctr"/>
                </a:tc>
                <a:extLst>
                  <a:ext uri="{0D108BD9-81ED-4DB2-BD59-A6C34878D82A}">
                    <a16:rowId xmlns:a16="http://schemas.microsoft.com/office/drawing/2014/main" val="10002"/>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Total Debt/EV</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ym typeface="Helvetica Neue"/>
                        </a:rPr>
                        <a:t>&lt;1</a:t>
                      </a:r>
                      <a:endParaRPr sz="900" b="0">
                        <a:sym typeface="Helvetica Neue"/>
                      </a:endParaRPr>
                    </a:p>
                  </a:txBody>
                  <a:tcPr marL="91450" marR="91450" marT="0" marB="0" anchor="ctr"/>
                </a:tc>
                <a:extLst>
                  <a:ext uri="{0D108BD9-81ED-4DB2-BD59-A6C34878D82A}">
                    <a16:rowId xmlns:a16="http://schemas.microsoft.com/office/drawing/2014/main" val="10003"/>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EBITDA margin</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ym typeface="Helvetica Neue"/>
                        </a:rPr>
                        <a:t>28-30%</a:t>
                      </a:r>
                      <a:endParaRPr sz="900" b="0">
                        <a:sym typeface="Helvetica Neue"/>
                      </a:endParaRPr>
                    </a:p>
                  </a:txBody>
                  <a:tcPr marL="91450" marR="91450" marT="0" marB="0" anchor="ctr"/>
                </a:tc>
                <a:extLst>
                  <a:ext uri="{0D108BD9-81ED-4DB2-BD59-A6C34878D82A}">
                    <a16:rowId xmlns:a16="http://schemas.microsoft.com/office/drawing/2014/main" val="10004"/>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EV/EBITDA</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ym typeface="Helvetica Neue"/>
                        </a:rPr>
                        <a:t>16-18x</a:t>
                      </a:r>
                      <a:endParaRPr sz="900" b="0">
                        <a:sym typeface="Helvetica Neue"/>
                      </a:endParaRPr>
                    </a:p>
                  </a:txBody>
                  <a:tcPr marL="91450" marR="91450" marT="0" marB="0" anchor="ctr"/>
                </a:tc>
                <a:extLst>
                  <a:ext uri="{0D108BD9-81ED-4DB2-BD59-A6C34878D82A}">
                    <a16:rowId xmlns:a16="http://schemas.microsoft.com/office/drawing/2014/main" val="10005"/>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Cash Ratio</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ym typeface="Helvetica Neue"/>
                        </a:rPr>
                        <a:t>1-1.5</a:t>
                      </a:r>
                      <a:endParaRPr sz="900" b="0">
                        <a:sym typeface="Helvetica Neue"/>
                      </a:endParaRPr>
                    </a:p>
                  </a:txBody>
                  <a:tcPr marL="91450" marR="91450" marT="0" marB="0" anchor="ctr"/>
                </a:tc>
                <a:extLst>
                  <a:ext uri="{0D108BD9-81ED-4DB2-BD59-A6C34878D82A}">
                    <a16:rowId xmlns:a16="http://schemas.microsoft.com/office/drawing/2014/main" val="10006"/>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Market share held by 5 major companies(in North </a:t>
                      </a:r>
                      <a:r>
                        <a:rPr lang="en-US" sz="900" b="1">
                          <a:solidFill>
                            <a:srgbClr val="000000"/>
                          </a:solidFill>
                        </a:rPr>
                        <a:t>America</a:t>
                      </a:r>
                      <a:r>
                        <a:rPr lang="en-US" sz="900" b="1">
                          <a:solidFill>
                            <a:srgbClr val="000000"/>
                          </a:solidFill>
                          <a:sym typeface="Helvetica Neue"/>
                        </a:rPr>
                        <a:t>)</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ym typeface="Helvetica Neue"/>
                        </a:rPr>
                        <a:t>76.04%</a:t>
                      </a:r>
                      <a:endParaRPr sz="900" b="0">
                        <a:sym typeface="Helvetica Neue"/>
                      </a:endParaRPr>
                    </a:p>
                  </a:txBody>
                  <a:tcPr marL="91450" marR="91450" marT="0" marB="0" anchor="ctr"/>
                </a:tc>
                <a:extLst>
                  <a:ext uri="{0D108BD9-81ED-4DB2-BD59-A6C34878D82A}">
                    <a16:rowId xmlns:a16="http://schemas.microsoft.com/office/drawing/2014/main" val="10007"/>
                  </a:ext>
                </a:extLst>
              </a:tr>
              <a:tr h="228600">
                <a:tc gridSpan="2">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u="none" strike="noStrike" cap="none">
                          <a:solidFill>
                            <a:srgbClr val="FFFFFF"/>
                          </a:solidFill>
                          <a:sym typeface="Helvetica Neue"/>
                        </a:rPr>
                        <a:t> </a:t>
                      </a:r>
                      <a:r>
                        <a:rPr lang="en-US" sz="900" b="1">
                          <a:solidFill>
                            <a:srgbClr val="000000"/>
                          </a:solidFill>
                          <a:sym typeface="Helvetica Neue"/>
                        </a:rPr>
                        <a:t>Regional analysis by revenue share: </a:t>
                      </a:r>
                      <a:endParaRPr lang="en-US" b="1">
                        <a:solidFill>
                          <a:srgbClr val="000000"/>
                        </a:solidFill>
                      </a:endParaRPr>
                    </a:p>
                  </a:txBody>
                  <a:tcPr marL="91450" marR="91450" marT="0" marB="0" anchor="ctr"/>
                </a:tc>
                <a:tc hMerge="1">
                  <a:txBody>
                    <a:bodyPr/>
                    <a:lstStyle/>
                    <a:p>
                      <a:endParaRPr lang="en-US"/>
                    </a:p>
                  </a:txBody>
                  <a:tcPr marL="0" marR="0" marT="0" marB="0" horzOverflow="overflow"/>
                </a:tc>
                <a:extLst>
                  <a:ext uri="{0D108BD9-81ED-4DB2-BD59-A6C34878D82A}">
                    <a16:rowId xmlns:a16="http://schemas.microsoft.com/office/drawing/2014/main" val="10008"/>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North America</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u="none" strike="noStrike" cap="none">
                          <a:solidFill>
                            <a:srgbClr val="111618"/>
                          </a:solidFill>
                          <a:sym typeface="Helvetica Neue"/>
                        </a:rPr>
                        <a:t>3</a:t>
                      </a:r>
                      <a:r>
                        <a:rPr lang="en-US" sz="900" b="0">
                          <a:solidFill>
                            <a:srgbClr val="111618"/>
                          </a:solidFill>
                          <a:sym typeface="Helvetica Neue"/>
                        </a:rPr>
                        <a:t>6%</a:t>
                      </a:r>
                      <a:endParaRPr b="0"/>
                    </a:p>
                  </a:txBody>
                  <a:tcPr marL="91450" marR="91450" marT="0" marB="0" anchor="ctr"/>
                </a:tc>
                <a:extLst>
                  <a:ext uri="{0D108BD9-81ED-4DB2-BD59-A6C34878D82A}">
                    <a16:rowId xmlns:a16="http://schemas.microsoft.com/office/drawing/2014/main" val="10009"/>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Europe</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olidFill>
                            <a:srgbClr val="111618"/>
                          </a:solidFill>
                          <a:sym typeface="Helvetica Neue"/>
                        </a:rPr>
                        <a:t>20.04%</a:t>
                      </a:r>
                      <a:endParaRPr b="0"/>
                    </a:p>
                  </a:txBody>
                  <a:tcPr marL="91450" marR="91450" marT="0" marB="0" anchor="ctr"/>
                </a:tc>
                <a:extLst>
                  <a:ext uri="{0D108BD9-81ED-4DB2-BD59-A6C34878D82A}">
                    <a16:rowId xmlns:a16="http://schemas.microsoft.com/office/drawing/2014/main" val="10010"/>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Asia(data for China and India)</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olidFill>
                            <a:srgbClr val="000000"/>
                          </a:solidFill>
                          <a:sym typeface="Helvetica Neue"/>
                        </a:rPr>
                        <a:t>20%</a:t>
                      </a:r>
                      <a:endParaRPr b="0">
                        <a:solidFill>
                          <a:srgbClr val="000000"/>
                        </a:solidFill>
                      </a:endParaRPr>
                    </a:p>
                  </a:txBody>
                  <a:tcPr marL="91450" marR="91450" marT="0" marB="0" anchor="ctr"/>
                </a:tc>
                <a:extLst>
                  <a:ext uri="{0D108BD9-81ED-4DB2-BD59-A6C34878D82A}">
                    <a16:rowId xmlns:a16="http://schemas.microsoft.com/office/drawing/2014/main" val="10011"/>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ym typeface="Helvetica Neue"/>
                        </a:rPr>
                        <a:t>Latin America</a:t>
                      </a:r>
                      <a:endParaRPr sz="900" b="1">
                        <a:sym typeface="Helvetica Neue"/>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olidFill>
                            <a:srgbClr val="000000"/>
                          </a:solidFill>
                          <a:sym typeface="Helvetica Neue"/>
                        </a:rPr>
                        <a:t>7-10%</a:t>
                      </a:r>
                      <a:endParaRPr b="0">
                        <a:solidFill>
                          <a:srgbClr val="000000"/>
                        </a:solidFill>
                      </a:endParaRPr>
                    </a:p>
                  </a:txBody>
                  <a:tcPr marL="91450" marR="91450" marT="0" marB="0" anchor="ctr"/>
                </a:tc>
                <a:extLst>
                  <a:ext uri="{0D108BD9-81ED-4DB2-BD59-A6C34878D82A}">
                    <a16:rowId xmlns:a16="http://schemas.microsoft.com/office/drawing/2014/main" val="10012"/>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ym typeface="Helvetica Neue"/>
                        </a:rPr>
                        <a:t>Africa and Middle-east</a:t>
                      </a:r>
                      <a:endParaRPr sz="900" b="1">
                        <a:sym typeface="Helvetica Neue"/>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olidFill>
                            <a:srgbClr val="000000"/>
                          </a:solidFill>
                          <a:sym typeface="Helvetica Neue"/>
                        </a:rPr>
                        <a:t>5-8%</a:t>
                      </a:r>
                      <a:endParaRPr b="0">
                        <a:solidFill>
                          <a:srgbClr val="000000"/>
                        </a:solidFill>
                      </a:endParaRPr>
                    </a:p>
                  </a:txBody>
                  <a:tcPr marL="91450" marR="91450" marT="0" marB="0" anchor="ctr"/>
                </a:tc>
                <a:extLst>
                  <a:ext uri="{0D108BD9-81ED-4DB2-BD59-A6C34878D82A}">
                    <a16:rowId xmlns:a16="http://schemas.microsoft.com/office/drawing/2014/main" val="10013"/>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u="none" strike="noStrike" cap="none">
                          <a:solidFill>
                            <a:srgbClr val="000000"/>
                          </a:solidFill>
                          <a:sym typeface="Helvetica Neue"/>
                        </a:rPr>
                        <a:t>Market share held by </a:t>
                      </a:r>
                      <a:r>
                        <a:rPr lang="en-US" sz="900" b="1" err="1">
                          <a:solidFill>
                            <a:srgbClr val="000000"/>
                          </a:solidFill>
                          <a:sym typeface="Helvetica Neue"/>
                        </a:rPr>
                        <a:t>India,China,USA</a:t>
                      </a:r>
                      <a:r>
                        <a:rPr lang="en-US" sz="900" b="1">
                          <a:solidFill>
                            <a:srgbClr val="000000"/>
                          </a:solidFill>
                          <a:sym typeface="Helvetica Neue"/>
                        </a:rPr>
                        <a:t> and Canada</a:t>
                      </a:r>
                      <a:endParaRPr sz="900" b="1">
                        <a:solidFill>
                          <a:srgbClr val="000000"/>
                        </a:solidFill>
                        <a:sym typeface="Helvetica Neue"/>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olidFill>
                            <a:srgbClr val="000000"/>
                          </a:solidFill>
                          <a:sym typeface="Helvetica Neue"/>
                        </a:rPr>
                        <a:t>39-44%</a:t>
                      </a:r>
                      <a:endParaRPr b="0">
                        <a:solidFill>
                          <a:srgbClr val="000000"/>
                        </a:solidFill>
                      </a:endParaRPr>
                    </a:p>
                  </a:txBody>
                  <a:tcPr marL="91450" marR="91450" marT="0" marB="0" anchor="ctr"/>
                </a:tc>
                <a:extLst>
                  <a:ext uri="{0D108BD9-81ED-4DB2-BD59-A6C34878D82A}">
                    <a16:rowId xmlns:a16="http://schemas.microsoft.com/office/drawing/2014/main" val="10014"/>
                  </a:ext>
                </a:extLst>
              </a:tr>
              <a:tr h="214312">
                <a:tc gridSpan="2">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u="none" strike="noStrike" cap="none">
                          <a:solidFill>
                            <a:srgbClr val="000000"/>
                          </a:solidFill>
                          <a:sym typeface="Helvetica Neue"/>
                        </a:rPr>
                        <a:t>Global Industry</a:t>
                      </a:r>
                      <a:endParaRPr lang="en-US" b="1">
                        <a:solidFill>
                          <a:srgbClr val="000000"/>
                        </a:solidFill>
                      </a:endParaRPr>
                    </a:p>
                  </a:txBody>
                  <a:tcPr marL="91450" marR="91450" marT="0" marB="0" anchor="ctr"/>
                </a:tc>
                <a:tc hMerge="1">
                  <a:txBody>
                    <a:bodyPr/>
                    <a:lstStyle/>
                    <a:p>
                      <a:endParaRPr lang="en-US"/>
                    </a:p>
                  </a:txBody>
                  <a:tcPr marL="0" marR="0" marT="0" marB="0" horzOverflow="overflow"/>
                </a:tc>
                <a:extLst>
                  <a:ext uri="{0D108BD9-81ED-4DB2-BD59-A6C34878D82A}">
                    <a16:rowId xmlns:a16="http://schemas.microsoft.com/office/drawing/2014/main" val="10015"/>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u="none" strike="noStrike" cap="none">
                          <a:solidFill>
                            <a:srgbClr val="000000"/>
                          </a:solidFill>
                          <a:sym typeface="Helvetica Neue"/>
                        </a:rPr>
                        <a:t>Total revenues</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u="none" strike="noStrike" cap="none">
                          <a:solidFill>
                            <a:srgbClr val="000000"/>
                          </a:solidFill>
                          <a:sym typeface="Helvetica Neue"/>
                        </a:rPr>
                        <a:t>$</a:t>
                      </a:r>
                      <a:r>
                        <a:rPr lang="en-US" sz="900" b="0">
                          <a:solidFill>
                            <a:srgbClr val="000000"/>
                          </a:solidFill>
                          <a:sym typeface="Helvetica Neue"/>
                        </a:rPr>
                        <a:t>8.64</a:t>
                      </a:r>
                      <a:r>
                        <a:rPr lang="en-US" sz="900" b="0" u="none" strike="noStrike" cap="none">
                          <a:solidFill>
                            <a:srgbClr val="000000"/>
                          </a:solidFill>
                          <a:sym typeface="Helvetica Neue"/>
                        </a:rPr>
                        <a:t>bn</a:t>
                      </a:r>
                      <a:endParaRPr b="0">
                        <a:solidFill>
                          <a:srgbClr val="000000"/>
                        </a:solidFill>
                      </a:endParaRPr>
                    </a:p>
                  </a:txBody>
                  <a:tcPr marL="91450" marR="91450" marT="0" marB="0" anchor="ctr"/>
                </a:tc>
                <a:extLst>
                  <a:ext uri="{0D108BD9-81ED-4DB2-BD59-A6C34878D82A}">
                    <a16:rowId xmlns:a16="http://schemas.microsoft.com/office/drawing/2014/main" val="10016"/>
                  </a:ext>
                </a:extLst>
              </a:tr>
              <a:tr h="228600">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u="none" strike="noStrike" cap="none">
                          <a:solidFill>
                            <a:srgbClr val="000000"/>
                          </a:solidFill>
                          <a:sym typeface="Helvetica Neue"/>
                        </a:rPr>
                        <a:t>Forecasted 5-year revenue gro</a:t>
                      </a:r>
                      <a:r>
                        <a:rPr lang="en-US" sz="900" b="1">
                          <a:solidFill>
                            <a:srgbClr val="000000"/>
                          </a:solidFill>
                          <a:sym typeface="Helvetica Neue"/>
                        </a:rPr>
                        <a:t>wth</a:t>
                      </a:r>
                      <a:endParaRPr b="1">
                        <a:solidFill>
                          <a:srgbClr val="000000"/>
                        </a:solidFill>
                      </a:endParaRPr>
                    </a:p>
                  </a:txBody>
                  <a:tcPr marL="91450" marR="91450" marT="0" marB="0" anchor="ctr"/>
                </a:tc>
                <a:tc>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0">
                          <a:solidFill>
                            <a:srgbClr val="000000"/>
                          </a:solidFill>
                          <a:sym typeface="Helvetica Neue"/>
                        </a:rPr>
                        <a:t>7.6</a:t>
                      </a:r>
                      <a:r>
                        <a:rPr lang="en-US" sz="900" b="0" u="none" strike="noStrike" cap="none">
                          <a:solidFill>
                            <a:srgbClr val="000000"/>
                          </a:solidFill>
                          <a:sym typeface="Helvetica Neue"/>
                        </a:rPr>
                        <a:t>%</a:t>
                      </a:r>
                      <a:endParaRPr b="0">
                        <a:solidFill>
                          <a:srgbClr val="000000"/>
                        </a:solidFill>
                      </a:endParaRPr>
                    </a:p>
                  </a:txBody>
                  <a:tcPr marL="91450" marR="91450" marT="0" marB="0" anchor="ctr"/>
                </a:tc>
                <a:extLst>
                  <a:ext uri="{0D108BD9-81ED-4DB2-BD59-A6C34878D82A}">
                    <a16:rowId xmlns:a16="http://schemas.microsoft.com/office/drawing/2014/main" val="10017"/>
                  </a:ext>
                </a:extLst>
              </a:tr>
              <a:tr h="228600">
                <a:tc gridSpan="2">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u="none" strike="noStrike" cap="none">
                          <a:solidFill>
                            <a:srgbClr val="000000"/>
                          </a:solidFill>
                          <a:sym typeface="Helvetica Neue"/>
                        </a:rPr>
                        <a:t>Revenue Profile </a:t>
                      </a:r>
                      <a:endParaRPr lang="en-US" b="1">
                        <a:solidFill>
                          <a:srgbClr val="000000"/>
                        </a:solidFill>
                      </a:endParaRPr>
                    </a:p>
                  </a:txBody>
                  <a:tcPr marL="91450" marR="91450" marT="0" marB="0" anchor="ctr"/>
                </a:tc>
                <a:tc hMerge="1">
                  <a:txBody>
                    <a:bodyPr/>
                    <a:lstStyle/>
                    <a:p>
                      <a:endParaRPr lang="en-US"/>
                    </a:p>
                  </a:txBody>
                  <a:tcPr marL="0" marR="0" marT="0" marB="0" horzOverflow="overflow"/>
                </a:tc>
                <a:extLst>
                  <a:ext uri="{0D108BD9-81ED-4DB2-BD59-A6C34878D82A}">
                    <a16:rowId xmlns:a16="http://schemas.microsoft.com/office/drawing/2014/main" val="10018"/>
                  </a:ext>
                </a:extLst>
              </a:tr>
              <a:tr h="376300">
                <a:tc gridSpan="2">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Covid-19 increased user engagement across all platforms. The social acceptance of online dating ever since, has </a:t>
                      </a:r>
                      <a:r>
                        <a:rPr lang="en-US" sz="900" b="1" err="1">
                          <a:solidFill>
                            <a:srgbClr val="000000"/>
                          </a:solidFill>
                          <a:sym typeface="Helvetica Neue"/>
                        </a:rPr>
                        <a:t>lead</a:t>
                      </a:r>
                      <a:r>
                        <a:rPr lang="en-US" sz="900" b="1">
                          <a:solidFill>
                            <a:srgbClr val="000000"/>
                          </a:solidFill>
                          <a:sym typeface="Helvetica Neue"/>
                        </a:rPr>
                        <a:t> to a steady increase in users ever since. </a:t>
                      </a:r>
                      <a:endParaRPr sz="900" b="1" u="none" strike="noStrike" cap="none">
                        <a:solidFill>
                          <a:srgbClr val="000000"/>
                        </a:solidFill>
                        <a:sym typeface="Helvetica Neue"/>
                      </a:endParaRPr>
                    </a:p>
                  </a:txBody>
                  <a:tcPr marL="91450" marR="91450" marT="0" marB="0" anchor="ctr"/>
                </a:tc>
                <a:tc hMerge="1">
                  <a:txBody>
                    <a:bodyPr/>
                    <a:lstStyle/>
                    <a:p>
                      <a:endParaRPr lang="en-US"/>
                    </a:p>
                  </a:txBody>
                  <a:tcPr marL="0" marR="0" marT="0" marB="0" horzOverflow="overflow"/>
                </a:tc>
                <a:extLst>
                  <a:ext uri="{0D108BD9-81ED-4DB2-BD59-A6C34878D82A}">
                    <a16:rowId xmlns:a16="http://schemas.microsoft.com/office/drawing/2014/main" val="10019"/>
                  </a:ext>
                </a:extLst>
              </a:tr>
              <a:tr h="360050">
                <a:tc gridSpan="2">
                  <a:txBody>
                    <a:bodyPr/>
                    <a:lstStyle/>
                    <a:p>
                      <a:pPr marL="0" marR="0" lvl="0" indent="0" algn="l" rtl="0">
                        <a:lnSpc>
                          <a:spcPct val="100000"/>
                        </a:lnSpc>
                        <a:spcBef>
                          <a:spcPts val="0"/>
                        </a:spcBef>
                        <a:spcAft>
                          <a:spcPts val="0"/>
                        </a:spcAft>
                        <a:buClr>
                          <a:srgbClr val="003399"/>
                        </a:buClr>
                        <a:buSzPts val="900"/>
                        <a:buFont typeface="Noto Sans Symbols"/>
                        <a:buNone/>
                      </a:pPr>
                      <a:r>
                        <a:rPr lang="en-US" sz="900" b="1">
                          <a:solidFill>
                            <a:srgbClr val="000000"/>
                          </a:solidFill>
                          <a:sym typeface="Helvetica Neue"/>
                        </a:rPr>
                        <a:t>Resilience in revenue streams despite economic fluctuations, due to the freemium model and growing adoption of subscription-based features.</a:t>
                      </a:r>
                      <a:endParaRPr b="1">
                        <a:solidFill>
                          <a:srgbClr val="000000"/>
                        </a:solidFill>
                      </a:endParaRPr>
                    </a:p>
                  </a:txBody>
                  <a:tcPr marL="91450" marR="91450" marT="0" marB="0" anchor="ctr"/>
                </a:tc>
                <a:tc hMerge="1">
                  <a:txBody>
                    <a:bodyPr/>
                    <a:lstStyle/>
                    <a:p>
                      <a:endParaRPr lang="en-US"/>
                    </a:p>
                  </a:txBody>
                  <a:tcPr marL="0" marR="0" marT="0" marB="0" horzOverflow="overflow"/>
                </a:tc>
                <a:extLst>
                  <a:ext uri="{0D108BD9-81ED-4DB2-BD59-A6C34878D82A}">
                    <a16:rowId xmlns:a16="http://schemas.microsoft.com/office/drawing/2014/main" val="10020"/>
                  </a:ext>
                </a:extLst>
              </a:tr>
            </a:tbl>
          </a:graphicData>
        </a:graphic>
      </p:graphicFrame>
      <p:sp>
        <p:nvSpPr>
          <p:cNvPr id="151" name="Google Shape;151;p31"/>
          <p:cNvSpPr txBox="1"/>
          <p:nvPr/>
        </p:nvSpPr>
        <p:spPr>
          <a:xfrm>
            <a:off x="6599251" y="6169365"/>
            <a:ext cx="2475300" cy="215400"/>
          </a:xfrm>
          <a:prstGeom prst="rect">
            <a:avLst/>
          </a:prstGeom>
          <a:noFill/>
          <a:ln>
            <a:noFill/>
          </a:ln>
        </p:spPr>
        <p:txBody>
          <a:bodyPr spcFirstLastPara="1" wrap="square" lIns="91425" tIns="45700" rIns="91425" bIns="45700" anchor="t" anchorCtr="0">
            <a:spAutoFit/>
          </a:bodyPr>
          <a:lstStyle/>
          <a:p>
            <a:pPr algn="ctr"/>
            <a:r>
              <a:rPr lang="en-US" sz="800" i="1">
                <a:solidFill>
                  <a:srgbClr val="000000"/>
                </a:solidFill>
                <a:latin typeface="Helvetica Neue"/>
                <a:ea typeface="Helvetica Neue"/>
                <a:cs typeface="Helvetica Neue"/>
              </a:rPr>
              <a:t>Source: Grand Research View</a:t>
            </a:r>
            <a:endParaRPr lang="en-US" sz="800" b="0" i="1" u="none" strike="noStrike" cap="none">
              <a:solidFill>
                <a:srgbClr val="000000"/>
              </a:solidFill>
              <a:latin typeface="Helvetica Neue"/>
              <a:ea typeface="Helvetica Neue"/>
              <a:cs typeface="Helvetica Neue"/>
            </a:endParaRPr>
          </a:p>
        </p:txBody>
      </p:sp>
      <p:sp>
        <p:nvSpPr>
          <p:cNvPr id="152" name="Google Shape;152;p31"/>
          <p:cNvSpPr txBox="1"/>
          <p:nvPr/>
        </p:nvSpPr>
        <p:spPr>
          <a:xfrm>
            <a:off x="4677114" y="6169365"/>
            <a:ext cx="1800300" cy="21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800" b="0" i="0" u="none" strike="noStrike" cap="none">
              <a:solidFill>
                <a:srgbClr val="000000"/>
              </a:solidFill>
              <a:latin typeface="Helvetica Neue"/>
              <a:ea typeface="Helvetica Neue"/>
              <a:cs typeface="Helvetica Neue"/>
              <a:sym typeface="Helvetica Neue"/>
            </a:endParaRPr>
          </a:p>
        </p:txBody>
      </p:sp>
      <p:graphicFrame>
        <p:nvGraphicFramePr>
          <p:cNvPr id="153" name="Google Shape;153;p31"/>
          <p:cNvGraphicFramePr/>
          <p:nvPr>
            <p:extLst>
              <p:ext uri="{D42A27DB-BD31-4B8C-83A1-F6EECF244321}">
                <p14:modId xmlns:p14="http://schemas.microsoft.com/office/powerpoint/2010/main" val="1855144590"/>
              </p:ext>
            </p:extLst>
          </p:nvPr>
        </p:nvGraphicFramePr>
        <p:xfrm>
          <a:off x="4556466" y="1265844"/>
          <a:ext cx="4291025" cy="242925"/>
        </p:xfrm>
        <a:graphic>
          <a:graphicData uri="http://schemas.openxmlformats.org/drawingml/2006/table">
            <a:tbl>
              <a:tblPr>
                <a:noFill/>
              </a:tblPr>
              <a:tblGrid>
                <a:gridCol w="4291025">
                  <a:extLst>
                    <a:ext uri="{9D8B030D-6E8A-4147-A177-3AD203B41FA5}">
                      <a16:colId xmlns:a16="http://schemas.microsoft.com/office/drawing/2014/main" val="20000"/>
                    </a:ext>
                  </a:extLst>
                </a:gridCol>
              </a:tblGrid>
              <a:tr h="242925">
                <a:tc>
                  <a:txBody>
                    <a:bodyPr/>
                    <a:lstStyle/>
                    <a:p>
                      <a:pPr marL="0" marR="0" lvl="0" indent="0" algn="l" rtl="0">
                        <a:lnSpc>
                          <a:spcPct val="100000"/>
                        </a:lnSpc>
                        <a:spcBef>
                          <a:spcPts val="0"/>
                        </a:spcBef>
                        <a:spcAft>
                          <a:spcPts val="0"/>
                        </a:spcAft>
                        <a:buClr>
                          <a:schemeClr val="lt1"/>
                        </a:buClr>
                        <a:buSzPts val="1000"/>
                        <a:buFont typeface="Helvetica Neue"/>
                        <a:buNone/>
                      </a:pPr>
                      <a:r>
                        <a:rPr lang="en-US" sz="1000" b="1">
                          <a:solidFill>
                            <a:schemeClr val="lt1"/>
                          </a:solidFill>
                        </a:rPr>
                        <a:t>Market share of the major companies by revenue:</a:t>
                      </a:r>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A206"/>
                    </a:solidFill>
                  </a:tcPr>
                </a:tc>
                <a:extLst>
                  <a:ext uri="{0D108BD9-81ED-4DB2-BD59-A6C34878D82A}">
                    <a16:rowId xmlns:a16="http://schemas.microsoft.com/office/drawing/2014/main" val="10000"/>
                  </a:ext>
                </a:extLst>
              </a:tr>
            </a:tbl>
          </a:graphicData>
        </a:graphic>
      </p:graphicFrame>
      <p:sp>
        <p:nvSpPr>
          <p:cNvPr id="154" name="Google Shape;154;p31"/>
          <p:cNvSpPr txBox="1"/>
          <p:nvPr/>
        </p:nvSpPr>
        <p:spPr>
          <a:xfrm>
            <a:off x="219077" y="254002"/>
            <a:ext cx="8645525" cy="60388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tx2"/>
                </a:solidFill>
                <a:latin typeface="Helvetica "/>
                <a:ea typeface="Helvetica Neue"/>
                <a:cs typeface="Helvetica Neue"/>
                <a:sym typeface="Helvetica Neue"/>
              </a:rPr>
              <a:t>Industry – Statistics (</a:t>
            </a:r>
            <a:r>
              <a:rPr lang="en-US" sz="2800" b="1">
                <a:solidFill>
                  <a:schemeClr val="tx2"/>
                </a:solidFill>
                <a:latin typeface="Helvetica "/>
                <a:ea typeface="Helvetica Neue"/>
                <a:cs typeface="Helvetica Neue"/>
                <a:sym typeface="Helvetica Neue"/>
              </a:rPr>
              <a:t>Online dating space</a:t>
            </a:r>
            <a:r>
              <a:rPr lang="en-US" sz="2800" b="1" i="0" u="none" strike="noStrike" cap="none">
                <a:solidFill>
                  <a:schemeClr val="tx2"/>
                </a:solidFill>
                <a:latin typeface="Helvetica "/>
                <a:ea typeface="Helvetica Neue"/>
                <a:cs typeface="Helvetica Neue"/>
                <a:sym typeface="Helvetica Neue"/>
              </a:rPr>
              <a:t>)</a:t>
            </a:r>
            <a:endParaRPr lang="en-US" b="1">
              <a:solidFill>
                <a:schemeClr val="tx2"/>
              </a:solidFill>
              <a:latin typeface="Helvetica "/>
            </a:endParaRPr>
          </a:p>
        </p:txBody>
      </p:sp>
      <p:pic>
        <p:nvPicPr>
          <p:cNvPr id="155" name="Google Shape;155;p31"/>
          <p:cNvPicPr preferRelativeResize="0"/>
          <p:nvPr/>
        </p:nvPicPr>
        <p:blipFill>
          <a:blip r:embed="rId3">
            <a:alphaModFix/>
          </a:blip>
          <a:stretch>
            <a:fillRect/>
          </a:stretch>
        </p:blipFill>
        <p:spPr>
          <a:xfrm>
            <a:off x="5067275" y="1630350"/>
            <a:ext cx="3052225" cy="2210101"/>
          </a:xfrm>
          <a:prstGeom prst="rect">
            <a:avLst/>
          </a:prstGeom>
          <a:noFill/>
          <a:ln>
            <a:noFill/>
          </a:ln>
        </p:spPr>
      </p:pic>
      <p:sp>
        <p:nvSpPr>
          <p:cNvPr id="156" name="Google Shape;156;p31"/>
          <p:cNvSpPr txBox="1"/>
          <p:nvPr/>
        </p:nvSpPr>
        <p:spPr>
          <a:xfrm>
            <a:off x="4969050" y="3962025"/>
            <a:ext cx="300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solidFill>
                  <a:schemeClr val="dk1"/>
                </a:solidFill>
                <a:latin typeface="Helvetica Neue"/>
                <a:ea typeface="Helvetica Neue"/>
                <a:cs typeface="Helvetica Neue"/>
                <a:sym typeface="Helvetica Neue"/>
              </a:rPr>
              <a:t>Total Users (in million)</a:t>
            </a:r>
            <a:endParaRPr sz="900">
              <a:solidFill>
                <a:schemeClr val="dk1"/>
              </a:solidFill>
              <a:latin typeface="Helvetica Neue"/>
              <a:ea typeface="Helvetica Neue"/>
              <a:cs typeface="Helvetica Neue"/>
              <a:sym typeface="Helvetica Neue"/>
            </a:endParaRPr>
          </a:p>
        </p:txBody>
      </p:sp>
      <p:pic>
        <p:nvPicPr>
          <p:cNvPr id="157" name="Google Shape;157;p31"/>
          <p:cNvPicPr preferRelativeResize="0"/>
          <p:nvPr/>
        </p:nvPicPr>
        <p:blipFill>
          <a:blip r:embed="rId4">
            <a:alphaModFix/>
          </a:blip>
          <a:stretch>
            <a:fillRect/>
          </a:stretch>
        </p:blipFill>
        <p:spPr>
          <a:xfrm>
            <a:off x="4896925" y="4285125"/>
            <a:ext cx="3165251" cy="1784274"/>
          </a:xfrm>
          <a:prstGeom prst="rect">
            <a:avLst/>
          </a:prstGeom>
          <a:noFill/>
          <a:ln>
            <a:noFill/>
          </a:ln>
        </p:spPr>
      </p:pic>
      <p:sp>
        <p:nvSpPr>
          <p:cNvPr id="158" name="Google Shape;158;p31"/>
          <p:cNvSpPr txBox="1"/>
          <p:nvPr/>
        </p:nvSpPr>
        <p:spPr>
          <a:xfrm>
            <a:off x="114300" y="6528300"/>
            <a:ext cx="1047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Helvetica Neue"/>
              <a:ea typeface="Helvetica Neue"/>
              <a:cs typeface="Helvetica Neue"/>
              <a:sym typeface="Helvetica Neue"/>
            </a:endParaRPr>
          </a:p>
        </p:txBody>
      </p:sp>
      <p:sp>
        <p:nvSpPr>
          <p:cNvPr id="159" name="Google Shape;159;p31"/>
          <p:cNvSpPr txBox="1"/>
          <p:nvPr/>
        </p:nvSpPr>
        <p:spPr>
          <a:xfrm>
            <a:off x="25400" y="6629400"/>
            <a:ext cx="4178400" cy="2154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Helvetica Neue"/>
              <a:ea typeface="Helvetica Neue"/>
              <a:cs typeface="Helvetica Neue"/>
              <a:sym typeface="Helvetica Neue"/>
            </a:endParaRPr>
          </a:p>
        </p:txBody>
      </p:sp>
      <p:sp>
        <p:nvSpPr>
          <p:cNvPr id="160" name="Google Shape;160;p31"/>
          <p:cNvSpPr txBox="1"/>
          <p:nvPr/>
        </p:nvSpPr>
        <p:spPr>
          <a:xfrm>
            <a:off x="6469800" y="6553700"/>
            <a:ext cx="2446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solidFill>
                  <a:schemeClr val="lt1"/>
                </a:solidFill>
                <a:latin typeface="Helvetica Neue"/>
                <a:ea typeface="Helvetica Neue"/>
                <a:cs typeface="Helvetica Neue"/>
                <a:sym typeface="Helvetica Neue"/>
              </a:rPr>
              <a:t>*source</a:t>
            </a:r>
            <a:r>
              <a:rPr lang="en-US" sz="900" i="1">
                <a:solidFill>
                  <a:schemeClr val="lt1"/>
                </a:solidFill>
                <a:latin typeface="Helvetica Neue"/>
                <a:ea typeface="Helvetica Neue"/>
                <a:cs typeface="Helvetica Neue"/>
                <a:sym typeface="Helvetica Neue"/>
              </a:rPr>
              <a:t> GrandViewResearch</a:t>
            </a:r>
            <a:endParaRPr sz="900" i="1">
              <a:solidFill>
                <a:schemeClr val="lt1"/>
              </a:solidFill>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5B0314D7-D46E-EC9C-6D72-C2E93F6A7D69}"/>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4" name="Picture 3" descr="A black background with white text&#10;&#10;Description automatically generated">
            <a:extLst>
              <a:ext uri="{FF2B5EF4-FFF2-40B4-BE49-F238E27FC236}">
                <a16:creationId xmlns:a16="http://schemas.microsoft.com/office/drawing/2014/main" id="{69FB0D6B-BB2D-0D0D-25FC-C1288315B652}"/>
              </a:ext>
            </a:extLst>
          </p:cNvPr>
          <p:cNvPicPr>
            <a:picLocks noChangeAspect="1"/>
          </p:cNvPicPr>
          <p:nvPr/>
        </p:nvPicPr>
        <p:blipFill>
          <a:blip r:embed="rId5"/>
          <a:stretch>
            <a:fillRect/>
          </a:stretch>
        </p:blipFill>
        <p:spPr>
          <a:xfrm>
            <a:off x="-34549" y="6604899"/>
            <a:ext cx="2383890" cy="252842"/>
          </a:xfrm>
          <a:prstGeom prst="rect">
            <a:avLst/>
          </a:prstGeom>
        </p:spPr>
      </p:pic>
      <p:pic>
        <p:nvPicPr>
          <p:cNvPr id="6" name="Picture 5" descr="A white text on a black background&#10;&#10;Description automatically generated">
            <a:extLst>
              <a:ext uri="{FF2B5EF4-FFF2-40B4-BE49-F238E27FC236}">
                <a16:creationId xmlns:a16="http://schemas.microsoft.com/office/drawing/2014/main" id="{E78BC002-7AD9-9142-C87A-6A8D254B86A4}"/>
              </a:ext>
            </a:extLst>
          </p:cNvPr>
          <p:cNvPicPr>
            <a:picLocks noChangeAspect="1"/>
          </p:cNvPicPr>
          <p:nvPr/>
        </p:nvPicPr>
        <p:blipFill>
          <a:blip r:embed="rId6"/>
          <a:stretch>
            <a:fillRect/>
          </a:stretch>
        </p:blipFill>
        <p:spPr>
          <a:xfrm>
            <a:off x="7779489" y="6451667"/>
            <a:ext cx="1577744" cy="49431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C7E62D-D632-0983-32D6-3368E72DCFFA}"/>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a typeface="ＭＳ Ｐゴシック" pitchFamily="34" charset="-128"/>
            </a:endParaRPr>
          </a:p>
        </p:txBody>
      </p:sp>
      <p:graphicFrame>
        <p:nvGraphicFramePr>
          <p:cNvPr id="15" name="Group 108">
            <a:extLst>
              <a:ext uri="{FF2B5EF4-FFF2-40B4-BE49-F238E27FC236}">
                <a16:creationId xmlns:a16="http://schemas.microsoft.com/office/drawing/2014/main" id="{5A3C699F-9EF8-4746-B897-5E81FBB3588F}"/>
              </a:ext>
            </a:extLst>
          </p:cNvPr>
          <p:cNvGraphicFramePr>
            <a:graphicFrameLocks noGrp="1"/>
          </p:cNvGraphicFramePr>
          <p:nvPr>
            <p:extLst>
              <p:ext uri="{D42A27DB-BD31-4B8C-83A1-F6EECF244321}">
                <p14:modId xmlns:p14="http://schemas.microsoft.com/office/powerpoint/2010/main" val="1630691257"/>
              </p:ext>
            </p:extLst>
          </p:nvPr>
        </p:nvGraphicFramePr>
        <p:xfrm>
          <a:off x="253726" y="1145130"/>
          <a:ext cx="4151586" cy="217932"/>
        </p:xfrm>
        <a:graphic>
          <a:graphicData uri="http://schemas.openxmlformats.org/drawingml/2006/table">
            <a:tbl>
              <a:tblPr/>
              <a:tblGrid>
                <a:gridCol w="4151586">
                  <a:extLst>
                    <a:ext uri="{9D8B030D-6E8A-4147-A177-3AD203B41FA5}">
                      <a16:colId xmlns:a16="http://schemas.microsoft.com/office/drawing/2014/main" val="20000"/>
                    </a:ext>
                  </a:extLst>
                </a:gridCol>
              </a:tblGrid>
              <a:tr h="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950" b="1" i="0" u="none" strike="noStrike" cap="none" normalizeH="0" baseline="0">
                          <a:ln>
                            <a:noFill/>
                          </a:ln>
                          <a:solidFill>
                            <a:schemeClr val="bg1"/>
                          </a:solidFill>
                          <a:effectLst/>
                          <a:latin typeface="+mn-lt"/>
                          <a:ea typeface="ＭＳ Ｐゴシック"/>
                          <a:cs typeface="Arial"/>
                        </a:rPr>
                        <a:t>WhatsApp Acquisition </a:t>
                      </a:r>
                      <a:r>
                        <a:rPr kumimoji="0" lang="en-AU" sz="950" b="1" i="0" u="none" strike="noStrike" cap="none" normalizeH="0" baseline="0">
                          <a:ln>
                            <a:noFill/>
                          </a:ln>
                          <a:solidFill>
                            <a:schemeClr val="accent3"/>
                          </a:solidFill>
                          <a:effectLst/>
                          <a:latin typeface="+mn-lt"/>
                          <a:ea typeface="ＭＳ Ｐゴシック"/>
                          <a:cs typeface="Arial"/>
                        </a:rPr>
                        <a:t>(Feb 19 2014)</a:t>
                      </a:r>
                      <a:endParaRPr kumimoji="0" lang="en-US" sz="950" b="1" i="0" u="none" strike="noStrike" cap="none" normalizeH="0" baseline="0">
                        <a:ln>
                          <a:noFill/>
                        </a:ln>
                        <a:solidFill>
                          <a:schemeClr val="accent3"/>
                        </a:solidFill>
                        <a:effectLst/>
                        <a:latin typeface="+mn-lt"/>
                        <a:ea typeface="ＭＳ Ｐゴシック"/>
                        <a:cs typeface="Arial"/>
                      </a:endParaRPr>
                    </a:p>
                  </a:txBody>
                  <a:tcPr marL="45720" marR="45720" marT="36576" marB="36576"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2CF44"/>
                    </a:solidFill>
                  </a:tcPr>
                </a:tc>
                <a:extLst>
                  <a:ext uri="{0D108BD9-81ED-4DB2-BD59-A6C34878D82A}">
                    <a16:rowId xmlns:a16="http://schemas.microsoft.com/office/drawing/2014/main" val="10000"/>
                  </a:ext>
                </a:extLst>
              </a:tr>
            </a:tbl>
          </a:graphicData>
        </a:graphic>
      </p:graphicFrame>
      <p:sp>
        <p:nvSpPr>
          <p:cNvPr id="17" name="Rectangle 16">
            <a:extLst>
              <a:ext uri="{FF2B5EF4-FFF2-40B4-BE49-F238E27FC236}">
                <a16:creationId xmlns:a16="http://schemas.microsoft.com/office/drawing/2014/main" id="{499A6819-E41B-4745-AA89-744E3721DF83}"/>
              </a:ext>
            </a:extLst>
          </p:cNvPr>
          <p:cNvSpPr/>
          <p:nvPr/>
        </p:nvSpPr>
        <p:spPr>
          <a:xfrm>
            <a:off x="4742656" y="1414625"/>
            <a:ext cx="4281486" cy="1315745"/>
          </a:xfrm>
          <a:prstGeom prst="rect">
            <a:avLst/>
          </a:prstGeom>
        </p:spPr>
        <p:txBody>
          <a:bodyPr wrap="square" lIns="91440" tIns="45720" rIns="91440" bIns="45720" anchor="t">
            <a:spAutoFit/>
          </a:bodyPr>
          <a:lstStyle/>
          <a:p>
            <a:pPr marL="114300" indent="-114300" fontAlgn="base">
              <a:spcBef>
                <a:spcPct val="0"/>
              </a:spcBef>
              <a:spcAft>
                <a:spcPct val="0"/>
              </a:spcAft>
              <a:buClr>
                <a:srgbClr val="003399"/>
              </a:buClr>
              <a:buFont typeface="Wingdings" pitchFamily="2" charset="2"/>
              <a:buChar char="§"/>
              <a:defRPr/>
            </a:pPr>
            <a:r>
              <a:rPr lang="en-CA" sz="950" b="1">
                <a:solidFill>
                  <a:srgbClr val="000000"/>
                </a:solidFill>
                <a:latin typeface="Helvetica"/>
                <a:ea typeface="ＭＳ Ｐゴシック"/>
                <a:cs typeface="Arial"/>
              </a:rPr>
              <a:t>Overview: </a:t>
            </a:r>
            <a:r>
              <a:rPr lang="en-US" sz="1000"/>
              <a:t>WhatsApp is a globally popular instant messaging platform that allows users to send text, voice, video messages, and make calls using internet connectivity. It has become a key communication tool in over </a:t>
            </a:r>
            <a:r>
              <a:rPr lang="en-US" sz="1000" b="1"/>
              <a:t>180</a:t>
            </a:r>
            <a:r>
              <a:rPr lang="en-US" sz="1000"/>
              <a:t> countries, with more than </a:t>
            </a:r>
            <a:r>
              <a:rPr lang="en-US" sz="1000" b="1"/>
              <a:t>2 billion </a:t>
            </a:r>
            <a:r>
              <a:rPr lang="en-US" sz="1000"/>
              <a:t>active users.</a:t>
            </a:r>
          </a:p>
          <a:p>
            <a:pPr marL="114300" indent="-114300" fontAlgn="base">
              <a:spcBef>
                <a:spcPct val="0"/>
              </a:spcBef>
              <a:spcAft>
                <a:spcPct val="0"/>
              </a:spcAft>
              <a:buClr>
                <a:srgbClr val="003399"/>
              </a:buClr>
              <a:buFont typeface="Wingdings" pitchFamily="2" charset="2"/>
              <a:buChar char="§"/>
              <a:defRPr/>
            </a:pPr>
            <a:r>
              <a:rPr lang="en-CA" sz="950" b="1">
                <a:solidFill>
                  <a:srgbClr val="000000"/>
                </a:solidFill>
                <a:latin typeface="Helvetica"/>
                <a:ea typeface="ＭＳ Ｐゴシック"/>
                <a:cs typeface="Arial"/>
              </a:rPr>
              <a:t>Ownership (Pre-Acquisition): </a:t>
            </a:r>
            <a:r>
              <a:rPr lang="en-US" sz="1000"/>
              <a:t>Jan Koum(</a:t>
            </a:r>
            <a:r>
              <a:rPr lang="en-IN" sz="1000"/>
              <a:t>Co-founder &amp; CEO</a:t>
            </a:r>
            <a:r>
              <a:rPr lang="en-US" sz="1000"/>
              <a:t>) (45%) , Brian Acton(</a:t>
            </a:r>
            <a:r>
              <a:rPr lang="en-IN" sz="1000"/>
              <a:t>Co-founder</a:t>
            </a:r>
            <a:r>
              <a:rPr lang="en-US" sz="1000"/>
              <a:t>) (20%) , Sequoia Capital (18%) , Early Employees (17%) .</a:t>
            </a:r>
          </a:p>
          <a:p>
            <a:pPr fontAlgn="base">
              <a:spcBef>
                <a:spcPct val="0"/>
              </a:spcBef>
              <a:spcAft>
                <a:spcPct val="0"/>
              </a:spcAft>
              <a:buClr>
                <a:srgbClr val="003399"/>
              </a:buClr>
              <a:defRPr/>
            </a:pPr>
            <a:endParaRPr lang="en-AU" sz="950">
              <a:solidFill>
                <a:srgbClr val="000000"/>
              </a:solidFill>
              <a:latin typeface="Helvetica"/>
              <a:cs typeface="Arial"/>
            </a:endParaRPr>
          </a:p>
        </p:txBody>
      </p:sp>
      <p:sp>
        <p:nvSpPr>
          <p:cNvPr id="19" name="Rectangle 18">
            <a:extLst>
              <a:ext uri="{FF2B5EF4-FFF2-40B4-BE49-F238E27FC236}">
                <a16:creationId xmlns:a16="http://schemas.microsoft.com/office/drawing/2014/main" id="{BFE95B8B-4BAF-42BB-8B80-8666EE9B912B}"/>
              </a:ext>
            </a:extLst>
          </p:cNvPr>
          <p:cNvSpPr/>
          <p:nvPr/>
        </p:nvSpPr>
        <p:spPr>
          <a:xfrm>
            <a:off x="4738689" y="2869819"/>
            <a:ext cx="4117975" cy="1785104"/>
          </a:xfrm>
          <a:prstGeom prst="rect">
            <a:avLst/>
          </a:prstGeom>
        </p:spPr>
        <p:txBody>
          <a:bodyPr wrap="square" lIns="91440" tIns="45720" rIns="91440" bIns="45720" anchor="t">
            <a:spAutoFit/>
          </a:bodyPr>
          <a:lstStyle/>
          <a:p>
            <a:pPr marL="114300" indent="-114300" fontAlgn="base">
              <a:spcBef>
                <a:spcPct val="0"/>
              </a:spcBef>
              <a:spcAft>
                <a:spcPct val="0"/>
              </a:spcAft>
              <a:buClr>
                <a:srgbClr val="003399"/>
              </a:buClr>
              <a:buFont typeface="Wingdings" pitchFamily="2" charset="2"/>
              <a:buChar char="§"/>
              <a:defRPr/>
            </a:pPr>
            <a:r>
              <a:rPr lang="en-IN" sz="1000" b="1"/>
              <a:t>Expanding User Base </a:t>
            </a:r>
            <a:r>
              <a:rPr lang="en-IN" sz="1000"/>
              <a:t>-&gt; </a:t>
            </a:r>
            <a:r>
              <a:rPr lang="en-US" sz="1000"/>
              <a:t>WhatsApp had over </a:t>
            </a:r>
            <a:r>
              <a:rPr lang="en-US" sz="1000" b="1"/>
              <a:t>450 million</a:t>
            </a:r>
            <a:r>
              <a:rPr lang="en-US" sz="1000"/>
              <a:t> monthly active users at the time of the acquisition, with </a:t>
            </a:r>
            <a:r>
              <a:rPr lang="en-US" sz="1000" b="1"/>
              <a:t>70%</a:t>
            </a:r>
            <a:r>
              <a:rPr lang="en-US" sz="1000"/>
              <a:t> daily activity. It was one of the fastest-growing apps globally.</a:t>
            </a:r>
          </a:p>
          <a:p>
            <a:pPr marL="114300" indent="-114300" fontAlgn="base">
              <a:spcBef>
                <a:spcPct val="0"/>
              </a:spcBef>
              <a:spcAft>
                <a:spcPct val="0"/>
              </a:spcAft>
              <a:buClr>
                <a:srgbClr val="003399"/>
              </a:buClr>
              <a:buFont typeface="Wingdings" pitchFamily="2" charset="2"/>
              <a:buChar char="§"/>
              <a:defRPr/>
            </a:pPr>
            <a:r>
              <a:rPr lang="en-IN" sz="1000" b="1"/>
              <a:t>Minimizing Competition -&gt; </a:t>
            </a:r>
            <a:r>
              <a:rPr lang="en-US" sz="1000"/>
              <a:t>Acquiring WhatsApp neutralized a potential threat. WhatsApp was on a trajectory to grow into a significant competitor that could rival Facebook's dominance in the social and communication space.</a:t>
            </a:r>
          </a:p>
          <a:p>
            <a:pPr marL="114300" indent="-114300" fontAlgn="base">
              <a:spcBef>
                <a:spcPct val="0"/>
              </a:spcBef>
              <a:spcAft>
                <a:spcPct val="0"/>
              </a:spcAft>
              <a:buClr>
                <a:srgbClr val="003399"/>
              </a:buClr>
              <a:buFont typeface="Wingdings" pitchFamily="2" charset="2"/>
              <a:buChar char="§"/>
              <a:defRPr/>
            </a:pPr>
            <a:r>
              <a:rPr lang="en-IN" sz="1000" b="1"/>
              <a:t>Revenue Opportunities </a:t>
            </a:r>
            <a:r>
              <a:rPr lang="en-IN" sz="1000"/>
              <a:t>-&gt; </a:t>
            </a:r>
            <a:r>
              <a:rPr lang="en-US" sz="1000"/>
              <a:t>Although WhatsApp had minimal revenues at the time, Facebook saw long-term monetization opportunities through premium features, business messaging, and integrating it into its ecosystem.</a:t>
            </a:r>
            <a:endParaRPr lang="en-CA" sz="950">
              <a:solidFill>
                <a:srgbClr val="000000"/>
              </a:solidFill>
              <a:latin typeface="Helvetica"/>
              <a:ea typeface="ＭＳ Ｐゴシック" pitchFamily="34" charset="-128"/>
              <a:cs typeface="Arial" charset="0"/>
            </a:endParaRPr>
          </a:p>
        </p:txBody>
      </p:sp>
      <p:graphicFrame>
        <p:nvGraphicFramePr>
          <p:cNvPr id="20" name="Group 108">
            <a:extLst>
              <a:ext uri="{FF2B5EF4-FFF2-40B4-BE49-F238E27FC236}">
                <a16:creationId xmlns:a16="http://schemas.microsoft.com/office/drawing/2014/main" id="{0F100305-4785-42AB-B39F-FC69AAE48D04}"/>
              </a:ext>
            </a:extLst>
          </p:cNvPr>
          <p:cNvGraphicFramePr>
            <a:graphicFrameLocks noGrp="1"/>
          </p:cNvGraphicFramePr>
          <p:nvPr>
            <p:extLst>
              <p:ext uri="{D42A27DB-BD31-4B8C-83A1-F6EECF244321}">
                <p14:modId xmlns:p14="http://schemas.microsoft.com/office/powerpoint/2010/main" val="178771545"/>
              </p:ext>
            </p:extLst>
          </p:nvPr>
        </p:nvGraphicFramePr>
        <p:xfrm>
          <a:off x="4764228" y="2610611"/>
          <a:ext cx="4114800" cy="228600"/>
        </p:xfrm>
        <a:graphic>
          <a:graphicData uri="http://schemas.openxmlformats.org/drawingml/2006/table">
            <a:tbl>
              <a:tblPr/>
              <a:tblGrid>
                <a:gridCol w="4114800">
                  <a:extLst>
                    <a:ext uri="{9D8B030D-6E8A-4147-A177-3AD203B41FA5}">
                      <a16:colId xmlns:a16="http://schemas.microsoft.com/office/drawing/2014/main" val="20000"/>
                    </a:ext>
                  </a:extLst>
                </a:gridCol>
              </a:tblGrid>
              <a:tr h="228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950" b="1" i="0" u="none" strike="noStrike" cap="none" normalizeH="0" baseline="0">
                          <a:ln>
                            <a:noFill/>
                          </a:ln>
                          <a:solidFill>
                            <a:srgbClr val="000000"/>
                          </a:solidFill>
                          <a:effectLst/>
                          <a:latin typeface="+mn-lt"/>
                          <a:ea typeface="ＭＳ Ｐゴシック"/>
                          <a:cs typeface="Arial"/>
                        </a:rPr>
                        <a:t>Transaction Rationales</a:t>
                      </a:r>
                      <a:endParaRPr kumimoji="0" lang="en-US" sz="950" b="1" i="0" u="none" strike="noStrike" cap="none" normalizeH="0" baseline="0">
                        <a:ln>
                          <a:noFill/>
                        </a:ln>
                        <a:solidFill>
                          <a:srgbClr val="000000"/>
                        </a:solidFill>
                        <a:effectLst/>
                        <a:latin typeface="+mn-lt"/>
                        <a:ea typeface="ＭＳ Ｐゴシック"/>
                        <a:cs typeface="Arial"/>
                      </a:endParaRPr>
                    </a:p>
                  </a:txBody>
                  <a:tcPr marL="45720" marR="27432" marT="18288" marB="18288"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2CF44"/>
                    </a:solidFill>
                  </a:tcPr>
                </a:tc>
                <a:extLst>
                  <a:ext uri="{0D108BD9-81ED-4DB2-BD59-A6C34878D82A}">
                    <a16:rowId xmlns:a16="http://schemas.microsoft.com/office/drawing/2014/main" val="10000"/>
                  </a:ext>
                </a:extLst>
              </a:tr>
            </a:tbl>
          </a:graphicData>
        </a:graphic>
      </p:graphicFrame>
      <p:graphicFrame>
        <p:nvGraphicFramePr>
          <p:cNvPr id="21" name="Group 108">
            <a:extLst>
              <a:ext uri="{FF2B5EF4-FFF2-40B4-BE49-F238E27FC236}">
                <a16:creationId xmlns:a16="http://schemas.microsoft.com/office/drawing/2014/main" id="{9DCF9C6A-D30D-430D-B9A2-CCB19AE746B1}"/>
              </a:ext>
            </a:extLst>
          </p:cNvPr>
          <p:cNvGraphicFramePr>
            <a:graphicFrameLocks noGrp="1"/>
          </p:cNvGraphicFramePr>
          <p:nvPr>
            <p:extLst>
              <p:ext uri="{D42A27DB-BD31-4B8C-83A1-F6EECF244321}">
                <p14:modId xmlns:p14="http://schemas.microsoft.com/office/powerpoint/2010/main" val="2774351656"/>
              </p:ext>
            </p:extLst>
          </p:nvPr>
        </p:nvGraphicFramePr>
        <p:xfrm>
          <a:off x="4764228" y="4700623"/>
          <a:ext cx="4100374" cy="228600"/>
        </p:xfrm>
        <a:graphic>
          <a:graphicData uri="http://schemas.openxmlformats.org/drawingml/2006/table">
            <a:tbl>
              <a:tblPr/>
              <a:tblGrid>
                <a:gridCol w="4100374">
                  <a:extLst>
                    <a:ext uri="{9D8B030D-6E8A-4147-A177-3AD203B41FA5}">
                      <a16:colId xmlns:a16="http://schemas.microsoft.com/office/drawing/2014/main" val="20000"/>
                    </a:ext>
                  </a:extLst>
                </a:gridCol>
              </a:tblGrid>
              <a:tr h="228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950" b="1" i="0" u="none" strike="noStrike" cap="none" normalizeH="0" baseline="0">
                          <a:ln>
                            <a:noFill/>
                          </a:ln>
                          <a:solidFill>
                            <a:srgbClr val="000000"/>
                          </a:solidFill>
                          <a:effectLst/>
                          <a:latin typeface="+mn-lt"/>
                          <a:ea typeface="ＭＳ Ｐゴシック"/>
                          <a:cs typeface="Arial"/>
                        </a:rPr>
                        <a:t>Transaction Risks</a:t>
                      </a:r>
                      <a:endParaRPr kumimoji="0" lang="en-US" sz="950" b="1" i="0" u="none" strike="noStrike" cap="none" normalizeH="0" baseline="0">
                        <a:ln>
                          <a:noFill/>
                        </a:ln>
                        <a:solidFill>
                          <a:srgbClr val="000000"/>
                        </a:solidFill>
                        <a:effectLst/>
                        <a:latin typeface="+mn-lt"/>
                        <a:ea typeface="ＭＳ Ｐゴシック"/>
                        <a:cs typeface="Arial"/>
                      </a:endParaRPr>
                    </a:p>
                  </a:txBody>
                  <a:tcPr marL="45720" marR="27432" marT="18288" marB="18288"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2CF44"/>
                    </a:solidFill>
                  </a:tcPr>
                </a:tc>
                <a:extLst>
                  <a:ext uri="{0D108BD9-81ED-4DB2-BD59-A6C34878D82A}">
                    <a16:rowId xmlns:a16="http://schemas.microsoft.com/office/drawing/2014/main" val="10000"/>
                  </a:ext>
                </a:extLst>
              </a:tr>
            </a:tbl>
          </a:graphicData>
        </a:graphic>
      </p:graphicFrame>
      <p:sp>
        <p:nvSpPr>
          <p:cNvPr id="22" name="Rectangle 21">
            <a:extLst>
              <a:ext uri="{FF2B5EF4-FFF2-40B4-BE49-F238E27FC236}">
                <a16:creationId xmlns:a16="http://schemas.microsoft.com/office/drawing/2014/main" id="{E48BB4F1-9D52-4948-80E3-0FCC35E0C151}"/>
              </a:ext>
            </a:extLst>
          </p:cNvPr>
          <p:cNvSpPr/>
          <p:nvPr/>
        </p:nvSpPr>
        <p:spPr>
          <a:xfrm>
            <a:off x="4698999" y="4968322"/>
            <a:ext cx="4368801" cy="1631216"/>
          </a:xfrm>
          <a:prstGeom prst="rect">
            <a:avLst/>
          </a:prstGeom>
        </p:spPr>
        <p:txBody>
          <a:bodyPr wrap="square" lIns="91440" tIns="45720" rIns="91440" bIns="45720" anchor="t">
            <a:spAutoFit/>
          </a:bodyPr>
          <a:lstStyle/>
          <a:p>
            <a:pPr marL="114300" indent="-114300" fontAlgn="base">
              <a:spcBef>
                <a:spcPct val="0"/>
              </a:spcBef>
              <a:spcAft>
                <a:spcPct val="0"/>
              </a:spcAft>
              <a:buClr>
                <a:srgbClr val="003399"/>
              </a:buClr>
              <a:buFont typeface="Wingdings" pitchFamily="2" charset="2"/>
              <a:buChar char="§"/>
              <a:defRPr/>
            </a:pPr>
            <a:r>
              <a:rPr lang="en-US" sz="1000"/>
              <a:t>WhatsApp's </a:t>
            </a:r>
            <a:r>
              <a:rPr lang="en-US" sz="1000" b="1"/>
              <a:t>strong emphasis on user privacy </a:t>
            </a:r>
            <a:r>
              <a:rPr lang="en-US" sz="1000"/>
              <a:t>(e.g., end-to-end encryption and limited data collection) clashed with Facebook's data-driven business model. </a:t>
            </a:r>
          </a:p>
          <a:p>
            <a:pPr marL="114300" indent="-114300" fontAlgn="base">
              <a:spcBef>
                <a:spcPct val="0"/>
              </a:spcBef>
              <a:spcAft>
                <a:spcPct val="0"/>
              </a:spcAft>
              <a:buClr>
                <a:srgbClr val="003399"/>
              </a:buClr>
              <a:buFont typeface="Wingdings" pitchFamily="2" charset="2"/>
              <a:buChar char="§"/>
              <a:defRPr/>
            </a:pPr>
            <a:r>
              <a:rPr lang="en-US" sz="1000"/>
              <a:t>The</a:t>
            </a:r>
            <a:r>
              <a:rPr lang="en-US" sz="1000" b="1"/>
              <a:t> $19 billion </a:t>
            </a:r>
            <a:r>
              <a:rPr lang="en-US" sz="1000"/>
              <a:t>valuation was a </a:t>
            </a:r>
            <a:r>
              <a:rPr lang="en-US" sz="1000" b="1"/>
              <a:t>massive premium</a:t>
            </a:r>
            <a:r>
              <a:rPr lang="en-US" sz="1000"/>
              <a:t>, especially for a company that had limited revenue streams at the time. This raised questions about whether the valuation was sustainable and if Facebook could generate a return on investment.</a:t>
            </a:r>
          </a:p>
          <a:p>
            <a:pPr marL="114300" indent="-114300" fontAlgn="base">
              <a:spcBef>
                <a:spcPct val="0"/>
              </a:spcBef>
              <a:spcAft>
                <a:spcPct val="0"/>
              </a:spcAft>
              <a:buClr>
                <a:srgbClr val="003399"/>
              </a:buClr>
              <a:buFont typeface="Wingdings" pitchFamily="2" charset="2"/>
              <a:buChar char="§"/>
              <a:defRPr/>
            </a:pPr>
            <a:r>
              <a:rPr lang="en-US" sz="1000" b="1"/>
              <a:t>Integrating WhatsApp's infrastructure </a:t>
            </a:r>
            <a:r>
              <a:rPr lang="en-US" sz="1000"/>
              <a:t>with Facebook's systems posed challenges, particularly while maintaining privacy standards and complying with global regulations.</a:t>
            </a:r>
            <a:endParaRPr lang="en-CA" sz="950">
              <a:solidFill>
                <a:srgbClr val="000000"/>
              </a:solidFill>
              <a:latin typeface="Helvetica"/>
              <a:ea typeface="ＭＳ Ｐゴシック" pitchFamily="34" charset="-128"/>
              <a:cs typeface="Arial" charset="0"/>
            </a:endParaRPr>
          </a:p>
        </p:txBody>
      </p:sp>
      <p:sp>
        <p:nvSpPr>
          <p:cNvPr id="24" name="Rectangle 23">
            <a:extLst>
              <a:ext uri="{FF2B5EF4-FFF2-40B4-BE49-F238E27FC236}">
                <a16:creationId xmlns:a16="http://schemas.microsoft.com/office/drawing/2014/main" id="{079367D5-D278-4F2A-8E01-F4B4229DBEE1}"/>
              </a:ext>
            </a:extLst>
          </p:cNvPr>
          <p:cNvSpPr/>
          <p:nvPr/>
        </p:nvSpPr>
        <p:spPr>
          <a:xfrm>
            <a:off x="207861" y="5126335"/>
            <a:ext cx="4368801" cy="1431161"/>
          </a:xfrm>
          <a:prstGeom prst="rect">
            <a:avLst/>
          </a:prstGeom>
          <a:ln>
            <a:solidFill>
              <a:schemeClr val="bg2">
                <a:lumMod val="75000"/>
              </a:schemeClr>
            </a:solidFill>
            <a:prstDash val="dash"/>
          </a:ln>
        </p:spPr>
        <p:txBody>
          <a:bodyPr wrap="square">
            <a:spAutoFit/>
          </a:bodyPr>
          <a:lstStyle/>
          <a:p>
            <a:pPr fontAlgn="base">
              <a:spcBef>
                <a:spcPct val="0"/>
              </a:spcBef>
              <a:spcAft>
                <a:spcPct val="0"/>
              </a:spcAft>
              <a:buClr>
                <a:srgbClr val="003399"/>
              </a:buClr>
              <a:defRPr/>
            </a:pPr>
            <a:r>
              <a:rPr lang="en-AU" sz="950" b="1">
                <a:solidFill>
                  <a:srgbClr val="000000"/>
                </a:solidFill>
                <a:latin typeface="Helvetica"/>
                <a:cs typeface="Arial"/>
              </a:rPr>
              <a:t>Accretion: </a:t>
            </a:r>
            <a:r>
              <a:rPr lang="en-US" sz="950"/>
              <a:t>The deal was seen as </a:t>
            </a:r>
            <a:r>
              <a:rPr lang="en-US" sz="950" b="1"/>
              <a:t>dilutive</a:t>
            </a:r>
            <a:r>
              <a:rPr lang="en-US" sz="950"/>
              <a:t> to Facebook's earnings because WhatsApp did not generate significant revenue or profits at the time of the acquisition. </a:t>
            </a:r>
          </a:p>
          <a:p>
            <a:pPr fontAlgn="base">
              <a:spcBef>
                <a:spcPct val="0"/>
              </a:spcBef>
              <a:spcAft>
                <a:spcPct val="0"/>
              </a:spcAft>
              <a:buClr>
                <a:srgbClr val="003399"/>
              </a:buClr>
              <a:defRPr/>
            </a:pPr>
            <a:r>
              <a:rPr lang="en-AU" sz="950" b="1">
                <a:solidFill>
                  <a:srgbClr val="000000"/>
                </a:solidFill>
                <a:latin typeface="Helvetica"/>
                <a:cs typeface="Arial"/>
              </a:rPr>
              <a:t>Synergies:</a:t>
            </a:r>
            <a:r>
              <a:rPr lang="en-AU" sz="950">
                <a:solidFill>
                  <a:srgbClr val="000000"/>
                </a:solidFill>
                <a:latin typeface="Helvetica"/>
                <a:cs typeface="Arial"/>
              </a:rPr>
              <a:t> </a:t>
            </a:r>
            <a:r>
              <a:rPr lang="en-US" sz="950">
                <a:solidFill>
                  <a:srgbClr val="000000"/>
                </a:solidFill>
                <a:latin typeface="Helvetica"/>
                <a:cs typeface="Arial"/>
              </a:rPr>
              <a:t>E</a:t>
            </a:r>
            <a:r>
              <a:rPr lang="en-US" sz="950"/>
              <a:t>xpanded Facebook's global user base and further solidified its position in global messaging and communications.</a:t>
            </a:r>
          </a:p>
          <a:p>
            <a:pPr fontAlgn="base">
              <a:spcBef>
                <a:spcPct val="0"/>
              </a:spcBef>
              <a:spcAft>
                <a:spcPct val="0"/>
              </a:spcAft>
              <a:buClr>
                <a:srgbClr val="003399"/>
              </a:buClr>
              <a:defRPr/>
            </a:pPr>
            <a:r>
              <a:rPr lang="en-AU" sz="950" b="1">
                <a:solidFill>
                  <a:srgbClr val="000000"/>
                </a:solidFill>
                <a:latin typeface="Helvetica"/>
                <a:cs typeface="Arial"/>
              </a:rPr>
              <a:t>Leverage: </a:t>
            </a:r>
            <a:r>
              <a:rPr lang="en-US" sz="950"/>
              <a:t>Facebook financed the WhatsApp acquisition primarily through its </a:t>
            </a:r>
            <a:r>
              <a:rPr lang="en-US" sz="950" b="1"/>
              <a:t>stock</a:t>
            </a:r>
            <a:r>
              <a:rPr lang="en-US" sz="950"/>
              <a:t> (about $12 billion) and </a:t>
            </a:r>
            <a:r>
              <a:rPr lang="en-US" sz="950" b="1"/>
              <a:t>cash</a:t>
            </a:r>
            <a:r>
              <a:rPr lang="en-US" sz="950"/>
              <a:t> ($4 billion), with no significant debt involved. This structure minimized Facebook's financial leverage, meaning the acquisition was largely equity-financed.</a:t>
            </a:r>
            <a:endParaRPr lang="en-AU" sz="950">
              <a:solidFill>
                <a:srgbClr val="000000"/>
              </a:solidFill>
              <a:latin typeface="Helvetica"/>
              <a:cs typeface="Arial"/>
            </a:endParaRPr>
          </a:p>
        </p:txBody>
      </p:sp>
      <p:graphicFrame>
        <p:nvGraphicFramePr>
          <p:cNvPr id="36" name="Group 108">
            <a:extLst>
              <a:ext uri="{FF2B5EF4-FFF2-40B4-BE49-F238E27FC236}">
                <a16:creationId xmlns:a16="http://schemas.microsoft.com/office/drawing/2014/main" id="{175D17B0-6BA7-4CE3-AC00-2E12D1053115}"/>
              </a:ext>
            </a:extLst>
          </p:cNvPr>
          <p:cNvGraphicFramePr>
            <a:graphicFrameLocks noGrp="1"/>
          </p:cNvGraphicFramePr>
          <p:nvPr>
            <p:extLst>
              <p:ext uri="{D42A27DB-BD31-4B8C-83A1-F6EECF244321}">
                <p14:modId xmlns:p14="http://schemas.microsoft.com/office/powerpoint/2010/main" val="815082106"/>
              </p:ext>
            </p:extLst>
          </p:nvPr>
        </p:nvGraphicFramePr>
        <p:xfrm>
          <a:off x="4738689" y="1145130"/>
          <a:ext cx="4114800" cy="228600"/>
        </p:xfrm>
        <a:graphic>
          <a:graphicData uri="http://schemas.openxmlformats.org/drawingml/2006/table">
            <a:tbl>
              <a:tblPr/>
              <a:tblGrid>
                <a:gridCol w="4114800">
                  <a:extLst>
                    <a:ext uri="{9D8B030D-6E8A-4147-A177-3AD203B41FA5}">
                      <a16:colId xmlns:a16="http://schemas.microsoft.com/office/drawing/2014/main" val="20000"/>
                    </a:ext>
                  </a:extLst>
                </a:gridCol>
              </a:tblGrid>
              <a:tr h="228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950" b="1" i="0" u="none" strike="noStrike" cap="none" normalizeH="0" baseline="0">
                          <a:ln>
                            <a:noFill/>
                          </a:ln>
                          <a:solidFill>
                            <a:srgbClr val="000000"/>
                          </a:solidFill>
                          <a:effectLst/>
                          <a:latin typeface="+mn-lt"/>
                          <a:ea typeface="ＭＳ Ｐゴシック"/>
                          <a:cs typeface="Arial"/>
                        </a:rPr>
                        <a:t>WhatsApp Background</a:t>
                      </a:r>
                      <a:endParaRPr kumimoji="0" lang="en-US" sz="950" b="1" i="0" u="none" strike="noStrike" cap="none" normalizeH="0" baseline="0">
                        <a:ln>
                          <a:noFill/>
                        </a:ln>
                        <a:solidFill>
                          <a:srgbClr val="000000"/>
                        </a:solidFill>
                        <a:effectLst/>
                        <a:latin typeface="+mn-lt"/>
                        <a:ea typeface="ＭＳ Ｐゴシック"/>
                        <a:cs typeface="Arial"/>
                      </a:endParaRPr>
                    </a:p>
                  </a:txBody>
                  <a:tcPr marL="45720" marR="27432" marT="18288" marB="18288" anchor="ctr" horzOverflow="overflow">
                    <a:lnL>
                      <a:noFill/>
                    </a:lnL>
                    <a:lnR w="38100" cap="flat" cmpd="sng" algn="ctr">
                      <a:noFill/>
                      <a:prstDash val="solid"/>
                      <a:round/>
                      <a:headEnd type="none" w="med" len="med"/>
                      <a:tailEnd type="none" w="med" len="med"/>
                    </a:lnR>
                    <a:lnT>
                      <a:noFill/>
                    </a:lnT>
                    <a:lnB w="6350" cap="flat" cmpd="sng" algn="ctr">
                      <a:noFill/>
                      <a:prstDash val="solid"/>
                      <a:round/>
                      <a:headEnd type="none" w="med" len="med"/>
                      <a:tailEnd type="none" w="med" len="med"/>
                    </a:lnB>
                    <a:lnTlToBr>
                      <a:noFill/>
                    </a:lnTlToBr>
                    <a:lnBlToTr>
                      <a:noFill/>
                    </a:lnBlToTr>
                    <a:solidFill>
                      <a:srgbClr val="F2CF44"/>
                    </a:solidFill>
                  </a:tcPr>
                </a:tc>
                <a:extLst>
                  <a:ext uri="{0D108BD9-81ED-4DB2-BD59-A6C34878D82A}">
                    <a16:rowId xmlns:a16="http://schemas.microsoft.com/office/drawing/2014/main" val="10000"/>
                  </a:ext>
                </a:extLst>
              </a:tr>
            </a:tbl>
          </a:graphicData>
        </a:graphic>
      </p:graphicFrame>
      <p:pic>
        <p:nvPicPr>
          <p:cNvPr id="2050" name="Picture 2">
            <a:extLst>
              <a:ext uri="{FF2B5EF4-FFF2-40B4-BE49-F238E27FC236}">
                <a16:creationId xmlns:a16="http://schemas.microsoft.com/office/drawing/2014/main" id="{A582B0AE-2CC8-4C10-1CAB-24BB88B03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601" y="1391030"/>
            <a:ext cx="1007172" cy="10097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E12FCB65-0230-A55D-3669-D9AB18B47CB7}"/>
              </a:ext>
            </a:extLst>
          </p:cNvPr>
          <p:cNvGraphicFramePr>
            <a:graphicFrameLocks noGrp="1"/>
          </p:cNvGraphicFramePr>
          <p:nvPr>
            <p:extLst>
              <p:ext uri="{D42A27DB-BD31-4B8C-83A1-F6EECF244321}">
                <p14:modId xmlns:p14="http://schemas.microsoft.com/office/powerpoint/2010/main" val="3526334688"/>
              </p:ext>
            </p:extLst>
          </p:nvPr>
        </p:nvGraphicFramePr>
        <p:xfrm>
          <a:off x="228402" y="3562844"/>
          <a:ext cx="4225924" cy="1478280"/>
        </p:xfrm>
        <a:graphic>
          <a:graphicData uri="http://schemas.openxmlformats.org/drawingml/2006/table">
            <a:tbl>
              <a:tblPr firstRow="1" bandRow="1">
                <a:tableStyleId>{5C22544A-7EE6-4342-B048-85BDC9FD1C3A}</a:tableStyleId>
              </a:tblPr>
              <a:tblGrid>
                <a:gridCol w="1009395">
                  <a:extLst>
                    <a:ext uri="{9D8B030D-6E8A-4147-A177-3AD203B41FA5}">
                      <a16:colId xmlns:a16="http://schemas.microsoft.com/office/drawing/2014/main" val="2195503849"/>
                    </a:ext>
                  </a:extLst>
                </a:gridCol>
                <a:gridCol w="1105121">
                  <a:extLst>
                    <a:ext uri="{9D8B030D-6E8A-4147-A177-3AD203B41FA5}">
                      <a16:colId xmlns:a16="http://schemas.microsoft.com/office/drawing/2014/main" val="3646522644"/>
                    </a:ext>
                  </a:extLst>
                </a:gridCol>
                <a:gridCol w="2111408">
                  <a:extLst>
                    <a:ext uri="{9D8B030D-6E8A-4147-A177-3AD203B41FA5}">
                      <a16:colId xmlns:a16="http://schemas.microsoft.com/office/drawing/2014/main" val="519175072"/>
                    </a:ext>
                  </a:extLst>
                </a:gridCol>
              </a:tblGrid>
              <a:tr h="208529">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noProof="0">
                          <a:solidFill>
                            <a:srgbClr val="444960"/>
                          </a:solidFill>
                          <a:latin typeface="+mn-lt"/>
                          <a:ea typeface="+mn-ea"/>
                          <a:cs typeface="+mn-cs"/>
                        </a:rPr>
                        <a:t>Capital </a:t>
                      </a:r>
                      <a:r>
                        <a:rPr lang="en-US" sz="1000" b="1" kern="1200" baseline="0" noProof="0">
                          <a:solidFill>
                            <a:srgbClr val="444960"/>
                          </a:solidFill>
                          <a:latin typeface="+mn-lt"/>
                          <a:ea typeface="+mn-ea"/>
                          <a:cs typeface="+mn-cs"/>
                        </a:rPr>
                        <a:t>Structure</a:t>
                      </a:r>
                      <a:endParaRPr lang="en-US" sz="1000" b="1" kern="1200" noProof="0">
                        <a:solidFill>
                          <a:srgbClr val="444960"/>
                        </a:solidFill>
                        <a:latin typeface="+mn-lt"/>
                        <a:ea typeface="+mn-ea"/>
                        <a:cs typeface="+mn-cs"/>
                      </a:endParaRPr>
                    </a:p>
                  </a:txBody>
                  <a:tcPr>
                    <a:lnL w="12700" cmpd="sng">
                      <a:noFill/>
                    </a:lnL>
                    <a:lnR w="19050" cap="flat" cmpd="sng" algn="ctr">
                      <a:noFill/>
                      <a:prstDash val="solid"/>
                      <a:round/>
                      <a:headEnd type="none" w="med" len="med"/>
                      <a:tailEnd type="none" w="med" len="med"/>
                    </a:lnR>
                    <a:lnT w="38100" cmpd="sng">
                      <a:noFill/>
                    </a:lnT>
                    <a:lnB w="19050" cap="flat" cmpd="sng" algn="ctr">
                      <a:solidFill>
                        <a:srgbClr val="444960"/>
                      </a:solidFill>
                      <a:prstDash val="solid"/>
                      <a:round/>
                      <a:headEnd type="none" w="med" len="med"/>
                      <a:tailEnd type="none" w="med" len="med"/>
                    </a:lnB>
                    <a:lnTlToBr w="12700" cmpd="sng">
                      <a:noFill/>
                      <a:prstDash val="solid"/>
                    </a:lnTlToBr>
                    <a:lnBlToTr w="12700" cmpd="sng">
                      <a:noFill/>
                      <a:prstDash val="solid"/>
                    </a:lnBlToTr>
                    <a:solidFill>
                      <a:srgbClr val="F2CF44"/>
                    </a:solidFill>
                  </a:tcPr>
                </a:tc>
                <a:tc hMerge="1">
                  <a:txBody>
                    <a:bodyPr/>
                    <a:lstStyle/>
                    <a:p>
                      <a:endParaRPr lang="en-US" sz="800" b="1"/>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kern="1200" noProof="0">
                        <a:solidFill>
                          <a:srgbClr val="444960"/>
                        </a:solidFill>
                        <a:latin typeface="+mn-lt"/>
                        <a:ea typeface="+mn-ea"/>
                        <a:cs typeface="+mn-cs"/>
                      </a:endParaRPr>
                    </a:p>
                  </a:txBody>
                  <a:tcPr>
                    <a:lnL w="12700" cmpd="sng">
                      <a:noFill/>
                    </a:lnL>
                    <a:lnR w="19050" cap="flat" cmpd="sng" algn="ctr">
                      <a:solidFill>
                        <a:schemeClr val="bg1"/>
                      </a:solidFill>
                      <a:prstDash val="solid"/>
                      <a:round/>
                      <a:headEnd type="none" w="med" len="med"/>
                      <a:tailEnd type="none" w="med" len="med"/>
                    </a:lnR>
                    <a:lnT w="38100" cmpd="sng">
                      <a:noFill/>
                    </a:lnT>
                    <a:lnB w="19050" cap="flat" cmpd="sng" algn="ctr">
                      <a:solidFill>
                        <a:srgbClr val="444960"/>
                      </a:solidFill>
                      <a:prstDash val="solid"/>
                      <a:round/>
                      <a:headEnd type="none" w="med" len="med"/>
                      <a:tailEnd type="none" w="med" len="med"/>
                    </a:lnB>
                    <a:lnTlToBr w="12700" cmpd="sng">
                      <a:noFill/>
                      <a:prstDash val="solid"/>
                    </a:lnTlToBr>
                    <a:lnBlToTr w="12700" cmpd="sng">
                      <a:noFill/>
                      <a:prstDash val="solid"/>
                    </a:lnBlToTr>
                    <a:solidFill>
                      <a:srgbClr val="F2CF44"/>
                    </a:solidFill>
                  </a:tcPr>
                </a:tc>
                <a:extLst>
                  <a:ext uri="{0D108BD9-81ED-4DB2-BD59-A6C34878D82A}">
                    <a16:rowId xmlns:a16="http://schemas.microsoft.com/office/drawing/2014/main" val="2120150189"/>
                  </a:ext>
                </a:extLst>
              </a:tr>
              <a:tr h="2020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Implied EV</a:t>
                      </a:r>
                    </a:p>
                  </a:txBody>
                  <a:tcPr marL="45720" marR="45720">
                    <a:lnL w="12700" cmpd="sng">
                      <a:noFill/>
                    </a:lnL>
                    <a:lnR w="12700" cap="flat" cmpd="sng" algn="ctr">
                      <a:solidFill>
                        <a:schemeClr val="bg1"/>
                      </a:solidFill>
                      <a:prstDash val="solid"/>
                      <a:round/>
                      <a:headEnd type="none" w="med" len="med"/>
                      <a:tailEnd type="none" w="med" len="med"/>
                    </a:lnR>
                    <a:lnT w="19050" cap="flat" cmpd="sng" algn="ctr">
                      <a:solidFill>
                        <a:srgbClr val="44496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kumimoji="0" lang="en-US" sz="950" b="0" i="0" u="none" strike="noStrike" kern="1200" cap="none" spc="0" normalizeH="0" baseline="0" noProof="0">
                          <a:ln>
                            <a:noFill/>
                          </a:ln>
                          <a:solidFill>
                            <a:schemeClr val="tx1"/>
                          </a:solidFill>
                          <a:effectLst/>
                          <a:uLnTx/>
                          <a:uFillTx/>
                          <a:latin typeface="+mn-lt"/>
                          <a:cs typeface="+mn-cs"/>
                        </a:rPr>
                        <a:t>$20,071mm</a:t>
                      </a:r>
                      <a:endParaRPr lang="en-US" sz="950">
                        <a:solidFill>
                          <a:schemeClr val="tx1"/>
                        </a:solidFill>
                      </a:endParaRP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44496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endParaRPr lang="en-US" sz="95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rgbClr val="44496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42300115"/>
                  </a:ext>
                </a:extLst>
              </a:tr>
              <a:tr h="2020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Share</a:t>
                      </a:r>
                    </a:p>
                  </a:txBody>
                  <a:tcPr marL="45720" marR="4572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a:solidFill>
                            <a:schemeClr val="tx1"/>
                          </a:solidFill>
                        </a:rPr>
                        <a:t>$12 bn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r>
                        <a:rPr lang="en-US" sz="950" baseline="0"/>
                        <a:t>In Facebook shares*</a:t>
                      </a:r>
                      <a:endParaRPr lang="en-US" sz="950"/>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1516955"/>
                  </a:ext>
                </a:extLst>
              </a:tr>
              <a:tr h="2020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Cash Issued</a:t>
                      </a:r>
                    </a:p>
                  </a:txBody>
                  <a:tcPr marL="45720" marR="4572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a:solidFill>
                            <a:schemeClr val="tx1"/>
                          </a:solidFill>
                        </a:rPr>
                        <a:t>$4 bn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r>
                        <a:rPr lang="en-US" sz="950"/>
                        <a:t>Cash for Acquisition</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1703177"/>
                  </a:ext>
                </a:extLst>
              </a:tr>
              <a:tr h="4691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950" b="1" i="0" kern="1200">
                          <a:solidFill>
                            <a:schemeClr val="dk1"/>
                          </a:solidFill>
                          <a:effectLst/>
                          <a:latin typeface="+mn-lt"/>
                          <a:ea typeface="+mn-ea"/>
                          <a:cs typeface="+mn-cs"/>
                        </a:rPr>
                        <a:t>Employee compensation</a:t>
                      </a:r>
                      <a:endParaRPr lang="en-US" sz="950" b="1"/>
                    </a:p>
                  </a:txBody>
                  <a:tcPr marL="45720" marR="4572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a:solidFill>
                            <a:schemeClr val="tx1"/>
                          </a:solidFill>
                        </a:rPr>
                        <a:t>$3 bn</a:t>
                      </a:r>
                    </a:p>
                  </a:txBody>
                  <a:tcPr marL="45720" marR="4572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r>
                        <a:rPr lang="en-US" sz="950"/>
                        <a:t>Restricted stock units for WhatsApp’s founders and employees</a:t>
                      </a:r>
                    </a:p>
                  </a:txBody>
                  <a:tcPr>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862004"/>
                  </a:ext>
                </a:extLst>
              </a:tr>
            </a:tbl>
          </a:graphicData>
        </a:graphic>
      </p:graphicFrame>
      <p:graphicFrame>
        <p:nvGraphicFramePr>
          <p:cNvPr id="7" name="Table 6">
            <a:extLst>
              <a:ext uri="{FF2B5EF4-FFF2-40B4-BE49-F238E27FC236}">
                <a16:creationId xmlns:a16="http://schemas.microsoft.com/office/drawing/2014/main" id="{09B42642-7329-AA65-E39B-40F397DB7840}"/>
              </a:ext>
            </a:extLst>
          </p:cNvPr>
          <p:cNvGraphicFramePr>
            <a:graphicFrameLocks noGrp="1"/>
          </p:cNvGraphicFramePr>
          <p:nvPr>
            <p:extLst>
              <p:ext uri="{D42A27DB-BD31-4B8C-83A1-F6EECF244321}">
                <p14:modId xmlns:p14="http://schemas.microsoft.com/office/powerpoint/2010/main" val="1939709953"/>
              </p:ext>
            </p:extLst>
          </p:nvPr>
        </p:nvGraphicFramePr>
        <p:xfrm>
          <a:off x="219077" y="2525133"/>
          <a:ext cx="4235249" cy="952500"/>
        </p:xfrm>
        <a:graphic>
          <a:graphicData uri="http://schemas.openxmlformats.org/drawingml/2006/table">
            <a:tbl>
              <a:tblPr firstRow="1" bandRow="1">
                <a:tableStyleId>{5C22544A-7EE6-4342-B048-85BDC9FD1C3A}</a:tableStyleId>
              </a:tblPr>
              <a:tblGrid>
                <a:gridCol w="1002988">
                  <a:extLst>
                    <a:ext uri="{9D8B030D-6E8A-4147-A177-3AD203B41FA5}">
                      <a16:colId xmlns:a16="http://schemas.microsoft.com/office/drawing/2014/main" val="3819442230"/>
                    </a:ext>
                  </a:extLst>
                </a:gridCol>
                <a:gridCol w="1094635">
                  <a:extLst>
                    <a:ext uri="{9D8B030D-6E8A-4147-A177-3AD203B41FA5}">
                      <a16:colId xmlns:a16="http://schemas.microsoft.com/office/drawing/2014/main" val="3809328413"/>
                    </a:ext>
                  </a:extLst>
                </a:gridCol>
                <a:gridCol w="1018309">
                  <a:extLst>
                    <a:ext uri="{9D8B030D-6E8A-4147-A177-3AD203B41FA5}">
                      <a16:colId xmlns:a16="http://schemas.microsoft.com/office/drawing/2014/main" val="4020031860"/>
                    </a:ext>
                  </a:extLst>
                </a:gridCol>
                <a:gridCol w="1119317">
                  <a:extLst>
                    <a:ext uri="{9D8B030D-6E8A-4147-A177-3AD203B41FA5}">
                      <a16:colId xmlns:a16="http://schemas.microsoft.com/office/drawing/2014/main" val="2171396727"/>
                    </a:ext>
                  </a:extLst>
                </a:gridCol>
              </a:tblGrid>
              <a:tr h="208351">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noProof="0">
                          <a:solidFill>
                            <a:srgbClr val="444960"/>
                          </a:solidFill>
                          <a:latin typeface="+mn-lt"/>
                          <a:ea typeface="+mn-ea"/>
                          <a:cs typeface="+mn-cs"/>
                        </a:rPr>
                        <a:t>Key Financials (LTM)</a:t>
                      </a:r>
                    </a:p>
                  </a:txBody>
                  <a:tcPr>
                    <a:lnL w="12700" cmpd="sng">
                      <a:noFill/>
                    </a:lnL>
                    <a:lnR w="19050" cap="flat" cmpd="sng" algn="ctr">
                      <a:solidFill>
                        <a:schemeClr val="bg1"/>
                      </a:solidFill>
                      <a:prstDash val="solid"/>
                      <a:round/>
                      <a:headEnd type="none" w="med" len="med"/>
                      <a:tailEnd type="none" w="med" len="med"/>
                    </a:lnR>
                    <a:lnT w="38100" cmpd="sng">
                      <a:noFill/>
                    </a:lnT>
                    <a:lnB w="19050" cap="flat" cmpd="sng" algn="ctr">
                      <a:solidFill>
                        <a:srgbClr val="444960"/>
                      </a:solidFill>
                      <a:prstDash val="solid"/>
                      <a:round/>
                      <a:headEnd type="none" w="med" len="med"/>
                      <a:tailEnd type="none" w="med" len="med"/>
                    </a:lnB>
                    <a:lnTlToBr w="12700" cmpd="sng">
                      <a:noFill/>
                      <a:prstDash val="solid"/>
                    </a:lnTlToBr>
                    <a:lnBlToTr w="12700" cmpd="sng">
                      <a:noFill/>
                      <a:prstDash val="solid"/>
                    </a:lnBlToTr>
                    <a:solidFill>
                      <a:srgbClr val="F2CF44"/>
                    </a:solidFill>
                  </a:tcPr>
                </a:tc>
                <a:tc hMerge="1">
                  <a:txBody>
                    <a:bodyPr/>
                    <a:lstStyle/>
                    <a:p>
                      <a:endParaRPr lang="en-US" sz="800" b="1"/>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noProof="0">
                          <a:solidFill>
                            <a:srgbClr val="444960"/>
                          </a:solidFill>
                          <a:latin typeface="+mn-lt"/>
                          <a:ea typeface="+mn-ea"/>
                          <a:cs typeface="+mn-cs"/>
                        </a:rPr>
                        <a:t>Acquisition Valuation</a:t>
                      </a:r>
                    </a:p>
                  </a:txBody>
                  <a:tcPr>
                    <a:lnL w="1905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mpd="sng">
                      <a:noFill/>
                    </a:lnT>
                    <a:lnB w="19050" cap="flat" cmpd="sng" algn="ctr">
                      <a:solidFill>
                        <a:srgbClr val="444960"/>
                      </a:solidFill>
                      <a:prstDash val="solid"/>
                      <a:round/>
                      <a:headEnd type="none" w="med" len="med"/>
                      <a:tailEnd type="none" w="med" len="med"/>
                    </a:lnB>
                    <a:lnTlToBr w="12700" cmpd="sng">
                      <a:noFill/>
                      <a:prstDash val="solid"/>
                    </a:lnTlToBr>
                    <a:lnBlToTr w="12700" cmpd="sng">
                      <a:noFill/>
                      <a:prstDash val="solid"/>
                    </a:lnBlToTr>
                    <a:solidFill>
                      <a:srgbClr val="F2CF4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mn-lt"/>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30683220"/>
                  </a:ext>
                </a:extLst>
              </a:tr>
              <a:tr h="2083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Revenue</a:t>
                      </a:r>
                    </a:p>
                  </a:txBody>
                  <a:tcPr marL="45720" marR="45720">
                    <a:lnL w="12700" cmpd="sng">
                      <a:noFill/>
                    </a:lnL>
                    <a:lnR w="12700" cap="flat" cmpd="sng" algn="ctr">
                      <a:solidFill>
                        <a:schemeClr val="bg1"/>
                      </a:solidFill>
                      <a:prstDash val="solid"/>
                      <a:round/>
                      <a:headEnd type="none" w="med" len="med"/>
                      <a:tailEnd type="none" w="med" len="med"/>
                    </a:lnR>
                    <a:lnT w="19050" cap="flat" cmpd="sng" algn="ctr">
                      <a:solidFill>
                        <a:srgbClr val="44496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baseline="0"/>
                        <a:t>$10mm</a:t>
                      </a:r>
                      <a:endParaRPr lang="en-US" sz="950"/>
                    </a:p>
                  </a:txBody>
                  <a:tcPr marL="45720" marR="45720">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9050" cap="flat" cmpd="sng" algn="ctr">
                      <a:solidFill>
                        <a:srgbClr val="44496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Implied EV</a:t>
                      </a:r>
                    </a:p>
                  </a:txBody>
                  <a:tcPr marL="45720" marR="45720">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44496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chemeClr val="tx1"/>
                          </a:solidFill>
                          <a:effectLst/>
                          <a:uLnTx/>
                          <a:uFillTx/>
                          <a:latin typeface="+mn-lt"/>
                          <a:cs typeface="+mn-cs"/>
                        </a:rPr>
                        <a:t>$20,071mm</a:t>
                      </a:r>
                    </a:p>
                  </a:txBody>
                  <a:tcPr marL="45720" marR="45720">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9050" cap="flat" cmpd="sng" algn="ctr">
                      <a:solidFill>
                        <a:srgbClr val="44496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988132626"/>
                  </a:ext>
                </a:extLst>
              </a:tr>
              <a:tr h="2083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EBITDA</a:t>
                      </a:r>
                    </a:p>
                  </a:txBody>
                  <a:tcPr marL="45720" marR="4572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a:t>$-138mm</a:t>
                      </a:r>
                    </a:p>
                  </a:txBody>
                  <a:tcPr marL="45720" marR="45720">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EV/Revenue</a:t>
                      </a:r>
                    </a:p>
                  </a:txBody>
                  <a:tcPr marL="45720" marR="45720">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kumimoji="0" lang="en-US" sz="950" b="0" i="0" u="none" strike="noStrike" kern="1200" cap="none" spc="0" normalizeH="0" baseline="0" noProof="0">
                          <a:ln>
                            <a:noFill/>
                          </a:ln>
                          <a:solidFill>
                            <a:srgbClr val="000000"/>
                          </a:solidFill>
                          <a:effectLst/>
                          <a:uLnTx/>
                          <a:uFillTx/>
                          <a:latin typeface="+mn-lt"/>
                          <a:cs typeface="+mn-cs"/>
                        </a:rPr>
                        <a:t>2007.1x</a:t>
                      </a:r>
                      <a:endParaRPr lang="en-CA" sz="950"/>
                    </a:p>
                  </a:txBody>
                  <a:tcPr marL="45720" marR="45720">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15226636"/>
                  </a:ext>
                </a:extLst>
              </a:tr>
              <a:tr h="2083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50" b="1"/>
                        <a:t>Debt to Equity</a:t>
                      </a:r>
                    </a:p>
                  </a:txBody>
                  <a:tcPr marL="45720" marR="45720">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US" sz="950"/>
                        <a:t>0.27</a:t>
                      </a:r>
                    </a:p>
                  </a:txBody>
                  <a:tcPr marL="45720" marR="45720">
                    <a:lnL w="127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tc>
                  <a:txBody>
                    <a:bodyPr/>
                    <a:lstStyle/>
                    <a:p>
                      <a:r>
                        <a:rPr kumimoji="0" lang="en-US" sz="950" b="1" i="0" u="none" strike="noStrike" kern="1200" cap="none" spc="0" normalizeH="0" baseline="0" noProof="0">
                          <a:ln>
                            <a:noFill/>
                          </a:ln>
                          <a:solidFill>
                            <a:srgbClr val="000000"/>
                          </a:solidFill>
                          <a:effectLst/>
                          <a:uLnTx/>
                          <a:uFillTx/>
                          <a:latin typeface="+mn-lt"/>
                          <a:cs typeface="+mn-cs"/>
                        </a:rPr>
                        <a:t>EV/EBITDA</a:t>
                      </a:r>
                      <a:endParaRPr lang="en-CA" sz="950" b="1"/>
                    </a:p>
                  </a:txBody>
                  <a:tcPr marL="45720" marR="45720">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kumimoji="0" lang="en-US" sz="950" b="0" i="0" u="none" strike="noStrike" kern="1200" cap="none" spc="0" normalizeH="0" baseline="0" noProof="0">
                          <a:ln>
                            <a:noFill/>
                          </a:ln>
                          <a:solidFill>
                            <a:srgbClr val="000000"/>
                          </a:solidFill>
                          <a:effectLst/>
                          <a:uLnTx/>
                          <a:uFillTx/>
                          <a:latin typeface="+mn-lt"/>
                          <a:cs typeface="+mn-cs"/>
                        </a:rPr>
                        <a:t>145.4x</a:t>
                      </a:r>
                      <a:endParaRPr lang="en-CA" sz="950"/>
                    </a:p>
                  </a:txBody>
                  <a:tcPr marL="45720" marR="45720">
                    <a:lnL w="127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4158288865"/>
                  </a:ext>
                </a:extLst>
              </a:tr>
            </a:tbl>
          </a:graphicData>
        </a:graphic>
      </p:graphicFrame>
      <p:graphicFrame>
        <p:nvGraphicFramePr>
          <p:cNvPr id="9" name="Table 8">
            <a:extLst>
              <a:ext uri="{FF2B5EF4-FFF2-40B4-BE49-F238E27FC236}">
                <a16:creationId xmlns:a16="http://schemas.microsoft.com/office/drawing/2014/main" id="{EA93E913-6E12-9788-9FA0-16470EAA7738}"/>
              </a:ext>
            </a:extLst>
          </p:cNvPr>
          <p:cNvGraphicFramePr>
            <a:graphicFrameLocks noGrp="1"/>
          </p:cNvGraphicFramePr>
          <p:nvPr>
            <p:extLst>
              <p:ext uri="{D42A27DB-BD31-4B8C-83A1-F6EECF244321}">
                <p14:modId xmlns:p14="http://schemas.microsoft.com/office/powerpoint/2010/main" val="1795490825"/>
              </p:ext>
            </p:extLst>
          </p:nvPr>
        </p:nvGraphicFramePr>
        <p:xfrm>
          <a:off x="1564428" y="1448273"/>
          <a:ext cx="2836917" cy="952500"/>
        </p:xfrm>
        <a:graphic>
          <a:graphicData uri="http://schemas.openxmlformats.org/drawingml/2006/table">
            <a:tbl>
              <a:tblPr firstRow="1" bandRow="1">
                <a:tableStyleId>{5C22544A-7EE6-4342-B048-85BDC9FD1C3A}</a:tableStyleId>
              </a:tblPr>
              <a:tblGrid>
                <a:gridCol w="1995653">
                  <a:extLst>
                    <a:ext uri="{9D8B030D-6E8A-4147-A177-3AD203B41FA5}">
                      <a16:colId xmlns:a16="http://schemas.microsoft.com/office/drawing/2014/main" val="2509659623"/>
                    </a:ext>
                  </a:extLst>
                </a:gridCol>
                <a:gridCol w="841264">
                  <a:extLst>
                    <a:ext uri="{9D8B030D-6E8A-4147-A177-3AD203B41FA5}">
                      <a16:colId xmlns:a16="http://schemas.microsoft.com/office/drawing/2014/main" val="1661366485"/>
                    </a:ext>
                  </a:extLst>
                </a:gridCol>
              </a:tblGrid>
              <a:tr h="195385">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noProof="0">
                          <a:solidFill>
                            <a:srgbClr val="444960"/>
                          </a:solidFill>
                          <a:latin typeface="+mn-lt"/>
                          <a:ea typeface="+mn-ea"/>
                          <a:cs typeface="+mn-cs"/>
                        </a:rPr>
                        <a:t>Key Statistics (User Base)</a:t>
                      </a:r>
                    </a:p>
                  </a:txBody>
                  <a:tcP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8100" cmpd="sng">
                      <a:noFill/>
                    </a:lnT>
                    <a:lnB w="19050" cap="flat" cmpd="sng" algn="ctr">
                      <a:solidFill>
                        <a:srgbClr val="444960"/>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bg1"/>
                        </a:solidFill>
                        <a:effectLst/>
                        <a:uLnTx/>
                        <a:uFillTx/>
                        <a:latin typeface="+mn-lt"/>
                        <a:cs typeface="+mn-cs"/>
                      </a:endParaRPr>
                    </a:p>
                  </a:txBody>
                  <a:tcPr>
                    <a:lnL w="38100" cap="flat" cmpd="sng" algn="ctr">
                      <a:solidFill>
                        <a:schemeClr val="bg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444960"/>
                    </a:solidFill>
                  </a:tcPr>
                </a:tc>
                <a:extLst>
                  <a:ext uri="{0D108BD9-81ED-4DB2-BD59-A6C34878D82A}">
                    <a16:rowId xmlns:a16="http://schemas.microsoft.com/office/drawing/2014/main" val="3132413909"/>
                  </a:ext>
                </a:extLst>
              </a:tr>
              <a:tr h="1892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US </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rgbClr val="44496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n-lt"/>
                          <a:cs typeface="+mn-cs"/>
                        </a:rPr>
                        <a:t>29%</a:t>
                      </a:r>
                    </a:p>
                  </a:txBody>
                  <a:tcPr>
                    <a:lnL w="12700" cap="flat" cmpd="sng" algn="ctr">
                      <a:solidFill>
                        <a:schemeClr val="bg1"/>
                      </a:solidFill>
                      <a:prstDash val="solid"/>
                      <a:round/>
                      <a:headEnd type="none" w="med" len="med"/>
                      <a:tailEnd type="none" w="med" len="med"/>
                    </a:lnL>
                    <a:lnR w="12700" cmpd="sng">
                      <a:noFill/>
                    </a:lnR>
                    <a:lnT w="19050" cap="flat" cmpd="sng" algn="ctr">
                      <a:solidFill>
                        <a:srgbClr val="44496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4160778943"/>
                  </a:ext>
                </a:extLst>
              </a:tr>
              <a:tr h="1892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1" i="0" u="none" strike="noStrike" kern="1200" cap="none" spc="0" normalizeH="0" baseline="0" noProof="0">
                          <a:ln>
                            <a:noFill/>
                          </a:ln>
                          <a:solidFill>
                            <a:srgbClr val="000000"/>
                          </a:solidFill>
                          <a:effectLst/>
                          <a:uLnTx/>
                          <a:uFillTx/>
                          <a:latin typeface="+mn-lt"/>
                          <a:cs typeface="+mn-cs"/>
                        </a:rPr>
                        <a:t>Asia</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mn-lt"/>
                          <a:cs typeface="+mn-cs"/>
                        </a:rPr>
                        <a:t>50%</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932661687"/>
                  </a:ext>
                </a:extLst>
              </a:tr>
              <a:tr h="189279">
                <a:tc>
                  <a:txBody>
                    <a:bodyPr/>
                    <a:lstStyle/>
                    <a:p>
                      <a:r>
                        <a:rPr lang="en-CA" sz="950" b="1"/>
                        <a:t>Other</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284"/>
                    </a:solidFill>
                  </a:tcPr>
                </a:tc>
                <a:tc>
                  <a:txBody>
                    <a:bodyPr/>
                    <a:lstStyle/>
                    <a:p>
                      <a:r>
                        <a:rPr lang="en-CA" sz="950"/>
                        <a:t>21%</a:t>
                      </a:r>
                    </a:p>
                  </a:txBody>
                  <a:tcP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AEA5A"/>
                    </a:solidFill>
                  </a:tcPr>
                </a:tc>
                <a:extLst>
                  <a:ext uri="{0D108BD9-81ED-4DB2-BD59-A6C34878D82A}">
                    <a16:rowId xmlns:a16="http://schemas.microsoft.com/office/drawing/2014/main" val="1314873008"/>
                  </a:ext>
                </a:extLst>
              </a:tr>
            </a:tbl>
          </a:graphicData>
        </a:graphic>
      </p:graphicFrame>
      <p:sp>
        <p:nvSpPr>
          <p:cNvPr id="3" name="Rectangle 2">
            <a:extLst>
              <a:ext uri="{FF2B5EF4-FFF2-40B4-BE49-F238E27FC236}">
                <a16:creationId xmlns:a16="http://schemas.microsoft.com/office/drawing/2014/main" id="{45FD3F2B-CA1A-D958-92C9-0A6CD352C8E9}"/>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4" name="Title 1">
            <a:extLst>
              <a:ext uri="{FF2B5EF4-FFF2-40B4-BE49-F238E27FC236}">
                <a16:creationId xmlns:a16="http://schemas.microsoft.com/office/drawing/2014/main" id="{E4A42A5E-6FAD-5FF7-8C51-58F4B55EB7B8}"/>
              </a:ext>
            </a:extLst>
          </p:cNvPr>
          <p:cNvSpPr txBox="1">
            <a:spLocks/>
          </p:cNvSpPr>
          <p:nvPr/>
        </p:nvSpPr>
        <p:spPr bwMode="auto">
          <a:xfrm>
            <a:off x="219077" y="196694"/>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US" b="1" kern="0">
                <a:solidFill>
                  <a:schemeClr val="tx2"/>
                </a:solidFill>
                <a:latin typeface="Helvetica "/>
                <a:cs typeface="Arial"/>
              </a:rPr>
              <a:t>Precedent Transaction Synopsis (WhatsApp/Meta)</a:t>
            </a:r>
            <a:endParaRPr lang="en-CA" b="1" kern="0">
              <a:solidFill>
                <a:schemeClr val="tx2"/>
              </a:solidFill>
              <a:latin typeface="Helvetica "/>
              <a:cs typeface="Arial"/>
            </a:endParaRPr>
          </a:p>
        </p:txBody>
      </p:sp>
      <p:pic>
        <p:nvPicPr>
          <p:cNvPr id="8" name="Picture 7" descr="A black background with white text&#10;&#10;Description automatically generated">
            <a:extLst>
              <a:ext uri="{FF2B5EF4-FFF2-40B4-BE49-F238E27FC236}">
                <a16:creationId xmlns:a16="http://schemas.microsoft.com/office/drawing/2014/main" id="{CB9DE524-2977-E25C-B78D-E97762E38788}"/>
              </a:ext>
            </a:extLst>
          </p:cNvPr>
          <p:cNvPicPr>
            <a:picLocks noChangeAspect="1"/>
          </p:cNvPicPr>
          <p:nvPr/>
        </p:nvPicPr>
        <p:blipFill>
          <a:blip r:embed="rId4"/>
          <a:stretch>
            <a:fillRect/>
          </a:stretch>
        </p:blipFill>
        <p:spPr>
          <a:xfrm>
            <a:off x="-34549" y="6604899"/>
            <a:ext cx="2383890" cy="252842"/>
          </a:xfrm>
          <a:prstGeom prst="rect">
            <a:avLst/>
          </a:prstGeom>
        </p:spPr>
      </p:pic>
      <p:pic>
        <p:nvPicPr>
          <p:cNvPr id="11" name="Picture 10" descr="A white text on a black background&#10;&#10;Description automatically generated">
            <a:extLst>
              <a:ext uri="{FF2B5EF4-FFF2-40B4-BE49-F238E27FC236}">
                <a16:creationId xmlns:a16="http://schemas.microsoft.com/office/drawing/2014/main" id="{0CAE273F-FB2E-896F-0802-189391FC5532}"/>
              </a:ext>
            </a:extLst>
          </p:cNvPr>
          <p:cNvPicPr>
            <a:picLocks noChangeAspect="1"/>
          </p:cNvPicPr>
          <p:nvPr/>
        </p:nvPicPr>
        <p:blipFill>
          <a:blip r:embed="rId5"/>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1539374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A544DA2-FE3D-A5E1-9C2E-77CB11A40D61}"/>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3" name="Title 1">
            <a:extLst>
              <a:ext uri="{FF2B5EF4-FFF2-40B4-BE49-F238E27FC236}">
                <a16:creationId xmlns:a16="http://schemas.microsoft.com/office/drawing/2014/main" id="{7FD9D53D-7815-474F-8C93-1E664B5EB6A5}"/>
              </a:ext>
            </a:extLst>
          </p:cNvPr>
          <p:cNvSpPr txBox="1">
            <a:spLocks/>
          </p:cNvSpPr>
          <p:nvPr/>
        </p:nvSpPr>
        <p:spPr bwMode="auto">
          <a:xfrm>
            <a:off x="215530" y="178795"/>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US" b="1" kern="0">
                <a:solidFill>
                  <a:schemeClr val="tx2"/>
                </a:solidFill>
                <a:latin typeface="Helvetica "/>
                <a:cs typeface="Arial"/>
              </a:rPr>
              <a:t>Precedent Transaction Synopsis </a:t>
            </a:r>
          </a:p>
          <a:p>
            <a:r>
              <a:rPr lang="en-US" b="1" kern="0">
                <a:solidFill>
                  <a:schemeClr val="tx2"/>
                </a:solidFill>
                <a:latin typeface="Helvetica "/>
                <a:cs typeface="Arial"/>
              </a:rPr>
              <a:t>(Twitter/Elon Musk)</a:t>
            </a:r>
            <a:endParaRPr lang="en-CA" b="1" kern="0">
              <a:solidFill>
                <a:schemeClr val="tx2"/>
              </a:solidFill>
              <a:latin typeface="Helvetica "/>
              <a:cs typeface="Arial"/>
            </a:endParaRPr>
          </a:p>
        </p:txBody>
      </p:sp>
      <p:sp>
        <p:nvSpPr>
          <p:cNvPr id="10" name="TextBox 9">
            <a:extLst>
              <a:ext uri="{FF2B5EF4-FFF2-40B4-BE49-F238E27FC236}">
                <a16:creationId xmlns:a16="http://schemas.microsoft.com/office/drawing/2014/main" id="{7B5166A6-F6CB-4B9D-9A93-8904AFC79D81}"/>
              </a:ext>
            </a:extLst>
          </p:cNvPr>
          <p:cNvSpPr txBox="1"/>
          <p:nvPr/>
        </p:nvSpPr>
        <p:spPr>
          <a:xfrm>
            <a:off x="258763" y="1041934"/>
            <a:ext cx="8596312" cy="547907"/>
          </a:xfrm>
          <a:prstGeom prst="rect">
            <a:avLst/>
          </a:prstGeom>
          <a:noFill/>
          <a:ln>
            <a:noFill/>
            <a:prstDash val="dash"/>
          </a:ln>
        </p:spPr>
        <p:txBody>
          <a:bodyPr wrap="square" lIns="90000" tIns="45720" bIns="45720" rtlCol="0" anchor="ctr" anchorCtr="0">
            <a:spAutoFit/>
          </a:bodyPr>
          <a:lstStyle/>
          <a:p>
            <a:pPr defTabSz="663575" eaLnBrk="0" hangingPunct="0">
              <a:lnSpc>
                <a:spcPct val="110000"/>
              </a:lnSpc>
              <a:spcAft>
                <a:spcPts val="100"/>
              </a:spcAft>
              <a:buClr>
                <a:srgbClr val="003399"/>
              </a:buClr>
              <a:defRPr/>
            </a:pPr>
            <a:r>
              <a:rPr lang="en-US" sz="1400" b="1">
                <a:solidFill>
                  <a:schemeClr val="accent4">
                    <a:lumMod val="75000"/>
                    <a:lumOff val="25000"/>
                  </a:schemeClr>
                </a:solidFill>
              </a:rPr>
              <a:t>April 14, 2022</a:t>
            </a:r>
            <a:r>
              <a:rPr lang="en-US" sz="1400">
                <a:solidFill>
                  <a:schemeClr val="accent4">
                    <a:lumMod val="75000"/>
                    <a:lumOff val="25000"/>
                  </a:schemeClr>
                </a:solidFill>
              </a:rPr>
              <a:t>: Elon Musk makes an offer to buy Twitter outright for $44 billion, at $54.20 per share, stating his intention to take it private and emphasizing his focus on free speech.</a:t>
            </a:r>
            <a:endParaRPr lang="en-CA" sz="1400" b="1">
              <a:solidFill>
                <a:schemeClr val="accent4">
                  <a:lumMod val="75000"/>
                  <a:lumOff val="25000"/>
                </a:schemeClr>
              </a:solidFill>
              <a:latin typeface="Helvetica"/>
              <a:cs typeface="Arial"/>
            </a:endParaRPr>
          </a:p>
        </p:txBody>
      </p:sp>
      <p:sp>
        <p:nvSpPr>
          <p:cNvPr id="11" name="Rounded Rectangle 51">
            <a:extLst>
              <a:ext uri="{FF2B5EF4-FFF2-40B4-BE49-F238E27FC236}">
                <a16:creationId xmlns:a16="http://schemas.microsoft.com/office/drawing/2014/main" id="{88D0365A-81DC-4EC3-BC76-9A093933A746}"/>
              </a:ext>
            </a:extLst>
          </p:cNvPr>
          <p:cNvSpPr/>
          <p:nvPr/>
        </p:nvSpPr>
        <p:spPr>
          <a:xfrm>
            <a:off x="258765" y="1613596"/>
            <a:ext cx="8586363" cy="247555"/>
          </a:xfrm>
          <a:prstGeom prst="roundRect">
            <a:avLst/>
          </a:prstGeom>
          <a:solidFill>
            <a:srgbClr val="F2CF44"/>
          </a:solidFill>
          <a:ln w="25400" cap="flat" cmpd="sng" algn="ctr">
            <a:noFill/>
            <a:prstDash val="solid"/>
          </a:ln>
          <a:effectLst/>
        </p:spPr>
        <p:txBody>
          <a:bodyPr wrap="square" lIns="36000" tIns="36000" rIns="36000" bIns="36000" rtlCol="0" anchor="ctr" anchorCtr="0"/>
          <a:lstStyle/>
          <a:p>
            <a:pPr algn="ctr">
              <a:defRPr/>
            </a:pPr>
            <a:r>
              <a:rPr lang="en-US" sz="1000" b="1" kern="0">
                <a:latin typeface="Helvetica"/>
                <a:cs typeface="Helvetica"/>
              </a:rPr>
              <a:t>Offer Process</a:t>
            </a:r>
          </a:p>
        </p:txBody>
      </p:sp>
      <p:sp>
        <p:nvSpPr>
          <p:cNvPr id="16" name="Rounded Rectangle 44">
            <a:extLst>
              <a:ext uri="{FF2B5EF4-FFF2-40B4-BE49-F238E27FC236}">
                <a16:creationId xmlns:a16="http://schemas.microsoft.com/office/drawing/2014/main" id="{FB0F31C6-247A-4CD3-AE32-115AA53D6D47}"/>
              </a:ext>
            </a:extLst>
          </p:cNvPr>
          <p:cNvSpPr/>
          <p:nvPr/>
        </p:nvSpPr>
        <p:spPr>
          <a:xfrm>
            <a:off x="304274" y="5148990"/>
            <a:ext cx="8586363" cy="247555"/>
          </a:xfrm>
          <a:prstGeom prst="roundRect">
            <a:avLst/>
          </a:prstGeom>
          <a:solidFill>
            <a:srgbClr val="F2CF44"/>
          </a:solidFill>
          <a:ln w="25400" cap="flat" cmpd="sng" algn="ctr">
            <a:noFill/>
            <a:prstDash val="solid"/>
          </a:ln>
          <a:effectLst/>
        </p:spPr>
        <p:txBody>
          <a:bodyPr wrap="square" lIns="36000" tIns="36000" rIns="36000" bIns="36000" rtlCol="0" anchor="ctr" anchorCtr="0"/>
          <a:lstStyle/>
          <a:p>
            <a:pPr algn="ctr">
              <a:defRPr/>
            </a:pPr>
            <a:r>
              <a:rPr lang="en-US" sz="1000" b="1" kern="0">
                <a:latin typeface="Helvetica"/>
                <a:cs typeface="Helvetica"/>
              </a:rPr>
              <a:t>Analyst Comments</a:t>
            </a:r>
          </a:p>
        </p:txBody>
      </p:sp>
      <p:sp>
        <p:nvSpPr>
          <p:cNvPr id="18" name="TextBox 17">
            <a:extLst>
              <a:ext uri="{FF2B5EF4-FFF2-40B4-BE49-F238E27FC236}">
                <a16:creationId xmlns:a16="http://schemas.microsoft.com/office/drawing/2014/main" id="{739C8578-8C12-43E8-98D5-8DD7AB160C62}"/>
              </a:ext>
            </a:extLst>
          </p:cNvPr>
          <p:cNvSpPr txBox="1"/>
          <p:nvPr/>
        </p:nvSpPr>
        <p:spPr>
          <a:xfrm>
            <a:off x="245112" y="5272585"/>
            <a:ext cx="8586363" cy="1161857"/>
          </a:xfrm>
          <a:prstGeom prst="rect">
            <a:avLst/>
          </a:prstGeom>
          <a:noFill/>
        </p:spPr>
        <p:txBody>
          <a:bodyPr wrap="square" rtlCol="0">
            <a:spAutoFit/>
          </a:bodyPr>
          <a:lstStyle/>
          <a:p>
            <a:pPr marL="0" lvl="1">
              <a:spcAft>
                <a:spcPts val="300"/>
              </a:spcAft>
              <a:defRPr/>
            </a:pPr>
            <a:endParaRPr lang="en-CA" sz="950" b="1">
              <a:solidFill>
                <a:srgbClr val="000000"/>
              </a:solidFill>
              <a:latin typeface="Helvetica"/>
              <a:cs typeface="Arial"/>
            </a:endParaRPr>
          </a:p>
          <a:p>
            <a:pPr marL="0" lvl="1">
              <a:spcAft>
                <a:spcPts val="300"/>
              </a:spcAft>
              <a:defRPr/>
            </a:pPr>
            <a:r>
              <a:rPr lang="en-CA" sz="950" b="1">
                <a:solidFill>
                  <a:srgbClr val="000000"/>
                </a:solidFill>
                <a:latin typeface="Helvetica"/>
                <a:cs typeface="Arial"/>
              </a:rPr>
              <a:t>“</a:t>
            </a:r>
            <a:r>
              <a:rPr lang="en-US" sz="1000" b="1"/>
              <a:t>Analysts were deeply divided on the Twitter acquisition. While some saw potential for Musk to bring innovation and dynamism to the platform, others expressed serious concerns about the financial, operational, and governance risks associated with his approach. “</a:t>
            </a:r>
          </a:p>
          <a:p>
            <a:pPr marL="0" lvl="1">
              <a:spcAft>
                <a:spcPts val="300"/>
              </a:spcAft>
              <a:defRPr/>
            </a:pPr>
            <a:r>
              <a:rPr lang="en-US" sz="1000"/>
              <a:t>"Musk is overpaying for Twitter given its inconsistent financial performance and stagnant user growth." — </a:t>
            </a:r>
            <a:r>
              <a:rPr lang="en-US" sz="1000" i="1"/>
              <a:t>Dan Ives, Wedbush Securities</a:t>
            </a:r>
            <a:r>
              <a:rPr lang="en-US" sz="1000"/>
              <a:t>.</a:t>
            </a:r>
            <a:endParaRPr lang="en-US" sz="1000" b="1"/>
          </a:p>
          <a:p>
            <a:pPr marL="0" lvl="1">
              <a:spcAft>
                <a:spcPts val="300"/>
              </a:spcAft>
              <a:defRPr/>
            </a:pPr>
            <a:r>
              <a:rPr lang="en-US" sz="1000"/>
              <a:t>"The debt burden will make Twitter's financial future precarious, especially in a high-interest-rate environment." — </a:t>
            </a:r>
            <a:r>
              <a:rPr lang="en-US" sz="1000" i="1"/>
              <a:t>David Trainer, New Constructs</a:t>
            </a:r>
          </a:p>
          <a:p>
            <a:pPr marL="0" lvl="1">
              <a:spcAft>
                <a:spcPts val="300"/>
              </a:spcAft>
              <a:defRPr/>
            </a:pPr>
            <a:r>
              <a:rPr lang="en-US" sz="1000"/>
              <a:t>"Advertisers may flee if Musk’s changes disrupt the platform’s content moderation and user experience." — </a:t>
            </a:r>
            <a:r>
              <a:rPr lang="en-US" sz="1000" i="1"/>
              <a:t>Jessica Liu, Forrester</a:t>
            </a:r>
            <a:r>
              <a:rPr lang="en-US" sz="1000"/>
              <a:t>.</a:t>
            </a:r>
            <a:endParaRPr lang="en-CA" sz="1000">
              <a:solidFill>
                <a:srgbClr val="000000"/>
              </a:solidFill>
              <a:latin typeface="Helvetica"/>
              <a:cs typeface="Arial"/>
            </a:endParaRPr>
          </a:p>
        </p:txBody>
      </p:sp>
      <p:sp>
        <p:nvSpPr>
          <p:cNvPr id="21" name="Rectangle 20">
            <a:extLst>
              <a:ext uri="{FF2B5EF4-FFF2-40B4-BE49-F238E27FC236}">
                <a16:creationId xmlns:a16="http://schemas.microsoft.com/office/drawing/2014/main" id="{A47DF3BF-F65D-436F-A9E9-1812668697BE}"/>
              </a:ext>
            </a:extLst>
          </p:cNvPr>
          <p:cNvSpPr/>
          <p:nvPr/>
        </p:nvSpPr>
        <p:spPr bwMode="auto">
          <a:xfrm>
            <a:off x="301504" y="1909557"/>
            <a:ext cx="1092518" cy="270000"/>
          </a:xfrm>
          <a:prstGeom prst="rect">
            <a:avLst/>
          </a:prstGeom>
          <a:solidFill>
            <a:srgbClr val="F5D20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en-CA" sz="900" b="1">
                <a:solidFill>
                  <a:srgbClr val="000000"/>
                </a:solidFill>
                <a:latin typeface="Helvetica (Body)"/>
                <a:ea typeface="ＭＳ Ｐゴシック"/>
                <a:cs typeface="Arial"/>
              </a:rPr>
              <a:t>Jan, 2022</a:t>
            </a:r>
          </a:p>
        </p:txBody>
      </p:sp>
      <p:sp>
        <p:nvSpPr>
          <p:cNvPr id="22" name="Rectangle 21">
            <a:extLst>
              <a:ext uri="{FF2B5EF4-FFF2-40B4-BE49-F238E27FC236}">
                <a16:creationId xmlns:a16="http://schemas.microsoft.com/office/drawing/2014/main" id="{57844925-52BF-4A2B-B1C6-99A00B1744DF}"/>
              </a:ext>
            </a:extLst>
          </p:cNvPr>
          <p:cNvSpPr/>
          <p:nvPr/>
        </p:nvSpPr>
        <p:spPr>
          <a:xfrm>
            <a:off x="1460124" y="1973666"/>
            <a:ext cx="7394950" cy="138499"/>
          </a:xfrm>
          <a:prstGeom prst="rect">
            <a:avLst/>
          </a:prstGeom>
          <a:ln w="3175" cmpd="sng">
            <a:solidFill>
              <a:schemeClr val="bg2">
                <a:lumMod val="50000"/>
              </a:schemeClr>
            </a:solidFill>
            <a:prstDash val="dash"/>
          </a:ln>
        </p:spPr>
        <p:txBody>
          <a:bodyPr wrap="square" tIns="0" bIns="0" anchor="ctr">
            <a:spAutoFit/>
          </a:bodyPr>
          <a:lstStyle/>
          <a:p>
            <a:pPr marL="0" lvl="1" algn="just">
              <a:spcAft>
                <a:spcPts val="300"/>
              </a:spcAft>
              <a:defRPr/>
            </a:pPr>
            <a:r>
              <a:rPr lang="en-US" sz="900"/>
              <a:t>Elon Musk begins acquiring Twitter </a:t>
            </a:r>
            <a:r>
              <a:rPr lang="en-US" sz="900" b="1"/>
              <a:t>shares discreetly</a:t>
            </a:r>
            <a:r>
              <a:rPr lang="en-US" sz="900"/>
              <a:t>.</a:t>
            </a:r>
            <a:endParaRPr lang="en-CA" sz="900">
              <a:solidFill>
                <a:srgbClr val="000000"/>
              </a:solidFill>
              <a:latin typeface="Helvetica"/>
              <a:cs typeface="Arial"/>
            </a:endParaRPr>
          </a:p>
        </p:txBody>
      </p:sp>
      <p:sp>
        <p:nvSpPr>
          <p:cNvPr id="23" name="Rectangle 22">
            <a:extLst>
              <a:ext uri="{FF2B5EF4-FFF2-40B4-BE49-F238E27FC236}">
                <a16:creationId xmlns:a16="http://schemas.microsoft.com/office/drawing/2014/main" id="{8DD269E4-7450-4C40-8D25-C8FB0172CB5F}"/>
              </a:ext>
            </a:extLst>
          </p:cNvPr>
          <p:cNvSpPr/>
          <p:nvPr/>
        </p:nvSpPr>
        <p:spPr bwMode="auto">
          <a:xfrm>
            <a:off x="296820" y="2261585"/>
            <a:ext cx="1092518" cy="270000"/>
          </a:xfrm>
          <a:prstGeom prst="rect">
            <a:avLst/>
          </a:prstGeom>
          <a:solidFill>
            <a:srgbClr val="F5D20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en-CA" sz="900" b="1">
                <a:solidFill>
                  <a:srgbClr val="000000"/>
                </a:solidFill>
                <a:latin typeface="Helvetica (Body)"/>
                <a:ea typeface="ＭＳ Ｐゴシック" pitchFamily="34" charset="-128"/>
                <a:cs typeface="Arial"/>
              </a:rPr>
              <a:t>Apr 4, 2022</a:t>
            </a:r>
          </a:p>
        </p:txBody>
      </p:sp>
      <p:sp>
        <p:nvSpPr>
          <p:cNvPr id="24" name="Rectangle 23">
            <a:extLst>
              <a:ext uri="{FF2B5EF4-FFF2-40B4-BE49-F238E27FC236}">
                <a16:creationId xmlns:a16="http://schemas.microsoft.com/office/drawing/2014/main" id="{8B585DFB-CA2D-4FF1-BF9D-83990FE1A892}"/>
              </a:ext>
            </a:extLst>
          </p:cNvPr>
          <p:cNvSpPr/>
          <p:nvPr/>
        </p:nvSpPr>
        <p:spPr bwMode="auto">
          <a:xfrm>
            <a:off x="296820" y="2613613"/>
            <a:ext cx="1092518" cy="270000"/>
          </a:xfrm>
          <a:prstGeom prst="rect">
            <a:avLst/>
          </a:prstGeom>
          <a:solidFill>
            <a:srgbClr val="F5D20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en-CA" sz="900" b="1">
                <a:solidFill>
                  <a:srgbClr val="000000"/>
                </a:solidFill>
                <a:latin typeface="Helvetica (Body)"/>
                <a:ea typeface="ＭＳ Ｐゴシック" pitchFamily="34" charset="-128"/>
                <a:cs typeface="Arial"/>
              </a:rPr>
              <a:t>Apr 9, 2022</a:t>
            </a:r>
          </a:p>
        </p:txBody>
      </p:sp>
      <p:sp>
        <p:nvSpPr>
          <p:cNvPr id="25" name="Rectangle 24">
            <a:extLst>
              <a:ext uri="{FF2B5EF4-FFF2-40B4-BE49-F238E27FC236}">
                <a16:creationId xmlns:a16="http://schemas.microsoft.com/office/drawing/2014/main" id="{D7416609-DCA3-4CC5-8600-68642BF6647F}"/>
              </a:ext>
            </a:extLst>
          </p:cNvPr>
          <p:cNvSpPr/>
          <p:nvPr/>
        </p:nvSpPr>
        <p:spPr>
          <a:xfrm>
            <a:off x="1460123" y="2279111"/>
            <a:ext cx="7394400" cy="230832"/>
          </a:xfrm>
          <a:prstGeom prst="rect">
            <a:avLst/>
          </a:prstGeom>
          <a:ln w="3175" cmpd="sng">
            <a:solidFill>
              <a:schemeClr val="bg2">
                <a:lumMod val="50000"/>
              </a:schemeClr>
            </a:solidFill>
            <a:prstDash val="dash"/>
          </a:ln>
        </p:spPr>
        <p:txBody>
          <a:bodyPr wrap="square" anchor="ctr">
            <a:spAutoFit/>
          </a:bodyPr>
          <a:lstStyle/>
          <a:p>
            <a:pPr marL="0" lvl="1" algn="just">
              <a:spcAft>
                <a:spcPts val="300"/>
              </a:spcAft>
              <a:defRPr/>
            </a:pPr>
            <a:r>
              <a:rPr lang="en-US" sz="900"/>
              <a:t>Musk publicly discloses his 9.2% stake in Twitter, becoming the company’s </a:t>
            </a:r>
            <a:r>
              <a:rPr lang="en-US" sz="900" b="1"/>
              <a:t>largest shareholder</a:t>
            </a:r>
            <a:r>
              <a:rPr lang="en-US" sz="900"/>
              <a:t>.</a:t>
            </a:r>
            <a:endParaRPr lang="en-CA" sz="900">
              <a:solidFill>
                <a:srgbClr val="000000"/>
              </a:solidFill>
              <a:latin typeface="Helvetica"/>
              <a:cs typeface="Arial"/>
            </a:endParaRPr>
          </a:p>
        </p:txBody>
      </p:sp>
      <p:sp>
        <p:nvSpPr>
          <p:cNvPr id="26" name="Rectangle 25">
            <a:extLst>
              <a:ext uri="{FF2B5EF4-FFF2-40B4-BE49-F238E27FC236}">
                <a16:creationId xmlns:a16="http://schemas.microsoft.com/office/drawing/2014/main" id="{2B10BDA0-5AFC-46B7-B79F-BC67E44A25BD}"/>
              </a:ext>
            </a:extLst>
          </p:cNvPr>
          <p:cNvSpPr/>
          <p:nvPr/>
        </p:nvSpPr>
        <p:spPr>
          <a:xfrm>
            <a:off x="1460124" y="2630725"/>
            <a:ext cx="7394400" cy="230832"/>
          </a:xfrm>
          <a:prstGeom prst="rect">
            <a:avLst/>
          </a:prstGeom>
          <a:ln w="3175" cmpd="sng">
            <a:solidFill>
              <a:schemeClr val="bg2">
                <a:lumMod val="50000"/>
              </a:schemeClr>
            </a:solidFill>
            <a:prstDash val="dash"/>
          </a:ln>
        </p:spPr>
        <p:txBody>
          <a:bodyPr wrap="square" anchor="ctr">
            <a:spAutoFit/>
          </a:bodyPr>
          <a:lstStyle/>
          <a:p>
            <a:pPr marL="0" lvl="1" algn="just">
              <a:spcAft>
                <a:spcPts val="300"/>
              </a:spcAft>
              <a:defRPr/>
            </a:pPr>
            <a:r>
              <a:rPr lang="en-US" sz="900"/>
              <a:t>Musk </a:t>
            </a:r>
            <a:r>
              <a:rPr lang="en-US" sz="900" b="1"/>
              <a:t>declines the board seat</a:t>
            </a:r>
            <a:r>
              <a:rPr lang="en-US" sz="900"/>
              <a:t>, citing potential limitations on owning more than 14.9% of the company.</a:t>
            </a:r>
            <a:endParaRPr lang="en-CA" sz="900">
              <a:solidFill>
                <a:srgbClr val="000000"/>
              </a:solidFill>
              <a:latin typeface="Helvetica"/>
              <a:cs typeface="Arial"/>
            </a:endParaRPr>
          </a:p>
        </p:txBody>
      </p:sp>
      <p:sp>
        <p:nvSpPr>
          <p:cNvPr id="27" name="Rectangle 26">
            <a:extLst>
              <a:ext uri="{FF2B5EF4-FFF2-40B4-BE49-F238E27FC236}">
                <a16:creationId xmlns:a16="http://schemas.microsoft.com/office/drawing/2014/main" id="{61CA06CD-346D-4023-8E46-9C40AC996873}"/>
              </a:ext>
            </a:extLst>
          </p:cNvPr>
          <p:cNvSpPr/>
          <p:nvPr/>
        </p:nvSpPr>
        <p:spPr bwMode="auto">
          <a:xfrm>
            <a:off x="296820" y="2965641"/>
            <a:ext cx="1092518" cy="270000"/>
          </a:xfrm>
          <a:prstGeom prst="rect">
            <a:avLst/>
          </a:prstGeom>
          <a:solidFill>
            <a:srgbClr val="F5D20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en-CA" sz="900" b="1">
                <a:solidFill>
                  <a:srgbClr val="000000"/>
                </a:solidFill>
                <a:latin typeface="Helvetica (Body)"/>
                <a:ea typeface="ＭＳ Ｐゴシック" pitchFamily="34" charset="-128"/>
                <a:cs typeface="Arial"/>
              </a:rPr>
              <a:t>Apr 14, 2022</a:t>
            </a:r>
          </a:p>
        </p:txBody>
      </p:sp>
      <p:sp>
        <p:nvSpPr>
          <p:cNvPr id="28" name="Rectangle 27">
            <a:extLst>
              <a:ext uri="{FF2B5EF4-FFF2-40B4-BE49-F238E27FC236}">
                <a16:creationId xmlns:a16="http://schemas.microsoft.com/office/drawing/2014/main" id="{1E5B49C3-3AB3-4E33-B9C6-28D9795CB765}"/>
              </a:ext>
            </a:extLst>
          </p:cNvPr>
          <p:cNvSpPr/>
          <p:nvPr/>
        </p:nvSpPr>
        <p:spPr>
          <a:xfrm>
            <a:off x="1460123" y="2913089"/>
            <a:ext cx="7394400" cy="369332"/>
          </a:xfrm>
          <a:prstGeom prst="rect">
            <a:avLst/>
          </a:prstGeom>
          <a:ln w="3175" cmpd="sng">
            <a:solidFill>
              <a:schemeClr val="bg2">
                <a:lumMod val="50000"/>
              </a:schemeClr>
            </a:solidFill>
            <a:prstDash val="dash"/>
          </a:ln>
        </p:spPr>
        <p:txBody>
          <a:bodyPr wrap="square" anchor="ctr">
            <a:spAutoFit/>
          </a:bodyPr>
          <a:lstStyle/>
          <a:p>
            <a:pPr marL="0" lvl="1" algn="just">
              <a:spcAft>
                <a:spcPts val="300"/>
              </a:spcAft>
              <a:defRPr/>
            </a:pPr>
            <a:r>
              <a:rPr lang="en-US" sz="900"/>
              <a:t>Musk makes an </a:t>
            </a:r>
            <a:r>
              <a:rPr lang="en-US" sz="900" b="1"/>
              <a:t>offer to buy Twitter outright </a:t>
            </a:r>
            <a:r>
              <a:rPr lang="en-US" sz="900"/>
              <a:t>for $44 billion, at $54.20 per share, stating his intention to take it private and emphasizing his focus on </a:t>
            </a:r>
            <a:r>
              <a:rPr lang="en-US" sz="900" b="1"/>
              <a:t>free speech</a:t>
            </a:r>
            <a:r>
              <a:rPr lang="en-US" sz="900"/>
              <a:t>.</a:t>
            </a:r>
            <a:endParaRPr lang="en-CA" sz="900">
              <a:solidFill>
                <a:srgbClr val="000000"/>
              </a:solidFill>
              <a:latin typeface="Helvetica"/>
              <a:cs typeface="Arial"/>
            </a:endParaRPr>
          </a:p>
        </p:txBody>
      </p:sp>
      <p:sp>
        <p:nvSpPr>
          <p:cNvPr id="29" name="Rectangle 28">
            <a:extLst>
              <a:ext uri="{FF2B5EF4-FFF2-40B4-BE49-F238E27FC236}">
                <a16:creationId xmlns:a16="http://schemas.microsoft.com/office/drawing/2014/main" id="{84CF37D0-3E13-4D30-AB40-ABF67A47BC77}"/>
              </a:ext>
            </a:extLst>
          </p:cNvPr>
          <p:cNvSpPr/>
          <p:nvPr/>
        </p:nvSpPr>
        <p:spPr bwMode="auto">
          <a:xfrm>
            <a:off x="296820" y="3317669"/>
            <a:ext cx="1092518" cy="270000"/>
          </a:xfrm>
          <a:prstGeom prst="rect">
            <a:avLst/>
          </a:prstGeom>
          <a:solidFill>
            <a:srgbClr val="F5D20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en-CA" sz="900" b="1">
                <a:solidFill>
                  <a:srgbClr val="000000"/>
                </a:solidFill>
                <a:latin typeface="Helvetica (Body)"/>
                <a:ea typeface="ＭＳ Ｐゴシック" pitchFamily="34" charset="-128"/>
                <a:cs typeface="Arial"/>
              </a:rPr>
              <a:t>Apr 25, 2022</a:t>
            </a:r>
          </a:p>
        </p:txBody>
      </p:sp>
      <p:sp>
        <p:nvSpPr>
          <p:cNvPr id="30" name="Rectangle 29">
            <a:extLst>
              <a:ext uri="{FF2B5EF4-FFF2-40B4-BE49-F238E27FC236}">
                <a16:creationId xmlns:a16="http://schemas.microsoft.com/office/drawing/2014/main" id="{AD7F0AA5-96D0-406C-BEE6-E59DFC48EB74}"/>
              </a:ext>
            </a:extLst>
          </p:cNvPr>
          <p:cNvSpPr/>
          <p:nvPr/>
        </p:nvSpPr>
        <p:spPr bwMode="auto">
          <a:xfrm>
            <a:off x="296819" y="4373753"/>
            <a:ext cx="1092518" cy="270000"/>
          </a:xfrm>
          <a:prstGeom prst="rect">
            <a:avLst/>
          </a:prstGeom>
          <a:solidFill>
            <a:srgbClr val="F5D20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en-CA" sz="900" b="1">
                <a:solidFill>
                  <a:srgbClr val="000000"/>
                </a:solidFill>
                <a:latin typeface="Helvetica (Body)"/>
                <a:ea typeface="ＭＳ Ｐゴシック" pitchFamily="34" charset="-128"/>
                <a:cs typeface="Arial"/>
              </a:rPr>
              <a:t>Oct 27, 2022</a:t>
            </a:r>
          </a:p>
        </p:txBody>
      </p:sp>
      <p:sp>
        <p:nvSpPr>
          <p:cNvPr id="31" name="Rectangle 30">
            <a:extLst>
              <a:ext uri="{FF2B5EF4-FFF2-40B4-BE49-F238E27FC236}">
                <a16:creationId xmlns:a16="http://schemas.microsoft.com/office/drawing/2014/main" id="{DBB6A1F2-06B4-4895-9DD0-DDE42B5F7475}"/>
              </a:ext>
            </a:extLst>
          </p:cNvPr>
          <p:cNvSpPr/>
          <p:nvPr/>
        </p:nvSpPr>
        <p:spPr bwMode="auto">
          <a:xfrm>
            <a:off x="289758" y="4021725"/>
            <a:ext cx="1092518" cy="270000"/>
          </a:xfrm>
          <a:prstGeom prst="rect">
            <a:avLst/>
          </a:prstGeom>
          <a:solidFill>
            <a:srgbClr val="F5D20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en-CA" sz="900" b="1">
                <a:solidFill>
                  <a:srgbClr val="000000"/>
                </a:solidFill>
                <a:latin typeface="Helvetica (Body)"/>
                <a:ea typeface="ＭＳ Ｐゴシック" pitchFamily="34" charset="-128"/>
                <a:cs typeface="Arial"/>
              </a:rPr>
              <a:t>July 12, 2022</a:t>
            </a:r>
          </a:p>
        </p:txBody>
      </p:sp>
      <p:sp>
        <p:nvSpPr>
          <p:cNvPr id="32" name="Rectangle 31">
            <a:extLst>
              <a:ext uri="{FF2B5EF4-FFF2-40B4-BE49-F238E27FC236}">
                <a16:creationId xmlns:a16="http://schemas.microsoft.com/office/drawing/2014/main" id="{DB6529AA-44D7-4E69-A188-4A4629413394}"/>
              </a:ext>
            </a:extLst>
          </p:cNvPr>
          <p:cNvSpPr/>
          <p:nvPr/>
        </p:nvSpPr>
        <p:spPr bwMode="auto">
          <a:xfrm>
            <a:off x="291186" y="3669697"/>
            <a:ext cx="1103789" cy="270000"/>
          </a:xfrm>
          <a:prstGeom prst="rect">
            <a:avLst/>
          </a:prstGeom>
          <a:solidFill>
            <a:srgbClr val="F5D20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en-CA" sz="900" b="1">
                <a:solidFill>
                  <a:srgbClr val="000000"/>
                </a:solidFill>
                <a:latin typeface="Helvetica (Body)"/>
                <a:ea typeface="ＭＳ Ｐゴシック" pitchFamily="34" charset="-128"/>
                <a:cs typeface="Arial"/>
              </a:rPr>
              <a:t>July 8, 2022</a:t>
            </a:r>
          </a:p>
        </p:txBody>
      </p:sp>
      <p:sp>
        <p:nvSpPr>
          <p:cNvPr id="34" name="Rectangle 33">
            <a:extLst>
              <a:ext uri="{FF2B5EF4-FFF2-40B4-BE49-F238E27FC236}">
                <a16:creationId xmlns:a16="http://schemas.microsoft.com/office/drawing/2014/main" id="{FB25DB6C-F613-45B8-9CAF-031E8A7FBD5D}"/>
              </a:ext>
            </a:extLst>
          </p:cNvPr>
          <p:cNvSpPr/>
          <p:nvPr/>
        </p:nvSpPr>
        <p:spPr>
          <a:xfrm>
            <a:off x="1460124" y="3333953"/>
            <a:ext cx="7394400" cy="230832"/>
          </a:xfrm>
          <a:prstGeom prst="rect">
            <a:avLst/>
          </a:prstGeom>
          <a:ln w="3175" cmpd="sng">
            <a:solidFill>
              <a:schemeClr val="bg2">
                <a:lumMod val="50000"/>
              </a:schemeClr>
            </a:solidFill>
            <a:prstDash val="dash"/>
          </a:ln>
        </p:spPr>
        <p:txBody>
          <a:bodyPr wrap="square" anchor="ctr">
            <a:spAutoFit/>
          </a:bodyPr>
          <a:lstStyle/>
          <a:p>
            <a:pPr marL="0" lvl="1" algn="just">
              <a:spcAft>
                <a:spcPts val="300"/>
              </a:spcAft>
              <a:defRPr/>
            </a:pPr>
            <a:r>
              <a:rPr lang="en-US" sz="900"/>
              <a:t>Twitter’s board accepts Musk’s $44 billion </a:t>
            </a:r>
            <a:r>
              <a:rPr lang="en-US" sz="900" b="1"/>
              <a:t>buyout offer</a:t>
            </a:r>
            <a:r>
              <a:rPr lang="en-US" sz="900"/>
              <a:t>.</a:t>
            </a:r>
            <a:endParaRPr lang="en-CA" sz="900">
              <a:solidFill>
                <a:srgbClr val="000000"/>
              </a:solidFill>
              <a:latin typeface="Helvetica"/>
              <a:cs typeface="Arial"/>
            </a:endParaRPr>
          </a:p>
        </p:txBody>
      </p:sp>
      <p:sp>
        <p:nvSpPr>
          <p:cNvPr id="35" name="Rectangle 34">
            <a:extLst>
              <a:ext uri="{FF2B5EF4-FFF2-40B4-BE49-F238E27FC236}">
                <a16:creationId xmlns:a16="http://schemas.microsoft.com/office/drawing/2014/main" id="{A0C154C2-9F25-4AFB-9A1F-97F68C5DDE88}"/>
              </a:ext>
            </a:extLst>
          </p:cNvPr>
          <p:cNvSpPr/>
          <p:nvPr/>
        </p:nvSpPr>
        <p:spPr>
          <a:xfrm>
            <a:off x="1460123" y="3731735"/>
            <a:ext cx="7394400" cy="138499"/>
          </a:xfrm>
          <a:prstGeom prst="rect">
            <a:avLst/>
          </a:prstGeom>
          <a:ln w="3175" cmpd="sng">
            <a:solidFill>
              <a:schemeClr val="bg2">
                <a:lumMod val="50000"/>
              </a:schemeClr>
            </a:solidFill>
            <a:prstDash val="dash"/>
          </a:ln>
        </p:spPr>
        <p:txBody>
          <a:bodyPr wrap="square" tIns="0" bIns="0" anchor="ctr">
            <a:spAutoFit/>
          </a:bodyPr>
          <a:lstStyle/>
          <a:p>
            <a:pPr marL="0" lvl="1" algn="just">
              <a:spcAft>
                <a:spcPts val="300"/>
              </a:spcAft>
              <a:defRPr/>
            </a:pPr>
            <a:r>
              <a:rPr lang="en-US" sz="900"/>
              <a:t>Musk officially moves to </a:t>
            </a:r>
            <a:r>
              <a:rPr lang="en-US" sz="900" b="1"/>
              <a:t>terminate the deal</a:t>
            </a:r>
            <a:r>
              <a:rPr lang="en-US" sz="900"/>
              <a:t>, claiming Twitter failed to provide sufficient information about </a:t>
            </a:r>
            <a:r>
              <a:rPr lang="en-US" sz="900" b="1"/>
              <a:t>spam bots</a:t>
            </a:r>
            <a:r>
              <a:rPr lang="en-US" sz="900"/>
              <a:t>.</a:t>
            </a:r>
            <a:endParaRPr lang="en-CA" sz="900">
              <a:solidFill>
                <a:srgbClr val="000000"/>
              </a:solidFill>
              <a:latin typeface="Helvetica"/>
              <a:cs typeface="Arial"/>
            </a:endParaRPr>
          </a:p>
        </p:txBody>
      </p:sp>
      <p:sp>
        <p:nvSpPr>
          <p:cNvPr id="36" name="Rectangle 35">
            <a:extLst>
              <a:ext uri="{FF2B5EF4-FFF2-40B4-BE49-F238E27FC236}">
                <a16:creationId xmlns:a16="http://schemas.microsoft.com/office/drawing/2014/main" id="{4E3205F6-EFF2-478D-A617-2DE300B27C0A}"/>
              </a:ext>
            </a:extLst>
          </p:cNvPr>
          <p:cNvSpPr/>
          <p:nvPr/>
        </p:nvSpPr>
        <p:spPr bwMode="auto">
          <a:xfrm>
            <a:off x="296819" y="4725780"/>
            <a:ext cx="1092518" cy="270000"/>
          </a:xfrm>
          <a:prstGeom prst="rect">
            <a:avLst/>
          </a:prstGeom>
          <a:solidFill>
            <a:srgbClr val="F5D20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r>
              <a:rPr lang="en-CA" sz="900" b="1">
                <a:solidFill>
                  <a:srgbClr val="000000"/>
                </a:solidFill>
                <a:latin typeface="Helvetica (Body)"/>
                <a:ea typeface="ＭＳ Ｐゴシック" pitchFamily="34" charset="-128"/>
                <a:cs typeface="Arial"/>
              </a:rPr>
              <a:t>Oct 28, 2022</a:t>
            </a:r>
          </a:p>
        </p:txBody>
      </p:sp>
      <p:sp>
        <p:nvSpPr>
          <p:cNvPr id="37" name="Rectangle 36">
            <a:extLst>
              <a:ext uri="{FF2B5EF4-FFF2-40B4-BE49-F238E27FC236}">
                <a16:creationId xmlns:a16="http://schemas.microsoft.com/office/drawing/2014/main" id="{B1232D71-25AB-48ED-B01F-EC5518C50EC0}"/>
              </a:ext>
            </a:extLst>
          </p:cNvPr>
          <p:cNvSpPr/>
          <p:nvPr/>
        </p:nvSpPr>
        <p:spPr>
          <a:xfrm>
            <a:off x="1460123" y="4083349"/>
            <a:ext cx="7394400" cy="138499"/>
          </a:xfrm>
          <a:prstGeom prst="rect">
            <a:avLst/>
          </a:prstGeom>
          <a:ln w="3175" cmpd="sng">
            <a:solidFill>
              <a:schemeClr val="bg2">
                <a:lumMod val="50000"/>
              </a:schemeClr>
            </a:solidFill>
            <a:prstDash val="dash"/>
          </a:ln>
        </p:spPr>
        <p:txBody>
          <a:bodyPr wrap="square" tIns="0" bIns="0" anchor="ctr">
            <a:spAutoFit/>
          </a:bodyPr>
          <a:lstStyle/>
          <a:p>
            <a:pPr marL="0" lvl="1" algn="just">
              <a:spcAft>
                <a:spcPts val="300"/>
              </a:spcAft>
              <a:defRPr/>
            </a:pPr>
            <a:r>
              <a:rPr lang="en-US" sz="900"/>
              <a:t>Twitter files a </a:t>
            </a:r>
            <a:r>
              <a:rPr lang="en-US" sz="900" b="1"/>
              <a:t>lawsuit</a:t>
            </a:r>
            <a:r>
              <a:rPr lang="en-US" sz="900"/>
              <a:t> in Delaware Chancery Court to force Musk to complete the acquisition.</a:t>
            </a:r>
            <a:endParaRPr lang="en-CA" sz="900">
              <a:solidFill>
                <a:srgbClr val="000000"/>
              </a:solidFill>
              <a:latin typeface="Helvetica"/>
              <a:cs typeface="Arial"/>
            </a:endParaRPr>
          </a:p>
        </p:txBody>
      </p:sp>
      <p:sp>
        <p:nvSpPr>
          <p:cNvPr id="38" name="Rectangle 37">
            <a:extLst>
              <a:ext uri="{FF2B5EF4-FFF2-40B4-BE49-F238E27FC236}">
                <a16:creationId xmlns:a16="http://schemas.microsoft.com/office/drawing/2014/main" id="{0AF2C84B-4E74-4AF6-8E31-3925E11EDDA0}"/>
              </a:ext>
            </a:extLst>
          </p:cNvPr>
          <p:cNvSpPr/>
          <p:nvPr/>
        </p:nvSpPr>
        <p:spPr>
          <a:xfrm>
            <a:off x="1460123" y="4319545"/>
            <a:ext cx="7394400" cy="369332"/>
          </a:xfrm>
          <a:prstGeom prst="rect">
            <a:avLst/>
          </a:prstGeom>
          <a:ln w="3175" cmpd="sng">
            <a:solidFill>
              <a:schemeClr val="bg2">
                <a:lumMod val="50000"/>
              </a:schemeClr>
            </a:solidFill>
            <a:prstDash val="dash"/>
          </a:ln>
        </p:spPr>
        <p:txBody>
          <a:bodyPr wrap="square" anchor="ctr">
            <a:spAutoFit/>
          </a:bodyPr>
          <a:lstStyle/>
          <a:p>
            <a:pPr marL="0" lvl="1" algn="just">
              <a:spcAft>
                <a:spcPts val="300"/>
              </a:spcAft>
              <a:defRPr/>
            </a:pPr>
            <a:r>
              <a:rPr lang="en-US" sz="900"/>
              <a:t>Elon Musk </a:t>
            </a:r>
            <a:r>
              <a:rPr lang="en-US" sz="900" b="1"/>
              <a:t>completes the $44 billion acquisition </a:t>
            </a:r>
            <a:r>
              <a:rPr lang="en-US" sz="900"/>
              <a:t>of Twitter. Musk enters Twitter headquarters carrying a sink, tweeting, "Let that sink in." This marks the official closing of the deal.</a:t>
            </a:r>
            <a:endParaRPr lang="en-CA" sz="900">
              <a:solidFill>
                <a:srgbClr val="000000"/>
              </a:solidFill>
              <a:latin typeface="Helvetica"/>
              <a:cs typeface="Arial"/>
            </a:endParaRPr>
          </a:p>
        </p:txBody>
      </p:sp>
      <p:sp>
        <p:nvSpPr>
          <p:cNvPr id="39" name="Rectangle 38">
            <a:extLst>
              <a:ext uri="{FF2B5EF4-FFF2-40B4-BE49-F238E27FC236}">
                <a16:creationId xmlns:a16="http://schemas.microsoft.com/office/drawing/2014/main" id="{F8C96EB8-A83D-4155-9DAB-F4250643DC3A}"/>
              </a:ext>
            </a:extLst>
          </p:cNvPr>
          <p:cNvSpPr/>
          <p:nvPr/>
        </p:nvSpPr>
        <p:spPr>
          <a:xfrm>
            <a:off x="1460123" y="4721279"/>
            <a:ext cx="7394400" cy="276999"/>
          </a:xfrm>
          <a:prstGeom prst="rect">
            <a:avLst/>
          </a:prstGeom>
          <a:ln w="3175" cmpd="sng">
            <a:solidFill>
              <a:schemeClr val="bg2">
                <a:lumMod val="50000"/>
              </a:schemeClr>
            </a:solidFill>
            <a:prstDash val="dash"/>
          </a:ln>
        </p:spPr>
        <p:txBody>
          <a:bodyPr wrap="square" tIns="0" bIns="0" anchor="ctr">
            <a:spAutoFit/>
          </a:bodyPr>
          <a:lstStyle/>
          <a:p>
            <a:pPr marL="0" lvl="1" algn="just">
              <a:spcAft>
                <a:spcPts val="300"/>
              </a:spcAft>
              <a:defRPr/>
            </a:pPr>
            <a:r>
              <a:rPr lang="en-US" sz="900"/>
              <a:t>Musk dissolves Twitter's board of directors and becomes the </a:t>
            </a:r>
            <a:r>
              <a:rPr lang="en-US" sz="900" b="1"/>
              <a:t>sole director </a:t>
            </a:r>
            <a:r>
              <a:rPr lang="en-US" sz="900"/>
              <a:t>and later implements significant layoffs, cutting around 50% of Twitter’s workforce, and begins making changes to Twitter’s policies and subscription models.</a:t>
            </a:r>
            <a:endParaRPr lang="en-CA" sz="900">
              <a:solidFill>
                <a:srgbClr val="000000"/>
              </a:solidFill>
              <a:latin typeface="Helvetica"/>
              <a:cs typeface="Arial"/>
            </a:endParaRPr>
          </a:p>
        </p:txBody>
      </p:sp>
      <p:sp>
        <p:nvSpPr>
          <p:cNvPr id="3" name="Rectangle 2">
            <a:extLst>
              <a:ext uri="{FF2B5EF4-FFF2-40B4-BE49-F238E27FC236}">
                <a16:creationId xmlns:a16="http://schemas.microsoft.com/office/drawing/2014/main" id="{8B067B51-3FDC-6382-D8C8-A947BD7E8E60}"/>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4" name="Picture 3" descr="A black background with white text&#10;&#10;Description automatically generated">
            <a:extLst>
              <a:ext uri="{FF2B5EF4-FFF2-40B4-BE49-F238E27FC236}">
                <a16:creationId xmlns:a16="http://schemas.microsoft.com/office/drawing/2014/main" id="{933B38C8-320F-43EC-52A8-9AF2265AA293}"/>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B2F24904-20DF-CBDE-2829-7155A43C84F9}"/>
              </a:ext>
            </a:extLst>
          </p:cNvPr>
          <p:cNvPicPr>
            <a:picLocks noChangeAspect="1"/>
          </p:cNvPicPr>
          <p:nvPr/>
        </p:nvPicPr>
        <p:blipFill>
          <a:blip r:embed="rId3"/>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1533671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2DBD21-1EA3-CEEF-6C0E-83A46CF51956}"/>
              </a:ext>
            </a:extLst>
          </p:cNvPr>
          <p:cNvSpPr>
            <a:spLocks noGrp="1"/>
          </p:cNvSpPr>
          <p:nvPr>
            <p:ph type="sldNum" sz="quarter" idx="10"/>
          </p:nvPr>
        </p:nvSpPr>
        <p:spPr/>
        <p:txBody>
          <a:bodyPr/>
          <a:lstStyle/>
          <a:p>
            <a:pPr>
              <a:defRPr/>
            </a:pPr>
            <a:fld id="{B44EB3E9-572A-4C79-9EE6-0B98A504B731}" type="slidenum">
              <a:rPr lang="en-AU" smtClean="0">
                <a:solidFill>
                  <a:srgbClr val="FFFFFF"/>
                </a:solidFill>
              </a:rPr>
              <a:pPr>
                <a:defRPr/>
              </a:pPr>
              <a:t>42</a:t>
            </a:fld>
            <a:endParaRPr lang="en-AU">
              <a:solidFill>
                <a:srgbClr val="FFFFFF"/>
              </a:solidFill>
            </a:endParaRPr>
          </a:p>
        </p:txBody>
      </p:sp>
      <p:graphicFrame>
        <p:nvGraphicFramePr>
          <p:cNvPr id="3" name="Table 2">
            <a:extLst>
              <a:ext uri="{FF2B5EF4-FFF2-40B4-BE49-F238E27FC236}">
                <a16:creationId xmlns:a16="http://schemas.microsoft.com/office/drawing/2014/main" id="{62811F29-FFC8-EF14-EDD8-FBDA4DCAB618}"/>
              </a:ext>
            </a:extLst>
          </p:cNvPr>
          <p:cNvGraphicFramePr>
            <a:graphicFrameLocks noGrp="1"/>
          </p:cNvGraphicFramePr>
          <p:nvPr>
            <p:extLst>
              <p:ext uri="{D42A27DB-BD31-4B8C-83A1-F6EECF244321}">
                <p14:modId xmlns:p14="http://schemas.microsoft.com/office/powerpoint/2010/main" val="3498514110"/>
              </p:ext>
            </p:extLst>
          </p:nvPr>
        </p:nvGraphicFramePr>
        <p:xfrm>
          <a:off x="11516" y="984649"/>
          <a:ext cx="8986555" cy="5685979"/>
        </p:xfrm>
        <a:graphic>
          <a:graphicData uri="http://schemas.openxmlformats.org/drawingml/2006/table">
            <a:tbl>
              <a:tblPr/>
              <a:tblGrid>
                <a:gridCol w="4503816">
                  <a:extLst>
                    <a:ext uri="{9D8B030D-6E8A-4147-A177-3AD203B41FA5}">
                      <a16:colId xmlns:a16="http://schemas.microsoft.com/office/drawing/2014/main" val="2163793679"/>
                    </a:ext>
                  </a:extLst>
                </a:gridCol>
                <a:gridCol w="4482739">
                  <a:extLst>
                    <a:ext uri="{9D8B030D-6E8A-4147-A177-3AD203B41FA5}">
                      <a16:colId xmlns:a16="http://schemas.microsoft.com/office/drawing/2014/main" val="2352045353"/>
                    </a:ext>
                  </a:extLst>
                </a:gridCol>
              </a:tblGrid>
              <a:tr h="328865">
                <a:tc>
                  <a:txBody>
                    <a:bodyPr/>
                    <a:lstStyle/>
                    <a:p>
                      <a:pPr algn="l" fontAlgn="base">
                        <a:lnSpc>
                          <a:spcPts val="2175"/>
                        </a:lnSpc>
                      </a:pPr>
                      <a:r>
                        <a:rPr lang="en-US" sz="1300" b="1" i="0">
                          <a:solidFill>
                            <a:schemeClr val="tx1"/>
                          </a:solidFill>
                          <a:effectLst/>
                          <a:latin typeface="Helvetica"/>
                        </a:rPr>
                        <a:t>Financial restructuring:</a:t>
                      </a:r>
                    </a:p>
                  </a:txBody>
                  <a:tcPr marL="66802" marR="66802" marT="33401" marB="33401">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17381" cap="flat" cmpd="sng" algn="ctr">
                      <a:solidFill>
                        <a:srgbClr val="FFFFFF"/>
                      </a:solidFill>
                      <a:prstDash val="solid"/>
                      <a:round/>
                      <a:headEnd type="none" w="med" len="med"/>
                      <a:tailEnd type="none" w="med" len="med"/>
                    </a:lnB>
                    <a:solidFill>
                      <a:srgbClr val="FAE284"/>
                    </a:solidFill>
                  </a:tcPr>
                </a:tc>
                <a:tc>
                  <a:txBody>
                    <a:bodyPr/>
                    <a:lstStyle/>
                    <a:p>
                      <a:pPr algn="l" fontAlgn="base">
                        <a:lnSpc>
                          <a:spcPts val="2175"/>
                        </a:lnSpc>
                      </a:pPr>
                      <a:r>
                        <a:rPr lang="en-US" sz="1300" b="1" i="0">
                          <a:solidFill>
                            <a:schemeClr val="tx1"/>
                          </a:solidFill>
                          <a:effectLst/>
                          <a:latin typeface="Helvetica"/>
                        </a:rPr>
                        <a:t>Operational restructuring</a:t>
                      </a:r>
                    </a:p>
                  </a:txBody>
                  <a:tcPr marL="66802" marR="66802" marT="33401" marB="33401">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17381" cap="flat" cmpd="sng" algn="ctr">
                      <a:solidFill>
                        <a:srgbClr val="FFFFFF"/>
                      </a:solidFill>
                      <a:prstDash val="solid"/>
                      <a:round/>
                      <a:headEnd type="none" w="med" len="med"/>
                      <a:tailEnd type="none" w="med" len="med"/>
                    </a:lnB>
                    <a:solidFill>
                      <a:srgbClr val="FAE284"/>
                    </a:solidFill>
                  </a:tcPr>
                </a:tc>
                <a:extLst>
                  <a:ext uri="{0D108BD9-81ED-4DB2-BD59-A6C34878D82A}">
                    <a16:rowId xmlns:a16="http://schemas.microsoft.com/office/drawing/2014/main" val="3890657078"/>
                  </a:ext>
                </a:extLst>
              </a:tr>
              <a:tr h="5357114">
                <a:tc>
                  <a:txBody>
                    <a:bodyPr/>
                    <a:lstStyle/>
                    <a:p>
                      <a:pPr marL="0" indent="0" algn="l" fontAlgn="base">
                        <a:lnSpc>
                          <a:spcPts val="1950"/>
                        </a:lnSpc>
                        <a:buNone/>
                      </a:pPr>
                      <a:r>
                        <a:rPr lang="en-US" sz="1200" b="1" i="0">
                          <a:solidFill>
                            <a:srgbClr val="000000"/>
                          </a:solidFill>
                          <a:effectLst/>
                          <a:latin typeface="Helvetica"/>
                        </a:rPr>
                        <a:t>1.</a:t>
                      </a:r>
                      <a:r>
                        <a:rPr lang="en-US" sz="1200" b="0" i="0">
                          <a:solidFill>
                            <a:srgbClr val="000000"/>
                          </a:solidFill>
                          <a:effectLst/>
                          <a:latin typeface="Helvetica"/>
                        </a:rPr>
                        <a:t> Bumble’s debt/equity ratio is 0.74 as of September 2024.0.74 is healthy but slightly reducing debt could improve Bumble's financial stability, particularly as interest rates fluctuate.</a:t>
                      </a:r>
                      <a:endParaRPr lang="en-US" sz="1300" b="0" i="0">
                        <a:solidFill>
                          <a:srgbClr val="000000"/>
                        </a:solidFill>
                        <a:effectLst/>
                      </a:endParaRPr>
                    </a:p>
                    <a:p>
                      <a:pPr marL="0" indent="0" algn="l" fontAlgn="base">
                        <a:lnSpc>
                          <a:spcPts val="1950"/>
                        </a:lnSpc>
                        <a:buNone/>
                      </a:pPr>
                      <a:r>
                        <a:rPr lang="en-US" sz="1200" b="1" i="0">
                          <a:solidFill>
                            <a:srgbClr val="000000"/>
                          </a:solidFill>
                          <a:effectLst/>
                          <a:latin typeface="Helvetica"/>
                        </a:rPr>
                        <a:t>2. </a:t>
                      </a:r>
                      <a:r>
                        <a:rPr lang="en-US" sz="1200" b="0" i="0">
                          <a:solidFill>
                            <a:srgbClr val="000000"/>
                          </a:solidFill>
                          <a:effectLst/>
                          <a:latin typeface="Helvetica"/>
                        </a:rPr>
                        <a:t>Bumble repurchased $89.7 million in shares during Q3, signaling shareholder returns are a priority. However, balancing share buybacks with investments in product innovation and marketing could enhance long-term growth potential​.</a:t>
                      </a:r>
                      <a:endParaRPr lang="en-US" sz="1300" b="0" i="0">
                        <a:solidFill>
                          <a:srgbClr val="000000"/>
                        </a:solidFill>
                        <a:effectLst/>
                        <a:latin typeface="Helvetica"/>
                      </a:endParaRPr>
                    </a:p>
                    <a:p>
                      <a:pPr marL="0" indent="0" algn="l" fontAlgn="base">
                        <a:lnSpc>
                          <a:spcPts val="1950"/>
                        </a:lnSpc>
                        <a:buNone/>
                      </a:pPr>
                      <a:r>
                        <a:rPr lang="en-US" sz="1200" b="1" i="0">
                          <a:solidFill>
                            <a:srgbClr val="000000"/>
                          </a:solidFill>
                          <a:effectLst/>
                          <a:latin typeface="Helvetica"/>
                        </a:rPr>
                        <a:t>3.</a:t>
                      </a:r>
                      <a:r>
                        <a:rPr lang="en-US" sz="1200" b="0" i="0">
                          <a:solidFill>
                            <a:srgbClr val="000000"/>
                          </a:solidFill>
                          <a:effectLst/>
                          <a:latin typeface="Helvetica"/>
                        </a:rPr>
                        <a:t> According to their financial report, Revenue was adversely impacted by foreign currency fluctuations. Bumble can mitigate this by increasing localization efforts and diversifying its geographic revenue sources to stabilize international earnings​.</a:t>
                      </a:r>
                      <a:endParaRPr lang="en-US" sz="1300" b="0" i="0">
                        <a:solidFill>
                          <a:srgbClr val="000000"/>
                        </a:solidFill>
                        <a:effectLst/>
                      </a:endParaRPr>
                    </a:p>
                    <a:p>
                      <a:pPr marL="0" indent="0" algn="l" fontAlgn="base">
                        <a:lnSpc>
                          <a:spcPts val="1950"/>
                        </a:lnSpc>
                        <a:buNone/>
                      </a:pPr>
                      <a:r>
                        <a:rPr lang="en-US" sz="1200" b="1" i="0">
                          <a:solidFill>
                            <a:srgbClr val="000000"/>
                          </a:solidFill>
                          <a:effectLst/>
                          <a:latin typeface="Helvetica"/>
                        </a:rPr>
                        <a:t>4. </a:t>
                      </a:r>
                      <a:r>
                        <a:rPr lang="en-US" sz="1200" b="0" i="0">
                          <a:solidFill>
                            <a:srgbClr val="000000"/>
                          </a:solidFill>
                          <a:effectLst/>
                          <a:latin typeface="Helvetica"/>
                        </a:rPr>
                        <a:t>Despite a 10% increase in paying users on the Bumble app, the average revenue per paying user (ARPPU) declined from $23.42 to $21.17. There is a high need for bumble to work on the revenue streams.</a:t>
                      </a:r>
                      <a:endParaRPr lang="en-US" sz="1300" b="0" i="0">
                        <a:solidFill>
                          <a:srgbClr val="000000"/>
                        </a:solidFill>
                        <a:effectLst/>
                        <a:latin typeface="Helvetica"/>
                      </a:endParaRPr>
                    </a:p>
                  </a:txBody>
                  <a:tcPr marL="66802" marR="66802" marT="33401" marB="33401">
                    <a:lnL w="762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7381"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chemeClr val="bg1"/>
                    </a:solidFill>
                  </a:tcPr>
                </a:tc>
                <a:tc>
                  <a:txBody>
                    <a:bodyPr/>
                    <a:lstStyle/>
                    <a:p>
                      <a:pPr algn="l" fontAlgn="base">
                        <a:lnSpc>
                          <a:spcPts val="1950"/>
                        </a:lnSpc>
                      </a:pPr>
                      <a:r>
                        <a:rPr lang="en-US" sz="1200" b="1" i="0">
                          <a:solidFill>
                            <a:srgbClr val="000000"/>
                          </a:solidFill>
                          <a:effectLst/>
                          <a:latin typeface="Helvetica"/>
                        </a:rPr>
                        <a:t>1.</a:t>
                      </a:r>
                      <a:r>
                        <a:rPr lang="en-US" sz="1200" b="0" i="0">
                          <a:solidFill>
                            <a:srgbClr val="000000"/>
                          </a:solidFill>
                          <a:effectLst/>
                          <a:latin typeface="Helvetica"/>
                        </a:rPr>
                        <a:t> </a:t>
                      </a:r>
                      <a:r>
                        <a:rPr lang="en-US" sz="1200" b="1" i="0">
                          <a:solidFill>
                            <a:srgbClr val="000000"/>
                          </a:solidFill>
                          <a:effectLst/>
                          <a:latin typeface="Helvetica"/>
                        </a:rPr>
                        <a:t>Diversify Revenue Streams</a:t>
                      </a:r>
                      <a:r>
                        <a:rPr lang="en-US" sz="1200" b="0" i="0">
                          <a:solidFill>
                            <a:srgbClr val="000000"/>
                          </a:solidFill>
                          <a:effectLst/>
                          <a:latin typeface="Helvetica"/>
                        </a:rPr>
                        <a:t> :Bumble's primary revenue source comes from users subscribing to its paid tiers , such as Bumble Boost and Bumble Premium. Heavy reliance on subscription revenue can make Bumble vulnerable to competitive pressures. Action that can be taken:</a:t>
                      </a:r>
                      <a:endParaRPr lang="en-US" sz="1300" b="0" i="0">
                        <a:solidFill>
                          <a:srgbClr val="000000"/>
                        </a:solidFill>
                        <a:effectLst/>
                        <a:latin typeface="Helvetica"/>
                      </a:endParaRPr>
                    </a:p>
                    <a:p>
                      <a:pPr algn="l" fontAlgn="base">
                        <a:lnSpc>
                          <a:spcPts val="1950"/>
                        </a:lnSpc>
                      </a:pPr>
                      <a:r>
                        <a:rPr lang="en-US" sz="1200" b="0" i="0">
                          <a:solidFill>
                            <a:srgbClr val="000000"/>
                          </a:solidFill>
                          <a:effectLst/>
                          <a:latin typeface="Helvetica"/>
                        </a:rPr>
                        <a:t>1.Implement non-intrusive advertising for free users.</a:t>
                      </a:r>
                      <a:endParaRPr lang="en-US" sz="1300" b="0" i="0">
                        <a:solidFill>
                          <a:srgbClr val="000000"/>
                        </a:solidFill>
                        <a:effectLst/>
                      </a:endParaRPr>
                    </a:p>
                    <a:p>
                      <a:pPr algn="l" fontAlgn="base">
                        <a:lnSpc>
                          <a:spcPts val="1950"/>
                        </a:lnSpc>
                      </a:pPr>
                      <a:r>
                        <a:rPr lang="en-US" sz="1200" b="0" i="0">
                          <a:solidFill>
                            <a:srgbClr val="000000"/>
                          </a:solidFill>
                          <a:effectLst/>
                          <a:latin typeface="Helvetica"/>
                        </a:rPr>
                        <a:t>2. Introduce new paid features, such as AI-powered dating insights, compatibility reports, or exclusive virtual dating events.</a:t>
                      </a:r>
                      <a:endParaRPr lang="en-US" sz="1300" b="0" i="0">
                        <a:solidFill>
                          <a:srgbClr val="000000"/>
                        </a:solidFill>
                        <a:effectLst/>
                      </a:endParaRPr>
                    </a:p>
                    <a:p>
                      <a:pPr algn="l" fontAlgn="base">
                        <a:lnSpc>
                          <a:spcPts val="1950"/>
                        </a:lnSpc>
                      </a:pPr>
                      <a:r>
                        <a:rPr lang="en-US" sz="1200" b="0" i="0">
                          <a:solidFill>
                            <a:srgbClr val="000000"/>
                          </a:solidFill>
                          <a:effectLst/>
                          <a:latin typeface="Helvetica"/>
                        </a:rPr>
                        <a:t>3.Collaborate with lifestyle brands or travel companies to generate affiliate revenue.</a:t>
                      </a:r>
                      <a:endParaRPr lang="en-US" sz="1300" b="0" i="0">
                        <a:solidFill>
                          <a:srgbClr val="000000"/>
                        </a:solidFill>
                        <a:effectLst/>
                      </a:endParaRPr>
                    </a:p>
                    <a:p>
                      <a:pPr algn="l" fontAlgn="base">
                        <a:lnSpc>
                          <a:spcPts val="1950"/>
                        </a:lnSpc>
                      </a:pPr>
                      <a:r>
                        <a:rPr lang="en-US" sz="1200" b="1" i="0">
                          <a:solidFill>
                            <a:srgbClr val="000000"/>
                          </a:solidFill>
                          <a:effectLst/>
                          <a:latin typeface="Helvetica"/>
                        </a:rPr>
                        <a:t>2.</a:t>
                      </a:r>
                      <a:r>
                        <a:rPr lang="en-US" sz="1200" b="0" i="0">
                          <a:solidFill>
                            <a:srgbClr val="000000"/>
                          </a:solidFill>
                          <a:effectLst/>
                          <a:latin typeface="Helvetica"/>
                        </a:rPr>
                        <a:t> Acquire apps focusing on </a:t>
                      </a:r>
                      <a:r>
                        <a:rPr lang="en-US" sz="1200" b="1" i="0">
                          <a:solidFill>
                            <a:srgbClr val="000000"/>
                          </a:solidFill>
                          <a:effectLst/>
                          <a:latin typeface="Helvetica"/>
                        </a:rPr>
                        <a:t>LGBTQ+ dating</a:t>
                      </a:r>
                      <a:r>
                        <a:rPr lang="en-US" sz="1200" b="0" i="0">
                          <a:solidFill>
                            <a:srgbClr val="000000"/>
                          </a:solidFill>
                          <a:effectLst/>
                          <a:latin typeface="Helvetica"/>
                        </a:rPr>
                        <a:t>, niche communities, or friendship-building to diversify offerings. This can help in increasing Bumble’s can increase Bumble's user base and feature set.</a:t>
                      </a:r>
                      <a:endParaRPr lang="en-US" sz="1300" b="0" i="0">
                        <a:solidFill>
                          <a:srgbClr val="000000"/>
                        </a:solidFill>
                        <a:effectLst/>
                        <a:latin typeface="Helvetica"/>
                      </a:endParaRPr>
                    </a:p>
                    <a:p>
                      <a:pPr algn="l" fontAlgn="base">
                        <a:lnSpc>
                          <a:spcPts val="1950"/>
                        </a:lnSpc>
                      </a:pPr>
                      <a:r>
                        <a:rPr lang="en-US" sz="1200" b="1" i="0">
                          <a:solidFill>
                            <a:srgbClr val="000000"/>
                          </a:solidFill>
                          <a:effectLst/>
                          <a:latin typeface="Helvetica"/>
                        </a:rPr>
                        <a:t>3.</a:t>
                      </a:r>
                      <a:r>
                        <a:rPr lang="en-US" sz="1200" b="0" i="0">
                          <a:solidFill>
                            <a:srgbClr val="000000"/>
                          </a:solidFill>
                          <a:effectLst/>
                          <a:latin typeface="Helvetica"/>
                        </a:rPr>
                        <a:t> Bumble has to </a:t>
                      </a:r>
                      <a:r>
                        <a:rPr lang="en-US" sz="1200" b="1" i="0">
                          <a:solidFill>
                            <a:srgbClr val="000000"/>
                          </a:solidFill>
                          <a:effectLst/>
                          <a:latin typeface="Helvetica"/>
                        </a:rPr>
                        <a:t>enhance its brand loyalty</a:t>
                      </a:r>
                      <a:r>
                        <a:rPr lang="en-US" sz="1200" b="0" i="0">
                          <a:solidFill>
                            <a:srgbClr val="000000"/>
                          </a:solidFill>
                          <a:effectLst/>
                          <a:latin typeface="Helvetica"/>
                        </a:rPr>
                        <a:t> as dating apps are not that much trusted in Asian countries, it can be done by collaborating with highly trusted brands among youth or by enhancing its privacy and safety using blockchain.</a:t>
                      </a:r>
                      <a:endParaRPr lang="en-US" sz="1300" b="0" i="0">
                        <a:solidFill>
                          <a:srgbClr val="000000"/>
                        </a:solidFill>
                        <a:effectLst/>
                        <a:latin typeface="Helvetica"/>
                      </a:endParaRPr>
                    </a:p>
                  </a:txBody>
                  <a:tcPr marL="66802" marR="66802" marT="33401" marB="33401">
                    <a:lnL w="12700" cap="flat" cmpd="sng" algn="ctr">
                      <a:solidFill>
                        <a:schemeClr val="tx1"/>
                      </a:solidFill>
                      <a:prstDash val="solid"/>
                      <a:round/>
                      <a:headEnd type="none" w="med" len="med"/>
                      <a:tailEnd type="none" w="med" len="med"/>
                    </a:lnL>
                    <a:lnR w="7620" cap="flat" cmpd="sng" algn="ctr">
                      <a:solidFill>
                        <a:srgbClr val="FFFFFF"/>
                      </a:solidFill>
                      <a:prstDash val="solid"/>
                      <a:round/>
                      <a:headEnd type="none" w="med" len="med"/>
                      <a:tailEnd type="none" w="med" len="med"/>
                    </a:lnR>
                    <a:lnT w="17381"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3455700249"/>
                  </a:ext>
                </a:extLst>
              </a:tr>
            </a:tbl>
          </a:graphicData>
        </a:graphic>
      </p:graphicFrame>
      <p:sp>
        <p:nvSpPr>
          <p:cNvPr id="4" name="Rectangle 1">
            <a:extLst>
              <a:ext uri="{FF2B5EF4-FFF2-40B4-BE49-F238E27FC236}">
                <a16:creationId xmlns:a16="http://schemas.microsoft.com/office/drawing/2014/main" id="{4C892088-674E-98F2-518B-454F822072A3}"/>
              </a:ext>
            </a:extLst>
          </p:cNvPr>
          <p:cNvSpPr>
            <a:spLocks noChangeArrowheads="1"/>
          </p:cNvSpPr>
          <p:nvPr/>
        </p:nvSpPr>
        <p:spPr bwMode="auto">
          <a:xfrm>
            <a:off x="337994" y="817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6C88557-A8D7-1CB0-8936-81E92C7A3885}"/>
              </a:ext>
            </a:extLst>
          </p:cNvPr>
          <p:cNvSpPr txBox="1"/>
          <p:nvPr/>
        </p:nvSpPr>
        <p:spPr>
          <a:xfrm>
            <a:off x="84835" y="278952"/>
            <a:ext cx="8828256" cy="53860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900" b="1">
                <a:solidFill>
                  <a:schemeClr val="bg1"/>
                </a:solidFill>
              </a:rPr>
              <a:t>Restructuring:</a:t>
            </a:r>
            <a:endParaRPr lang="en-IN" sz="2900" b="1">
              <a:solidFill>
                <a:schemeClr val="bg1"/>
              </a:solidFill>
            </a:endParaRPr>
          </a:p>
        </p:txBody>
      </p:sp>
      <p:sp>
        <p:nvSpPr>
          <p:cNvPr id="7" name="Rectangle 6">
            <a:extLst>
              <a:ext uri="{FF2B5EF4-FFF2-40B4-BE49-F238E27FC236}">
                <a16:creationId xmlns:a16="http://schemas.microsoft.com/office/drawing/2014/main" id="{63A5D841-CCC0-17E8-6527-3879340B9808}"/>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9" name="Rectangle 8">
            <a:extLst>
              <a:ext uri="{FF2B5EF4-FFF2-40B4-BE49-F238E27FC236}">
                <a16:creationId xmlns:a16="http://schemas.microsoft.com/office/drawing/2014/main" id="{DB1C0B33-F1F1-7F3D-A84C-E26D303833B8}"/>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6" name="object 3">
            <a:extLst>
              <a:ext uri="{FF2B5EF4-FFF2-40B4-BE49-F238E27FC236}">
                <a16:creationId xmlns:a16="http://schemas.microsoft.com/office/drawing/2014/main" id="{D1914144-00C5-60CC-E86B-6C263F77604A}"/>
              </a:ext>
            </a:extLst>
          </p:cNvPr>
          <p:cNvSpPr txBox="1">
            <a:spLocks noGrp="1"/>
          </p:cNvSpPr>
          <p:nvPr/>
        </p:nvSpPr>
        <p:spPr>
          <a:xfrm>
            <a:off x="193051" y="262057"/>
            <a:ext cx="8707907" cy="441637"/>
          </a:xfrm>
          <a:prstGeom prst="rect">
            <a:avLst/>
          </a:prstGeom>
          <a:solidFill>
            <a:srgbClr val="D6A206"/>
          </a:solidFill>
        </p:spPr>
        <p:txBody>
          <a:bodyPr vert="horz" wrap="square" lIns="0" tIns="10646" rIns="0" bIns="0" rtlCol="0" anchor="t">
            <a:spAutoFit/>
          </a:bodyPr>
          <a:lstStyle>
            <a:defPPr>
              <a:defRPr lang="en-US"/>
            </a:defPPr>
            <a:lvl1pPr marL="0" algn="l" defTabSz="914400" rtl="0" eaLnBrk="1" latinLnBrk="0" hangingPunct="1">
              <a:defRPr sz="1941" b="0" i="0" kern="1200">
                <a:solidFill>
                  <a:srgbClr val="003366"/>
                </a:solidFill>
                <a:latin typeface="Franklin Gothic Medium"/>
                <a:ea typeface="+mj-ea"/>
                <a:cs typeface="Franklin Gothic Medium"/>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795">
              <a:spcBef>
                <a:spcPts val="84"/>
              </a:spcBef>
            </a:pPr>
            <a:r>
              <a:rPr lang="en-IN" sz="2800" b="1" spc="-9">
                <a:solidFill>
                  <a:schemeClr val="tx2"/>
                </a:solidFill>
                <a:latin typeface="Helvetica "/>
              </a:rPr>
              <a:t>Restructuring </a:t>
            </a:r>
          </a:p>
        </p:txBody>
      </p:sp>
      <p:pic>
        <p:nvPicPr>
          <p:cNvPr id="10" name="Picture 9" descr="A black background with white text&#10;&#10;Description automatically generated">
            <a:extLst>
              <a:ext uri="{FF2B5EF4-FFF2-40B4-BE49-F238E27FC236}">
                <a16:creationId xmlns:a16="http://schemas.microsoft.com/office/drawing/2014/main" id="{AE7812B6-26CB-0840-BB9A-3E84F89357CF}"/>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12" name="Picture 11" descr="A white text on a black background&#10;&#10;Description automatically generated">
            <a:extLst>
              <a:ext uri="{FF2B5EF4-FFF2-40B4-BE49-F238E27FC236}">
                <a16:creationId xmlns:a16="http://schemas.microsoft.com/office/drawing/2014/main" id="{5E3325C8-2ADD-0E0C-A66C-C1498DD06AA0}"/>
              </a:ext>
            </a:extLst>
          </p:cNvPr>
          <p:cNvPicPr>
            <a:picLocks noChangeAspect="1"/>
          </p:cNvPicPr>
          <p:nvPr/>
        </p:nvPicPr>
        <p:blipFill>
          <a:blip r:embed="rId3"/>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366702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93315B-53F9-9D73-72F4-6C69BDC6184E}"/>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graphicFrame>
        <p:nvGraphicFramePr>
          <p:cNvPr id="126" name="Group 108"/>
          <p:cNvGraphicFramePr/>
          <p:nvPr>
            <p:extLst>
              <p:ext uri="{D42A27DB-BD31-4B8C-83A1-F6EECF244321}">
                <p14:modId xmlns:p14="http://schemas.microsoft.com/office/powerpoint/2010/main" val="4096533894"/>
              </p:ext>
            </p:extLst>
          </p:nvPr>
        </p:nvGraphicFramePr>
        <p:xfrm>
          <a:off x="77194" y="1060140"/>
          <a:ext cx="5805033" cy="1619504"/>
        </p:xfrm>
        <a:graphic>
          <a:graphicData uri="http://schemas.openxmlformats.org/drawingml/2006/table">
            <a:tbl>
              <a:tblPr/>
              <a:tblGrid>
                <a:gridCol w="5805033">
                  <a:extLst>
                    <a:ext uri="{9D8B030D-6E8A-4147-A177-3AD203B41FA5}">
                      <a16:colId xmlns:a16="http://schemas.microsoft.com/office/drawing/2014/main" val="20000"/>
                    </a:ext>
                  </a:extLst>
                </a:gridCol>
              </a:tblGrid>
              <a:tr h="211528">
                <a:tc>
                  <a:txBody>
                    <a:bodyPr/>
                    <a:lstStyle/>
                    <a:p>
                      <a:r>
                        <a:rPr lang="en-US" sz="1000" b="1">
                          <a:solidFill>
                            <a:schemeClr val="tx1"/>
                          </a:solidFill>
                        </a:rPr>
                        <a:t>Company Highlights</a:t>
                      </a:r>
                    </a:p>
                  </a:txBody>
                  <a:tcPr marL="36576" marR="36576" marT="36576" marB="36576" anchor="ctr" horzOverflow="overflow">
                    <a:lnL w="12700">
                      <a:miter lim="400000"/>
                    </a:lnL>
                    <a:lnR w="12700">
                      <a:miter lim="400000"/>
                    </a:lnR>
                    <a:lnT w="12700">
                      <a:miter lim="400000"/>
                    </a:lnT>
                    <a:lnB w="12700">
                      <a:solidFill>
                        <a:schemeClr val="tx1"/>
                      </a:solidFill>
                      <a:miter lim="400000"/>
                    </a:lnB>
                    <a:solidFill>
                      <a:srgbClr val="FADF73"/>
                    </a:solidFill>
                  </a:tcPr>
                </a:tc>
                <a:extLst>
                  <a:ext uri="{0D108BD9-81ED-4DB2-BD59-A6C34878D82A}">
                    <a16:rowId xmlns:a16="http://schemas.microsoft.com/office/drawing/2014/main" val="10000"/>
                  </a:ext>
                </a:extLst>
              </a:tr>
              <a:tr h="1324844">
                <a:tc>
                  <a:txBody>
                    <a:bodyPr/>
                    <a:lstStyle/>
                    <a:p>
                      <a:pPr marL="114300" indent="-114300">
                        <a:spcBef>
                          <a:spcPts val="200"/>
                        </a:spcBef>
                        <a:buClr>
                          <a:srgbClr val="003399"/>
                        </a:buClr>
                        <a:buSzPct val="100000"/>
                        <a:buFont typeface="Arial"/>
                        <a:buChar char="▪"/>
                      </a:pPr>
                      <a:r>
                        <a:rPr lang="en-US" sz="1000" b="1"/>
                        <a:t>History:</a:t>
                      </a:r>
                      <a:r>
                        <a:rPr lang="en-US" sz="1000"/>
                        <a:t> </a:t>
                      </a:r>
                      <a:r>
                        <a:rPr lang="en-US" sz="1000" b="0"/>
                        <a:t>Founded in 2014 as Bumble by initial funding of $10mn by </a:t>
                      </a:r>
                      <a:r>
                        <a:rPr lang="en-US" sz="1000" b="0" err="1"/>
                        <a:t>MagicLabs</a:t>
                      </a:r>
                      <a:r>
                        <a:rPr lang="en-US" sz="1000" b="0"/>
                        <a:t> (est. 2006). </a:t>
                      </a:r>
                      <a:endParaRPr lang="en-US" sz="1000"/>
                    </a:p>
                    <a:p>
                      <a:pPr marL="114300" lvl="0" indent="-114300">
                        <a:spcBef>
                          <a:spcPts val="200"/>
                        </a:spcBef>
                        <a:buClr>
                          <a:srgbClr val="003399"/>
                        </a:buClr>
                        <a:buSzPct val="100000"/>
                        <a:buChar char="▪"/>
                      </a:pPr>
                      <a:r>
                        <a:rPr lang="en-US" sz="1000" b="1"/>
                        <a:t>Valuation</a:t>
                      </a:r>
                      <a:r>
                        <a:rPr lang="en-US" sz="1000"/>
                        <a:t>: </a:t>
                      </a:r>
                      <a:r>
                        <a:rPr lang="en-US" sz="1000" b="0"/>
                        <a:t>Bumble’s market </a:t>
                      </a:r>
                      <a:r>
                        <a:rPr lang="en-US" sz="1000" b="0" err="1"/>
                        <a:t>capitalisation</a:t>
                      </a:r>
                      <a:r>
                        <a:rPr lang="en-US" sz="1000" b="0"/>
                        <a:t> is decreasing constantly and now it is at $960.66 mm which is a decrement of nearly 52% from last year</a:t>
                      </a:r>
                      <a:endParaRPr lang="en-US" sz="1000">
                        <a:solidFill>
                          <a:srgbClr val="FF0000"/>
                        </a:solidFill>
                      </a:endParaRPr>
                    </a:p>
                    <a:p>
                      <a:pPr marL="114300" indent="-114300">
                        <a:spcBef>
                          <a:spcPts val="200"/>
                        </a:spcBef>
                        <a:buClr>
                          <a:srgbClr val="003399"/>
                        </a:buClr>
                        <a:buSzPct val="100000"/>
                        <a:buChar char="▪"/>
                        <a:defRPr sz="900" b="1"/>
                      </a:pPr>
                      <a:r>
                        <a:rPr lang="en-US" sz="1000" b="1"/>
                        <a:t>Strategy</a:t>
                      </a:r>
                      <a:r>
                        <a:rPr lang="en-US" sz="1000"/>
                        <a:t>: </a:t>
                      </a:r>
                      <a:r>
                        <a:rPr lang="en-US" sz="1000" b="0"/>
                        <a:t>Empowering women with its unique ‘women’s first approach’  by allowing women to message first in heterosexual matches.</a:t>
                      </a:r>
                    </a:p>
                    <a:p>
                      <a:pPr marL="114300" indent="-114300">
                        <a:spcBef>
                          <a:spcPts val="200"/>
                        </a:spcBef>
                        <a:buClr>
                          <a:srgbClr val="003399"/>
                        </a:buClr>
                        <a:buSzPct val="100000"/>
                        <a:buChar char="▪"/>
                        <a:defRPr sz="900" b="1"/>
                      </a:pPr>
                      <a:r>
                        <a:rPr lang="en-US" sz="1000" b="1"/>
                        <a:t>Corporate Finance Transactions</a:t>
                      </a:r>
                      <a:r>
                        <a:rPr lang="en-US" sz="1000"/>
                        <a:t>: </a:t>
                      </a:r>
                      <a:r>
                        <a:rPr lang="en-US" sz="1000" b="0"/>
                        <a:t>was previously owned by </a:t>
                      </a:r>
                      <a:r>
                        <a:rPr lang="en-US" sz="1000" b="0" err="1"/>
                        <a:t>MagicLabs</a:t>
                      </a:r>
                      <a:r>
                        <a:rPr lang="en-US" sz="1000" b="0"/>
                        <a:t>; the majority of the shares were held by Blackstone in 2019; it released its IPO in Feb 2021 and started to buy back its shares</a:t>
                      </a:r>
                      <a:r>
                        <a:rPr lang="en-US" sz="1000" b="1"/>
                        <a:t>.</a:t>
                      </a:r>
                    </a:p>
                    <a:p>
                      <a:pPr marL="114300" indent="-114300">
                        <a:spcBef>
                          <a:spcPts val="200"/>
                        </a:spcBef>
                        <a:buClr>
                          <a:srgbClr val="003399"/>
                        </a:buClr>
                        <a:buSzPct val="100000"/>
                        <a:buChar char="▪"/>
                        <a:defRPr sz="900" b="1"/>
                      </a:pPr>
                      <a:r>
                        <a:rPr lang="en-US" sz="1000" b="1"/>
                        <a:t>Ownership</a:t>
                      </a:r>
                      <a:r>
                        <a:rPr lang="en-US" sz="1000"/>
                        <a:t>: </a:t>
                      </a:r>
                      <a:r>
                        <a:rPr lang="en-US" sz="1000" b="0"/>
                        <a:t>Blackstone (27.84%), Vanguard (9.84%), Blackrock (9.59%).</a:t>
                      </a:r>
                    </a:p>
                  </a:txBody>
                  <a:tcPr marL="36576" marR="36576" marT="36576" marB="36576" horzOverflow="overflow">
                    <a:lnL w="12700">
                      <a:solidFill>
                        <a:schemeClr val="tx1"/>
                      </a:solidFill>
                      <a:miter lim="400000"/>
                    </a:lnL>
                    <a:lnR w="12700">
                      <a:solidFill>
                        <a:schemeClr val="tx1"/>
                      </a:solidFill>
                    </a:lnR>
                    <a:lnT w="12700">
                      <a:solidFill>
                        <a:schemeClr val="tx1"/>
                      </a:solidFill>
                      <a:miter lim="400000"/>
                    </a:lnT>
                    <a:lnB w="12700">
                      <a:solidFill>
                        <a:schemeClr val="tx1"/>
                      </a:solidFill>
                      <a:miter lim="400000"/>
                    </a:lnB>
                    <a:noFill/>
                  </a:tcPr>
                </a:tc>
                <a:extLst>
                  <a:ext uri="{0D108BD9-81ED-4DB2-BD59-A6C34878D82A}">
                    <a16:rowId xmlns:a16="http://schemas.microsoft.com/office/drawing/2014/main" val="10001"/>
                  </a:ext>
                </a:extLst>
              </a:tr>
            </a:tbl>
          </a:graphicData>
        </a:graphic>
      </p:graphicFrame>
      <p:graphicFrame>
        <p:nvGraphicFramePr>
          <p:cNvPr id="127" name="Table 10"/>
          <p:cNvGraphicFramePr/>
          <p:nvPr>
            <p:extLst>
              <p:ext uri="{D42A27DB-BD31-4B8C-83A1-F6EECF244321}">
                <p14:modId xmlns:p14="http://schemas.microsoft.com/office/powerpoint/2010/main" val="1871797014"/>
              </p:ext>
            </p:extLst>
          </p:nvPr>
        </p:nvGraphicFramePr>
        <p:xfrm>
          <a:off x="5947172" y="1285874"/>
          <a:ext cx="3182166" cy="1371600"/>
        </p:xfrm>
        <a:graphic>
          <a:graphicData uri="http://schemas.openxmlformats.org/drawingml/2006/table">
            <a:tbl>
              <a:tblPr firstRow="1" bandRow="1"/>
              <a:tblGrid>
                <a:gridCol w="1035843">
                  <a:extLst>
                    <a:ext uri="{9D8B030D-6E8A-4147-A177-3AD203B41FA5}">
                      <a16:colId xmlns:a16="http://schemas.microsoft.com/office/drawing/2014/main" val="20000"/>
                    </a:ext>
                  </a:extLst>
                </a:gridCol>
                <a:gridCol w="527611">
                  <a:extLst>
                    <a:ext uri="{9D8B030D-6E8A-4147-A177-3AD203B41FA5}">
                      <a16:colId xmlns:a16="http://schemas.microsoft.com/office/drawing/2014/main" val="20001"/>
                    </a:ext>
                  </a:extLst>
                </a:gridCol>
                <a:gridCol w="1077383">
                  <a:extLst>
                    <a:ext uri="{9D8B030D-6E8A-4147-A177-3AD203B41FA5}">
                      <a16:colId xmlns:a16="http://schemas.microsoft.com/office/drawing/2014/main" val="20002"/>
                    </a:ext>
                  </a:extLst>
                </a:gridCol>
                <a:gridCol w="541329">
                  <a:extLst>
                    <a:ext uri="{9D8B030D-6E8A-4147-A177-3AD203B41FA5}">
                      <a16:colId xmlns:a16="http://schemas.microsoft.com/office/drawing/2014/main" val="20003"/>
                    </a:ext>
                  </a:extLst>
                </a:gridCol>
              </a:tblGrid>
              <a:tr h="324399">
                <a:tc gridSpan="4">
                  <a:txBody>
                    <a:bodyPr/>
                    <a:lstStyle/>
                    <a:p>
                      <a:endParaRPr/>
                    </a:p>
                  </a:txBody>
                  <a:tcPr marL="27432" marR="27432" marT="27432" marB="27432" anchor="ctr" horzOverflow="overflow">
                    <a:lnL w="12700">
                      <a:miter lim="400000"/>
                    </a:lnL>
                    <a:lnR w="12700">
                      <a:noFill/>
                      <a:miter lim="400000"/>
                    </a:lnR>
                    <a:lnT w="12700">
                      <a:miter lim="400000"/>
                    </a:lnT>
                    <a:lnB w="12700">
                      <a:noFill/>
                      <a:miter lim="400000"/>
                    </a:lnB>
                    <a:noFill/>
                  </a:tcPr>
                </a:tc>
                <a:tc hMerge="1">
                  <a:txBody>
                    <a:bodyPr/>
                    <a:lstStyle/>
                    <a:p>
                      <a:endParaRPr lang="en-IN"/>
                    </a:p>
                  </a:txBody>
                  <a:tcPr marL="27432" marR="27432" marT="27432" marB="27432" anchor="ctr" horzOverflow="overflow">
                    <a:lnL w="12700">
                      <a:miter lim="400000"/>
                    </a:lnL>
                    <a:lnR w="12700">
                      <a:noFill/>
                      <a:miter lim="400000"/>
                    </a:lnR>
                    <a:lnT w="12700">
                      <a:miter lim="400000"/>
                    </a:lnT>
                    <a:lnB w="12700">
                      <a:noFill/>
                      <a:miter lim="400000"/>
                    </a:lnB>
                    <a:noFill/>
                  </a:tcPr>
                </a:tc>
                <a:tc hMerge="1">
                  <a:txBody>
                    <a:bodyPr/>
                    <a:lstStyle/>
                    <a:p>
                      <a:endParaRPr lang="en-IN"/>
                    </a:p>
                  </a:txBody>
                  <a:tcPr marL="27432" marR="27432" marT="27432" marB="27432" anchor="ctr" horzOverflow="overflow">
                    <a:lnL w="12700">
                      <a:miter lim="400000"/>
                    </a:lnL>
                    <a:lnR w="12700">
                      <a:noFill/>
                      <a:miter lim="400000"/>
                    </a:lnR>
                    <a:lnT w="12700">
                      <a:miter lim="400000"/>
                    </a:lnT>
                    <a:lnB w="12700">
                      <a:noFill/>
                      <a:miter lim="400000"/>
                    </a:lnB>
                    <a:noFill/>
                  </a:tcPr>
                </a:tc>
                <a:tc hMerge="1">
                  <a:txBody>
                    <a:bodyPr/>
                    <a:lstStyle/>
                    <a:p>
                      <a:endParaRPr lang="en-IN"/>
                    </a:p>
                  </a:txBody>
                  <a:tcPr marL="27432" marR="27432" marT="27432" marB="27432" anchor="ctr" horzOverflow="overflow">
                    <a:lnL w="12700">
                      <a:miter lim="400000"/>
                    </a:lnL>
                    <a:lnR w="12700">
                      <a:miter lim="400000"/>
                    </a:lnR>
                    <a:lnT w="12700">
                      <a:miter lim="400000"/>
                    </a:lnT>
                    <a:lnB w="12700">
                      <a:noFill/>
                      <a:miter lim="400000"/>
                    </a:lnB>
                    <a:noFill/>
                  </a:tcPr>
                </a:tc>
                <a:extLst>
                  <a:ext uri="{0D108BD9-81ED-4DB2-BD59-A6C34878D82A}">
                    <a16:rowId xmlns:a16="http://schemas.microsoft.com/office/drawing/2014/main" val="10000"/>
                  </a:ext>
                </a:extLst>
              </a:tr>
              <a:tr h="151998">
                <a:tc>
                  <a:txBody>
                    <a:bodyPr/>
                    <a:lstStyle/>
                    <a:p>
                      <a:pPr lvl="0">
                        <a:buNone/>
                      </a:pPr>
                      <a:r>
                        <a:rPr lang="en-US" sz="900"/>
                        <a:t>Enterprise Value</a:t>
                      </a:r>
                      <a:endParaRPr lang="en-US"/>
                    </a:p>
                  </a:txBody>
                  <a:tcPr marL="0" marR="0" marT="0" marB="0">
                    <a:lnL w="12700"/>
                    <a:lnR w="12700"/>
                    <a:lnT w="12700"/>
                    <a:lnB w="12700"/>
                  </a:tcPr>
                </a:tc>
                <a:tc>
                  <a:txBody>
                    <a:bodyPr/>
                    <a:lstStyle/>
                    <a:p>
                      <a:pPr lvl="0" algn="ctr">
                        <a:buNone/>
                      </a:pPr>
                      <a:r>
                        <a:rPr lang="en-US" sz="900"/>
                        <a:t>$1.06B</a:t>
                      </a:r>
                      <a:endParaRPr lang="en-US"/>
                    </a:p>
                  </a:txBody>
                  <a:tcPr marL="18288" marR="18288" marT="18288" marB="18288">
                    <a:lnL w="12700"/>
                    <a:lnR w="12700"/>
                    <a:lnT w="12700"/>
                    <a:lnB w="12700"/>
                  </a:tcPr>
                </a:tc>
                <a:tc>
                  <a:txBody>
                    <a:bodyPr/>
                    <a:lstStyle/>
                    <a:p>
                      <a:pPr lvl="0">
                        <a:buNone/>
                      </a:pPr>
                      <a:r>
                        <a:rPr lang="en-US" sz="900"/>
                        <a:t>Revenue (FY24Q3)</a:t>
                      </a:r>
                      <a:endParaRPr lang="en-US"/>
                    </a:p>
                  </a:txBody>
                  <a:tcPr marL="18288" marR="18288" marT="18288" marB="18288">
                    <a:lnL w="12700"/>
                    <a:lnR w="12700"/>
                    <a:lnT w="12700"/>
                    <a:lnB w="12700"/>
                  </a:tcPr>
                </a:tc>
                <a:tc>
                  <a:txBody>
                    <a:bodyPr/>
                    <a:lstStyle/>
                    <a:p>
                      <a:pPr lvl="0" algn="ctr">
                        <a:buNone/>
                      </a:pPr>
                      <a:r>
                        <a:rPr lang="en-US" sz="900"/>
                        <a:t>$273.6</a:t>
                      </a:r>
                      <a:endParaRPr lang="en-US"/>
                    </a:p>
                  </a:txBody>
                  <a:tcPr marL="18288" marR="18288" marT="18288" marB="18288">
                    <a:lnL w="12700"/>
                    <a:lnR w="12700"/>
                    <a:lnT w="12700"/>
                    <a:lnB w="12700"/>
                  </a:tcPr>
                </a:tc>
                <a:extLst>
                  <a:ext uri="{0D108BD9-81ED-4DB2-BD59-A6C34878D82A}">
                    <a16:rowId xmlns:a16="http://schemas.microsoft.com/office/drawing/2014/main" val="10001"/>
                  </a:ext>
                </a:extLst>
              </a:tr>
              <a:tr h="151998">
                <a:tc>
                  <a:txBody>
                    <a:bodyPr/>
                    <a:lstStyle/>
                    <a:p>
                      <a:pPr lvl="0">
                        <a:buNone/>
                      </a:pPr>
                      <a:r>
                        <a:rPr lang="en-US" sz="900"/>
                        <a:t>Market Cap</a:t>
                      </a:r>
                      <a:endParaRPr lang="en-US"/>
                    </a:p>
                  </a:txBody>
                  <a:tcPr marL="0" marR="0" marT="0" marB="0">
                    <a:lnL w="12700"/>
                    <a:lnR w="12700"/>
                    <a:lnT w="12700"/>
                    <a:lnB w="12700"/>
                    <a:noFill/>
                  </a:tcPr>
                </a:tc>
                <a:tc>
                  <a:txBody>
                    <a:bodyPr/>
                    <a:lstStyle/>
                    <a:p>
                      <a:pPr lvl="0" algn="ctr">
                        <a:buNone/>
                      </a:pPr>
                      <a:r>
                        <a:rPr lang="en-US" sz="900"/>
                        <a:t>$718.12</a:t>
                      </a:r>
                      <a:endParaRPr lang="en-US"/>
                    </a:p>
                  </a:txBody>
                  <a:tcPr marL="18288" marR="18288" marT="18288" marB="18288">
                    <a:lnL w="12700"/>
                    <a:lnR w="12700"/>
                    <a:lnT w="12700"/>
                    <a:lnB w="12700"/>
                    <a:noFill/>
                  </a:tcPr>
                </a:tc>
                <a:tc>
                  <a:txBody>
                    <a:bodyPr/>
                    <a:lstStyle/>
                    <a:p>
                      <a:pPr lvl="0">
                        <a:buNone/>
                      </a:pPr>
                      <a:r>
                        <a:rPr lang="en-US" sz="900"/>
                        <a:t>EBITDA (FY24Q3)</a:t>
                      </a:r>
                      <a:endParaRPr lang="en-US"/>
                    </a:p>
                  </a:txBody>
                  <a:tcPr marL="18288" marR="18288" marT="18288" marB="18288">
                    <a:lnL w="12700"/>
                    <a:lnR w="12700"/>
                    <a:lnT w="12700"/>
                    <a:lnB w="12700"/>
                    <a:noFill/>
                  </a:tcPr>
                </a:tc>
                <a:tc>
                  <a:txBody>
                    <a:bodyPr/>
                    <a:lstStyle/>
                    <a:p>
                      <a:pPr lvl="0" algn="ctr">
                        <a:buNone/>
                      </a:pPr>
                      <a:r>
                        <a:rPr lang="en-US" sz="900"/>
                        <a:t>$82.6</a:t>
                      </a:r>
                      <a:endParaRPr lang="en-US"/>
                    </a:p>
                  </a:txBody>
                  <a:tcPr marL="18288" marR="18288" marT="18288" marB="18288">
                    <a:lnL w="12700"/>
                    <a:lnR w="12700"/>
                    <a:lnT w="12700"/>
                    <a:lnB w="12700"/>
                    <a:noFill/>
                  </a:tcPr>
                </a:tc>
                <a:extLst>
                  <a:ext uri="{0D108BD9-81ED-4DB2-BD59-A6C34878D82A}">
                    <a16:rowId xmlns:a16="http://schemas.microsoft.com/office/drawing/2014/main" val="10002"/>
                  </a:ext>
                </a:extLst>
              </a:tr>
              <a:tr h="151998">
                <a:tc>
                  <a:txBody>
                    <a:bodyPr/>
                    <a:lstStyle/>
                    <a:p>
                      <a:pPr lvl="0">
                        <a:buNone/>
                      </a:pPr>
                      <a:r>
                        <a:rPr lang="en-US" sz="900"/>
                        <a:t>P/E</a:t>
                      </a:r>
                      <a:endParaRPr lang="en-US"/>
                    </a:p>
                  </a:txBody>
                  <a:tcPr marL="0" marR="0" marT="0" marB="0">
                    <a:lnL w="12700"/>
                    <a:lnR w="12700"/>
                    <a:lnT w="12700"/>
                    <a:lnB w="12700"/>
                    <a:noFill/>
                  </a:tcPr>
                </a:tc>
                <a:tc>
                  <a:txBody>
                    <a:bodyPr/>
                    <a:lstStyle/>
                    <a:p>
                      <a:pPr lvl="0" algn="ctr">
                        <a:buNone/>
                      </a:pPr>
                      <a:r>
                        <a:rPr lang="en-US" sz="900"/>
                        <a:t>18.76</a:t>
                      </a:r>
                      <a:endParaRPr lang="en-US"/>
                    </a:p>
                  </a:txBody>
                  <a:tcPr marL="18288" marR="18288" marT="18288" marB="18288">
                    <a:lnL w="12700"/>
                    <a:lnR w="12700"/>
                    <a:lnT w="12700"/>
                    <a:lnB w="12700"/>
                    <a:solidFill>
                      <a:srgbClr val="D9D9D9"/>
                    </a:solidFill>
                  </a:tcPr>
                </a:tc>
                <a:tc>
                  <a:txBody>
                    <a:bodyPr/>
                    <a:lstStyle/>
                    <a:p>
                      <a:pPr lvl="0">
                        <a:buNone/>
                      </a:pPr>
                      <a:r>
                        <a:rPr lang="en-US" sz="900"/>
                        <a:t>EBITDA Margin</a:t>
                      </a:r>
                      <a:endParaRPr lang="en-US"/>
                    </a:p>
                  </a:txBody>
                  <a:tcPr marL="18288" marR="18288" marT="18288" marB="18288">
                    <a:lnL w="12700"/>
                    <a:lnR w="12700"/>
                    <a:lnT w="12700"/>
                    <a:lnB w="12700"/>
                    <a:noFill/>
                  </a:tcPr>
                </a:tc>
                <a:tc>
                  <a:txBody>
                    <a:bodyPr/>
                    <a:lstStyle/>
                    <a:p>
                      <a:pPr lvl="0" algn="ctr">
                        <a:buNone/>
                      </a:pPr>
                      <a:r>
                        <a:rPr lang="en-US" sz="900"/>
                        <a:t>30.2%</a:t>
                      </a:r>
                      <a:endParaRPr lang="en-US"/>
                    </a:p>
                  </a:txBody>
                  <a:tcPr marL="18288" marR="18288" marT="18288" marB="18288">
                    <a:lnL w="12700"/>
                    <a:lnR w="12700"/>
                    <a:lnT w="12700"/>
                    <a:lnB w="12700"/>
                    <a:solidFill>
                      <a:srgbClr val="D9D9D9"/>
                    </a:solidFill>
                  </a:tcPr>
                </a:tc>
                <a:extLst>
                  <a:ext uri="{0D108BD9-81ED-4DB2-BD59-A6C34878D82A}">
                    <a16:rowId xmlns:a16="http://schemas.microsoft.com/office/drawing/2014/main" val="10003"/>
                  </a:ext>
                </a:extLst>
              </a:tr>
              <a:tr h="151998">
                <a:tc>
                  <a:txBody>
                    <a:bodyPr/>
                    <a:lstStyle/>
                    <a:p>
                      <a:pPr lvl="0">
                        <a:buNone/>
                      </a:pPr>
                      <a:r>
                        <a:rPr lang="en-US" sz="900"/>
                        <a:t>EV/EBITDA</a:t>
                      </a:r>
                      <a:endParaRPr lang="en-US"/>
                    </a:p>
                  </a:txBody>
                  <a:tcPr marL="0" marR="0" marT="0" marB="0">
                    <a:lnL w="12700"/>
                    <a:lnR w="12700"/>
                    <a:lnT w="12700"/>
                    <a:lnB w="12700">
                      <a:solidFill>
                        <a:schemeClr val="tx1"/>
                      </a:solidFill>
                    </a:lnB>
                    <a:noFill/>
                  </a:tcPr>
                </a:tc>
                <a:tc>
                  <a:txBody>
                    <a:bodyPr/>
                    <a:lstStyle/>
                    <a:p>
                      <a:pPr lvl="0" algn="ctr">
                        <a:buNone/>
                      </a:pPr>
                      <a:r>
                        <a:rPr lang="en-US" sz="900"/>
                        <a:t>5.27</a:t>
                      </a:r>
                    </a:p>
                  </a:txBody>
                  <a:tcPr marL="18288" marR="18288" marT="18288" marB="18288">
                    <a:lnL w="12700"/>
                    <a:lnR w="12700"/>
                    <a:lnT w="12700"/>
                    <a:lnB w="12700">
                      <a:solidFill>
                        <a:schemeClr val="tx1"/>
                      </a:solidFill>
                    </a:lnB>
                    <a:solidFill>
                      <a:srgbClr val="D9D9D9"/>
                    </a:solidFill>
                  </a:tcPr>
                </a:tc>
                <a:tc>
                  <a:txBody>
                    <a:bodyPr/>
                    <a:lstStyle/>
                    <a:p>
                      <a:pPr lvl="0">
                        <a:buNone/>
                      </a:pPr>
                      <a:r>
                        <a:rPr lang="en-US" sz="900"/>
                        <a:t>Debt / EV</a:t>
                      </a:r>
                      <a:endParaRPr lang="en-US"/>
                    </a:p>
                  </a:txBody>
                  <a:tcPr marL="18288" marR="18288" marT="18288" marB="18288">
                    <a:lnL w="12700"/>
                    <a:lnR w="12700"/>
                    <a:lnT w="12700"/>
                    <a:lnB w="12700">
                      <a:solidFill>
                        <a:schemeClr val="tx1"/>
                      </a:solidFill>
                    </a:lnB>
                    <a:noFill/>
                  </a:tcPr>
                </a:tc>
                <a:tc>
                  <a:txBody>
                    <a:bodyPr/>
                    <a:lstStyle/>
                    <a:p>
                      <a:pPr lvl="0" algn="ctr">
                        <a:buNone/>
                      </a:pPr>
                      <a:r>
                        <a:rPr lang="en-US" sz="900"/>
                        <a:t>45.69%</a:t>
                      </a:r>
                      <a:endParaRPr lang="en-US"/>
                    </a:p>
                  </a:txBody>
                  <a:tcPr marL="18288" marR="18288" marT="18288" marB="18288">
                    <a:lnL w="12700"/>
                    <a:lnR w="12700"/>
                    <a:lnT w="12700"/>
                    <a:lnB w="12700">
                      <a:solidFill>
                        <a:schemeClr val="tx1"/>
                      </a:solidFill>
                    </a:lnB>
                    <a:solidFill>
                      <a:srgbClr val="D9D9D9"/>
                    </a:solidFill>
                  </a:tcPr>
                </a:tc>
                <a:extLst>
                  <a:ext uri="{0D108BD9-81ED-4DB2-BD59-A6C34878D82A}">
                    <a16:rowId xmlns:a16="http://schemas.microsoft.com/office/drawing/2014/main" val="10004"/>
                  </a:ext>
                </a:extLst>
              </a:tr>
              <a:tr h="151998">
                <a:tc>
                  <a:txBody>
                    <a:bodyPr/>
                    <a:lstStyle/>
                    <a:p>
                      <a:pPr lvl="0">
                        <a:buNone/>
                      </a:pPr>
                      <a:r>
                        <a:rPr lang="en-US" sz="900"/>
                        <a:t>Cash</a:t>
                      </a:r>
                      <a:endParaRPr lang="en-US"/>
                    </a:p>
                  </a:txBody>
                  <a:tcPr marL="0" marR="0" marT="0" marB="0">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en-US" sz="900"/>
                        <a:t>$252.1</a:t>
                      </a:r>
                      <a:endParaRPr lang="en-US"/>
                    </a:p>
                  </a:txBody>
                  <a:tcPr marL="18288" marR="18288" marT="18288" marB="18288">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buNone/>
                      </a:pPr>
                      <a:r>
                        <a:rPr lang="en-US" sz="900"/>
                        <a:t>Total Debt</a:t>
                      </a:r>
                      <a:endParaRPr lang="en-US"/>
                    </a:p>
                  </a:txBody>
                  <a:tcPr marL="18288" marR="18288" marT="18288" marB="18288">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pPr lvl="0" algn="ctr">
                        <a:buNone/>
                      </a:pPr>
                      <a:r>
                        <a:rPr lang="en-US" sz="900"/>
                        <a:t>$618</a:t>
                      </a:r>
                      <a:endParaRPr lang="en-US"/>
                    </a:p>
                  </a:txBody>
                  <a:tcPr marL="18288" marR="18288" marT="18288" marB="18288">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151998">
                <a:tc>
                  <a:txBody>
                    <a:bodyPr/>
                    <a:lstStyle/>
                    <a:p>
                      <a:pPr lvl="0">
                        <a:buNone/>
                      </a:pPr>
                      <a:r>
                        <a:rPr lang="en-US" sz="800" b="0" i="1" u="none" strike="noStrike" noProof="0">
                          <a:solidFill>
                            <a:schemeClr val="accent4">
                              <a:lumMod val="49000"/>
                              <a:lumOff val="51000"/>
                            </a:schemeClr>
                          </a:solidFill>
                          <a:latin typeface="Calibri"/>
                        </a:rPr>
                        <a:t>Source: 2024 Q3 report</a:t>
                      </a:r>
                      <a:endParaRPr lang="en-US"/>
                    </a:p>
                  </a:txBody>
                  <a:tcPr marL="0" marR="0" marT="0" marB="0">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lvl="0" algn="ctr">
                        <a:buNone/>
                      </a:pPr>
                      <a:endParaRPr lang="en-US" sz="900"/>
                    </a:p>
                  </a:txBody>
                  <a:tcPr marL="18288" marR="18288" marT="18288" marB="18288">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lvl="0">
                        <a:buNone/>
                      </a:pPr>
                      <a:endParaRPr lang="en-US" sz="900"/>
                    </a:p>
                  </a:txBody>
                  <a:tcPr marL="18288" marR="18288" marT="18288" marB="18288">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tc>
                  <a:txBody>
                    <a:bodyPr/>
                    <a:lstStyle/>
                    <a:p>
                      <a:pPr lvl="0" algn="ctr">
                        <a:buNone/>
                      </a:pPr>
                      <a:endParaRPr lang="en-US" sz="900"/>
                    </a:p>
                  </a:txBody>
                  <a:tcPr marL="18288" marR="18288" marT="18288" marB="18288">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noFill/>
                  </a:tcPr>
                </a:tc>
                <a:extLst>
                  <a:ext uri="{0D108BD9-81ED-4DB2-BD59-A6C34878D82A}">
                    <a16:rowId xmlns:a16="http://schemas.microsoft.com/office/drawing/2014/main" val="3941780475"/>
                  </a:ext>
                </a:extLst>
              </a:tr>
            </a:tbl>
          </a:graphicData>
        </a:graphic>
      </p:graphicFrame>
      <p:graphicFrame>
        <p:nvGraphicFramePr>
          <p:cNvPr id="128" name="Table 25"/>
          <p:cNvGraphicFramePr/>
          <p:nvPr>
            <p:extLst>
              <p:ext uri="{D42A27DB-BD31-4B8C-83A1-F6EECF244321}">
                <p14:modId xmlns:p14="http://schemas.microsoft.com/office/powerpoint/2010/main" val="841626271"/>
              </p:ext>
            </p:extLst>
          </p:nvPr>
        </p:nvGraphicFramePr>
        <p:xfrm>
          <a:off x="5953646" y="1047904"/>
          <a:ext cx="3162299" cy="243840"/>
        </p:xfrm>
        <a:graphic>
          <a:graphicData uri="http://schemas.openxmlformats.org/drawingml/2006/table">
            <a:tbl>
              <a:tblPr/>
              <a:tblGrid>
                <a:gridCol w="3162299">
                  <a:extLst>
                    <a:ext uri="{9D8B030D-6E8A-4147-A177-3AD203B41FA5}">
                      <a16:colId xmlns:a16="http://schemas.microsoft.com/office/drawing/2014/main" val="20000"/>
                    </a:ext>
                  </a:extLst>
                </a:gridCol>
              </a:tblGrid>
              <a:tr h="199169">
                <a:tc>
                  <a:txBody>
                    <a:bodyPr/>
                    <a:lstStyle/>
                    <a:p>
                      <a:r>
                        <a:rPr sz="1000" b="1">
                          <a:solidFill>
                            <a:schemeClr val="tx1"/>
                          </a:solidFill>
                        </a:rPr>
                        <a:t>Valuation &amp; Share Performance</a:t>
                      </a:r>
                    </a:p>
                  </a:txBody>
                  <a:tcPr marL="45720" marR="45720" anchor="ctr" horzOverflow="overflow">
                    <a:lnL w="12700">
                      <a:miter lim="400000"/>
                    </a:lnL>
                    <a:lnR w="12700">
                      <a:miter lim="400000"/>
                    </a:lnR>
                    <a:lnT w="12700">
                      <a:miter lim="400000"/>
                    </a:lnT>
                    <a:lnB w="12700">
                      <a:miter lim="400000"/>
                    </a:lnB>
                    <a:solidFill>
                      <a:srgbClr val="FADF73"/>
                    </a:solidFill>
                  </a:tcPr>
                </a:tc>
                <a:extLst>
                  <a:ext uri="{0D108BD9-81ED-4DB2-BD59-A6C34878D82A}">
                    <a16:rowId xmlns:a16="http://schemas.microsoft.com/office/drawing/2014/main" val="10000"/>
                  </a:ext>
                </a:extLst>
              </a:tr>
            </a:tbl>
          </a:graphicData>
        </a:graphic>
      </p:graphicFrame>
      <p:graphicFrame>
        <p:nvGraphicFramePr>
          <p:cNvPr id="129" name="Table 17"/>
          <p:cNvGraphicFramePr/>
          <p:nvPr>
            <p:extLst>
              <p:ext uri="{D42A27DB-BD31-4B8C-83A1-F6EECF244321}">
                <p14:modId xmlns:p14="http://schemas.microsoft.com/office/powerpoint/2010/main" val="1741614894"/>
              </p:ext>
            </p:extLst>
          </p:nvPr>
        </p:nvGraphicFramePr>
        <p:xfrm>
          <a:off x="5915394" y="2788358"/>
          <a:ext cx="3133153" cy="202077"/>
        </p:xfrm>
        <a:graphic>
          <a:graphicData uri="http://schemas.openxmlformats.org/drawingml/2006/table">
            <a:tbl>
              <a:tblPr/>
              <a:tblGrid>
                <a:gridCol w="754976">
                  <a:extLst>
                    <a:ext uri="{9D8B030D-6E8A-4147-A177-3AD203B41FA5}">
                      <a16:colId xmlns:a16="http://schemas.microsoft.com/office/drawing/2014/main" val="20000"/>
                    </a:ext>
                  </a:extLst>
                </a:gridCol>
                <a:gridCol w="905971">
                  <a:extLst>
                    <a:ext uri="{9D8B030D-6E8A-4147-A177-3AD203B41FA5}">
                      <a16:colId xmlns:a16="http://schemas.microsoft.com/office/drawing/2014/main" val="20001"/>
                    </a:ext>
                  </a:extLst>
                </a:gridCol>
                <a:gridCol w="1472206">
                  <a:extLst>
                    <a:ext uri="{9D8B030D-6E8A-4147-A177-3AD203B41FA5}">
                      <a16:colId xmlns:a16="http://schemas.microsoft.com/office/drawing/2014/main" val="20002"/>
                    </a:ext>
                  </a:extLst>
                </a:gridCol>
              </a:tblGrid>
              <a:tr h="202077">
                <a:tc>
                  <a:txBody>
                    <a:bodyPr/>
                    <a:lstStyle/>
                    <a:p>
                      <a:pPr lvl="0">
                        <a:buNone/>
                      </a:pPr>
                      <a:r>
                        <a:rPr lang="en-US" sz="900" b="1">
                          <a:solidFill>
                            <a:schemeClr val="tx1"/>
                          </a:solidFill>
                        </a:rPr>
                        <a:t>Share Price</a:t>
                      </a:r>
                      <a:endParaRPr lang="en-US">
                        <a:solidFill>
                          <a:schemeClr val="tx1"/>
                        </a:solidFill>
                      </a:endParaRPr>
                    </a:p>
                  </a:txBody>
                  <a:tcPr marL="27432" marR="27432" marT="27432" marB="27432" anchor="ctr">
                    <a:lnL w="12700"/>
                    <a:lnR w="6350">
                      <a:solidFill>
                        <a:schemeClr val="accent3">
                          <a:lumOff val="44000"/>
                        </a:schemeClr>
                      </a:solidFill>
                    </a:lnR>
                    <a:lnT w="12700"/>
                    <a:lnB w="12700"/>
                    <a:solidFill>
                      <a:srgbClr val="F5D20F"/>
                    </a:solidFill>
                  </a:tcPr>
                </a:tc>
                <a:tc>
                  <a:txBody>
                    <a:bodyPr/>
                    <a:lstStyle/>
                    <a:p>
                      <a:r>
                        <a:rPr lang="en-US" sz="900" b="1">
                          <a:solidFill>
                            <a:schemeClr val="tx1"/>
                          </a:solidFill>
                        </a:rPr>
                        <a:t>Current: $8.88</a:t>
                      </a:r>
                    </a:p>
                  </a:txBody>
                  <a:tcPr marL="27432" marR="27432" marT="27432" marB="27432" anchor="ctr" horzOverflow="overflow">
                    <a:lnL w="6350">
                      <a:solidFill>
                        <a:schemeClr val="accent3">
                          <a:lumOff val="44000"/>
                        </a:schemeClr>
                      </a:solidFill>
                    </a:lnL>
                    <a:lnR w="6350">
                      <a:solidFill>
                        <a:schemeClr val="accent3">
                          <a:lumOff val="44000"/>
                        </a:schemeClr>
                      </a:solidFill>
                    </a:lnR>
                    <a:lnT w="12700">
                      <a:miter lim="400000"/>
                    </a:lnT>
                    <a:lnB w="12700">
                      <a:miter lim="400000"/>
                    </a:lnB>
                    <a:solidFill>
                      <a:srgbClr val="F5D20F"/>
                    </a:solidFill>
                  </a:tcPr>
                </a:tc>
                <a:tc>
                  <a:txBody>
                    <a:bodyPr/>
                    <a:lstStyle/>
                    <a:p>
                      <a:r>
                        <a:rPr lang="en-US" sz="900" b="1">
                          <a:solidFill>
                            <a:schemeClr val="tx1"/>
                          </a:solidFill>
                        </a:rPr>
                        <a:t>High/Low: $75.4 / $6.01 </a:t>
                      </a:r>
                    </a:p>
                  </a:txBody>
                  <a:tcPr marL="27432" marR="27432" marT="27432" marB="27432" anchor="ctr" horzOverflow="overflow">
                    <a:lnL w="6350">
                      <a:solidFill>
                        <a:schemeClr val="accent3">
                          <a:lumOff val="44000"/>
                        </a:schemeClr>
                      </a:solidFill>
                    </a:lnL>
                    <a:lnR w="6350" cap="flat" cmpd="sng" algn="ctr">
                      <a:solidFill>
                        <a:schemeClr val="accent3">
                          <a:lumOff val="44000"/>
                        </a:schemeClr>
                      </a:solidFill>
                      <a:prstDash val="solid"/>
                      <a:round/>
                      <a:headEnd type="none" w="med" len="med"/>
                      <a:tailEnd type="none" w="med" len="med"/>
                    </a:lnR>
                    <a:lnT w="12700">
                      <a:miter lim="400000"/>
                    </a:lnT>
                    <a:lnB w="12700">
                      <a:miter lim="400000"/>
                    </a:lnB>
                    <a:solidFill>
                      <a:srgbClr val="F5D20F"/>
                    </a:solidFill>
                  </a:tcPr>
                </a:tc>
                <a:extLst>
                  <a:ext uri="{0D108BD9-81ED-4DB2-BD59-A6C34878D82A}">
                    <a16:rowId xmlns:a16="http://schemas.microsoft.com/office/drawing/2014/main" val="10000"/>
                  </a:ext>
                </a:extLst>
              </a:tr>
            </a:tbl>
          </a:graphicData>
        </a:graphic>
      </p:graphicFrame>
      <p:graphicFrame>
        <p:nvGraphicFramePr>
          <p:cNvPr id="130" name="Table 19"/>
          <p:cNvGraphicFramePr/>
          <p:nvPr>
            <p:extLst>
              <p:ext uri="{D42A27DB-BD31-4B8C-83A1-F6EECF244321}">
                <p14:modId xmlns:p14="http://schemas.microsoft.com/office/powerpoint/2010/main" val="1477580735"/>
              </p:ext>
            </p:extLst>
          </p:nvPr>
        </p:nvGraphicFramePr>
        <p:xfrm>
          <a:off x="5955501" y="1289284"/>
          <a:ext cx="3162299" cy="277691"/>
        </p:xfrm>
        <a:graphic>
          <a:graphicData uri="http://schemas.openxmlformats.org/drawingml/2006/table">
            <a:tbl>
              <a:tblPr/>
              <a:tblGrid>
                <a:gridCol w="3162299">
                  <a:extLst>
                    <a:ext uri="{9D8B030D-6E8A-4147-A177-3AD203B41FA5}">
                      <a16:colId xmlns:a16="http://schemas.microsoft.com/office/drawing/2014/main" val="20000"/>
                    </a:ext>
                  </a:extLst>
                </a:gridCol>
              </a:tblGrid>
              <a:tr h="277691">
                <a:tc>
                  <a:txBody>
                    <a:bodyPr/>
                    <a:lstStyle/>
                    <a:p>
                      <a:r>
                        <a:rPr lang="en-US" sz="900" b="1">
                          <a:solidFill>
                            <a:schemeClr val="tx1"/>
                          </a:solidFill>
                        </a:rPr>
                        <a:t>Key Valuation Statistics ($mm)</a:t>
                      </a:r>
                    </a:p>
                  </a:txBody>
                  <a:tcPr marL="27432" marR="27432" marT="27432" marB="27432" anchor="ctr" horzOverflow="overflow">
                    <a:lnL w="12700">
                      <a:miter lim="400000"/>
                    </a:lnL>
                    <a:lnR w="12700">
                      <a:miter lim="400000"/>
                    </a:lnR>
                    <a:lnT w="12700">
                      <a:noFill/>
                      <a:miter lim="400000"/>
                    </a:lnT>
                    <a:lnB w="12700">
                      <a:miter lim="400000"/>
                    </a:lnB>
                    <a:solidFill>
                      <a:srgbClr val="FADB61"/>
                    </a:solidFill>
                  </a:tcPr>
                </a:tc>
                <a:extLst>
                  <a:ext uri="{0D108BD9-81ED-4DB2-BD59-A6C34878D82A}">
                    <a16:rowId xmlns:a16="http://schemas.microsoft.com/office/drawing/2014/main" val="10000"/>
                  </a:ext>
                </a:extLst>
              </a:tr>
            </a:tbl>
          </a:graphicData>
        </a:graphic>
      </p:graphicFrame>
      <p:graphicFrame>
        <p:nvGraphicFramePr>
          <p:cNvPr id="131" name="Group 108"/>
          <p:cNvGraphicFramePr/>
          <p:nvPr>
            <p:extLst>
              <p:ext uri="{D42A27DB-BD31-4B8C-83A1-F6EECF244321}">
                <p14:modId xmlns:p14="http://schemas.microsoft.com/office/powerpoint/2010/main" val="3839684565"/>
              </p:ext>
            </p:extLst>
          </p:nvPr>
        </p:nvGraphicFramePr>
        <p:xfrm>
          <a:off x="3071981" y="2760645"/>
          <a:ext cx="2634416" cy="694944"/>
        </p:xfrm>
        <a:graphic>
          <a:graphicData uri="http://schemas.openxmlformats.org/drawingml/2006/table">
            <a:tbl>
              <a:tblPr/>
              <a:tblGrid>
                <a:gridCol w="1384716">
                  <a:extLst>
                    <a:ext uri="{9D8B030D-6E8A-4147-A177-3AD203B41FA5}">
                      <a16:colId xmlns:a16="http://schemas.microsoft.com/office/drawing/2014/main" val="20000"/>
                    </a:ext>
                  </a:extLst>
                </a:gridCol>
                <a:gridCol w="371562">
                  <a:extLst>
                    <a:ext uri="{9D8B030D-6E8A-4147-A177-3AD203B41FA5}">
                      <a16:colId xmlns:a16="http://schemas.microsoft.com/office/drawing/2014/main" val="20001"/>
                    </a:ext>
                  </a:extLst>
                </a:gridCol>
                <a:gridCol w="878138">
                  <a:extLst>
                    <a:ext uri="{9D8B030D-6E8A-4147-A177-3AD203B41FA5}">
                      <a16:colId xmlns:a16="http://schemas.microsoft.com/office/drawing/2014/main" val="20002"/>
                    </a:ext>
                  </a:extLst>
                </a:gridCol>
              </a:tblGrid>
              <a:tr h="335120">
                <a:tc>
                  <a:txBody>
                    <a:bodyPr/>
                    <a:lstStyle/>
                    <a:p>
                      <a:pPr algn="ctr"/>
                      <a:r>
                        <a:rPr sz="900" b="1">
                          <a:solidFill>
                            <a:schemeClr val="tx1"/>
                          </a:solidFill>
                        </a:rPr>
                        <a:t>Revenue Mix</a:t>
                      </a:r>
                    </a:p>
                  </a:txBody>
                  <a:tcPr marL="36576" marR="36576" marT="36576" marB="36576" anchor="ctr" horzOverflow="overflow">
                    <a:lnL w="12700">
                      <a:solidFill>
                        <a:schemeClr val="tx1"/>
                      </a:solidFill>
                      <a:miter lim="400000"/>
                    </a:lnL>
                    <a:lnR w="12700">
                      <a:solidFill>
                        <a:schemeClr val="tx1"/>
                      </a:solidFill>
                      <a:miter lim="400000"/>
                    </a:lnR>
                    <a:lnT w="12700">
                      <a:solidFill>
                        <a:schemeClr val="tx1"/>
                      </a:solidFill>
                      <a:miter lim="400000"/>
                    </a:lnT>
                    <a:lnB w="12700">
                      <a:solidFill>
                        <a:schemeClr val="tx1"/>
                      </a:solidFill>
                      <a:miter lim="400000"/>
                    </a:lnB>
                    <a:solidFill>
                      <a:srgbClr val="F5D20F"/>
                    </a:solidFill>
                  </a:tcPr>
                </a:tc>
                <a:tc>
                  <a:txBody>
                    <a:bodyPr/>
                    <a:lstStyle/>
                    <a:p>
                      <a:pPr algn="ctr"/>
                      <a:r>
                        <a:rPr sz="900" b="1">
                          <a:solidFill>
                            <a:schemeClr val="tx1"/>
                          </a:solidFill>
                        </a:rPr>
                        <a:t>%</a:t>
                      </a:r>
                    </a:p>
                  </a:txBody>
                  <a:tcPr marL="36576" marR="36576" marT="36576" marB="36576" anchor="ctr" horzOverflow="overflow">
                    <a:lnL w="12700">
                      <a:solidFill>
                        <a:schemeClr val="tx1"/>
                      </a:solidFill>
                      <a:miter lim="400000"/>
                    </a:lnL>
                    <a:lnR w="12700">
                      <a:solidFill>
                        <a:schemeClr val="tx1"/>
                      </a:solidFill>
                      <a:miter lim="400000"/>
                    </a:lnR>
                    <a:lnT w="12700">
                      <a:solidFill>
                        <a:schemeClr val="tx1"/>
                      </a:solidFill>
                      <a:miter lim="400000"/>
                    </a:lnT>
                    <a:lnB w="12700">
                      <a:solidFill>
                        <a:schemeClr val="tx1"/>
                      </a:solidFill>
                      <a:miter lim="400000"/>
                    </a:lnB>
                    <a:solidFill>
                      <a:srgbClr val="F5D20F"/>
                    </a:solidFill>
                  </a:tcPr>
                </a:tc>
                <a:tc>
                  <a:txBody>
                    <a:bodyPr/>
                    <a:lstStyle/>
                    <a:p>
                      <a:pPr algn="ctr"/>
                      <a:r>
                        <a:rPr lang="en-US" sz="900" b="1">
                          <a:solidFill>
                            <a:schemeClr val="tx1"/>
                          </a:solidFill>
                        </a:rPr>
                        <a:t>Gross FY24Q3(mm)</a:t>
                      </a:r>
                    </a:p>
                  </a:txBody>
                  <a:tcPr marL="36576" marR="36576" marT="36576" marB="36576" anchor="ctr" horzOverflow="overflow">
                    <a:lnL w="12700">
                      <a:solidFill>
                        <a:schemeClr val="tx1"/>
                      </a:solidFill>
                      <a:miter lim="400000"/>
                    </a:lnL>
                    <a:lnR w="12700">
                      <a:solidFill>
                        <a:schemeClr val="tx1"/>
                      </a:solidFill>
                      <a:miter lim="400000"/>
                    </a:lnR>
                    <a:lnT w="12700">
                      <a:solidFill>
                        <a:schemeClr val="tx1"/>
                      </a:solidFill>
                      <a:miter lim="400000"/>
                    </a:lnT>
                    <a:lnB w="12700">
                      <a:solidFill>
                        <a:schemeClr val="tx1"/>
                      </a:solidFill>
                      <a:miter lim="400000"/>
                    </a:lnB>
                    <a:solidFill>
                      <a:srgbClr val="F5D20F"/>
                    </a:solidFill>
                  </a:tcPr>
                </a:tc>
                <a:extLst>
                  <a:ext uri="{0D108BD9-81ED-4DB2-BD59-A6C34878D82A}">
                    <a16:rowId xmlns:a16="http://schemas.microsoft.com/office/drawing/2014/main" val="10000"/>
                  </a:ext>
                </a:extLst>
              </a:tr>
              <a:tr h="144735">
                <a:tc>
                  <a:txBody>
                    <a:bodyPr/>
                    <a:lstStyle/>
                    <a:p>
                      <a:pPr algn="ctr"/>
                      <a:r>
                        <a:rPr sz="900"/>
                        <a:t>Badoo &amp; others</a:t>
                      </a:r>
                    </a:p>
                  </a:txBody>
                  <a:tcPr marL="18288" marR="18288" marT="18288" marB="18288" anchor="ctr" horzOverflow="overflow">
                    <a:lnL w="12700">
                      <a:solidFill>
                        <a:schemeClr val="tx1"/>
                      </a:solidFill>
                      <a:miter lim="400000"/>
                    </a:lnL>
                    <a:lnR w="12700">
                      <a:solidFill>
                        <a:schemeClr val="tx1"/>
                      </a:solidFill>
                    </a:lnR>
                    <a:lnT w="12700">
                      <a:solidFill>
                        <a:schemeClr val="tx1"/>
                      </a:solidFill>
                      <a:miter lim="400000"/>
                    </a:lnT>
                    <a:lnB w="12700">
                      <a:solidFill>
                        <a:schemeClr val="tx1"/>
                      </a:solidFill>
                      <a:miter lim="400000"/>
                    </a:lnB>
                    <a:noFill/>
                  </a:tcPr>
                </a:tc>
                <a:tc>
                  <a:txBody>
                    <a:bodyPr/>
                    <a:lstStyle/>
                    <a:p>
                      <a:pPr algn="ctr"/>
                      <a:r>
                        <a:rPr sz="900"/>
                        <a:t>19.5</a:t>
                      </a:r>
                    </a:p>
                  </a:txBody>
                  <a:tcPr marL="18288" marR="18288" marT="18288" marB="18288" anchor="ctr" horzOverflow="overflow">
                    <a:lnL w="12700">
                      <a:solidFill>
                        <a:schemeClr val="tx1"/>
                      </a:solidFill>
                    </a:lnL>
                    <a:lnR w="12700">
                      <a:solidFill>
                        <a:schemeClr val="tx1"/>
                      </a:solidFill>
                    </a:lnR>
                    <a:lnT w="12700">
                      <a:solidFill>
                        <a:schemeClr val="tx1"/>
                      </a:solidFill>
                      <a:miter lim="400000"/>
                    </a:lnT>
                    <a:lnB w="12700">
                      <a:solidFill>
                        <a:schemeClr val="tx1"/>
                      </a:solidFill>
                      <a:miter lim="400000"/>
                    </a:lnB>
                    <a:noFill/>
                  </a:tcPr>
                </a:tc>
                <a:tc>
                  <a:txBody>
                    <a:bodyPr/>
                    <a:lstStyle/>
                    <a:p>
                      <a:pPr algn="ctr"/>
                      <a:r>
                        <a:rPr sz="900"/>
                        <a:t>$53.4</a:t>
                      </a:r>
                    </a:p>
                  </a:txBody>
                  <a:tcPr marL="18288" marR="18288" marT="18288" marB="18288" anchor="ctr" horzOverflow="overflow">
                    <a:lnL w="12700">
                      <a:solidFill>
                        <a:schemeClr val="tx1"/>
                      </a:solidFill>
                    </a:lnL>
                    <a:lnR w="12700" cap="flat" cmpd="sng" algn="ctr">
                      <a:solidFill>
                        <a:schemeClr val="tx1"/>
                      </a:solidFill>
                      <a:prstDash val="solid"/>
                      <a:round/>
                      <a:headEnd type="none" w="med" len="med"/>
                      <a:tailEnd type="none" w="med" len="med"/>
                    </a:lnR>
                    <a:lnT w="12700">
                      <a:solidFill>
                        <a:schemeClr val="tx1"/>
                      </a:solidFill>
                      <a:miter lim="400000"/>
                    </a:lnT>
                    <a:lnB w="12700">
                      <a:solidFill>
                        <a:schemeClr val="tx1"/>
                      </a:solidFill>
                      <a:miter lim="400000"/>
                    </a:lnB>
                    <a:noFill/>
                  </a:tcPr>
                </a:tc>
                <a:extLst>
                  <a:ext uri="{0D108BD9-81ED-4DB2-BD59-A6C34878D82A}">
                    <a16:rowId xmlns:a16="http://schemas.microsoft.com/office/drawing/2014/main" val="10001"/>
                  </a:ext>
                </a:extLst>
              </a:tr>
              <a:tr h="144735">
                <a:tc>
                  <a:txBody>
                    <a:bodyPr/>
                    <a:lstStyle/>
                    <a:p>
                      <a:pPr algn="ctr"/>
                      <a:r>
                        <a:rPr sz="900"/>
                        <a:t>Bumble </a:t>
                      </a:r>
                    </a:p>
                  </a:txBody>
                  <a:tcPr marL="18288" marR="18288" marT="18288" marB="18288" anchor="ctr" horzOverflow="overflow">
                    <a:lnL w="12700">
                      <a:solidFill>
                        <a:schemeClr val="tx1"/>
                      </a:solidFill>
                      <a:miter lim="400000"/>
                    </a:lnL>
                    <a:lnR w="12700">
                      <a:solidFill>
                        <a:schemeClr val="tx1"/>
                      </a:solidFill>
                      <a:miter lim="400000"/>
                    </a:lnR>
                    <a:lnT w="12700">
                      <a:solidFill>
                        <a:schemeClr val="tx1"/>
                      </a:solidFill>
                      <a:miter lim="400000"/>
                    </a:lnT>
                    <a:lnB w="12700">
                      <a:solidFill>
                        <a:schemeClr val="tx1"/>
                      </a:solidFill>
                      <a:miter lim="400000"/>
                    </a:lnB>
                    <a:noFill/>
                  </a:tcPr>
                </a:tc>
                <a:tc>
                  <a:txBody>
                    <a:bodyPr/>
                    <a:lstStyle/>
                    <a:p>
                      <a:pPr algn="ctr"/>
                      <a:r>
                        <a:rPr sz="900"/>
                        <a:t>80.5</a:t>
                      </a:r>
                    </a:p>
                  </a:txBody>
                  <a:tcPr marL="18288" marR="18288" marT="18288" marB="18288" anchor="ctr" horzOverflow="overflow">
                    <a:lnL w="12700">
                      <a:solidFill>
                        <a:schemeClr val="tx1"/>
                      </a:solidFill>
                      <a:miter lim="400000"/>
                    </a:lnL>
                    <a:lnR w="12700">
                      <a:solidFill>
                        <a:schemeClr val="tx1"/>
                      </a:solidFill>
                      <a:miter lim="400000"/>
                    </a:lnR>
                    <a:lnT w="12700">
                      <a:solidFill>
                        <a:schemeClr val="tx1"/>
                      </a:solidFill>
                      <a:miter lim="400000"/>
                    </a:lnT>
                    <a:lnB w="12700">
                      <a:solidFill>
                        <a:schemeClr val="tx1"/>
                      </a:solidFill>
                      <a:miter lim="400000"/>
                    </a:lnB>
                    <a:noFill/>
                  </a:tcPr>
                </a:tc>
                <a:tc>
                  <a:txBody>
                    <a:bodyPr/>
                    <a:lstStyle/>
                    <a:p>
                      <a:pPr algn="ctr"/>
                      <a:r>
                        <a:rPr sz="900"/>
                        <a:t>$220.2</a:t>
                      </a:r>
                    </a:p>
                  </a:txBody>
                  <a:tcPr marL="18288" marR="18288" marT="18288" marB="18288" anchor="ctr" horzOverflow="overflow">
                    <a:lnL w="12700">
                      <a:solidFill>
                        <a:schemeClr val="tx1"/>
                      </a:solidFill>
                      <a:miter lim="400000"/>
                    </a:lnL>
                    <a:lnR w="12700">
                      <a:solidFill>
                        <a:schemeClr val="tx1"/>
                      </a:solidFill>
                      <a:miter lim="400000"/>
                    </a:lnR>
                    <a:lnT w="12700">
                      <a:solidFill>
                        <a:schemeClr val="tx1"/>
                      </a:solidFill>
                      <a:miter lim="400000"/>
                    </a:lnT>
                    <a:lnB w="12700">
                      <a:solidFill>
                        <a:schemeClr val="tx1"/>
                      </a:solidFill>
                      <a:miter lim="400000"/>
                    </a:lnB>
                    <a:noFill/>
                  </a:tcPr>
                </a:tc>
                <a:extLst>
                  <a:ext uri="{0D108BD9-81ED-4DB2-BD59-A6C34878D82A}">
                    <a16:rowId xmlns:a16="http://schemas.microsoft.com/office/drawing/2014/main" val="10002"/>
                  </a:ext>
                </a:extLst>
              </a:tr>
            </a:tbl>
          </a:graphicData>
        </a:graphic>
      </p:graphicFrame>
      <p:sp>
        <p:nvSpPr>
          <p:cNvPr id="132" name="Title 1"/>
          <p:cNvSpPr txBox="1"/>
          <p:nvPr/>
        </p:nvSpPr>
        <p:spPr>
          <a:xfrm>
            <a:off x="264797" y="294325"/>
            <a:ext cx="8554086" cy="5232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spAutoFit/>
          </a:bodyPr>
          <a:lstStyle>
            <a:lvl1pPr>
              <a:defRPr sz="2800">
                <a:solidFill>
                  <a:schemeClr val="accent3">
                    <a:lumOff val="44000"/>
                  </a:schemeClr>
                </a:solidFill>
                <a:latin typeface="HelveticaNeue LT 45 Lt"/>
                <a:ea typeface="HelveticaNeue LT 45 Lt"/>
                <a:cs typeface="HelveticaNeue LT 45 Lt"/>
                <a:sym typeface="HelveticaNeue LT 45 Lt"/>
              </a:defRPr>
            </a:lvl1pPr>
          </a:lstStyle>
          <a:p>
            <a:r>
              <a:rPr b="1">
                <a:solidFill>
                  <a:schemeClr val="tx2"/>
                </a:solidFill>
                <a:latin typeface="Helvetica "/>
              </a:rPr>
              <a:t>Company – Overview </a:t>
            </a:r>
            <a:endParaRPr lang="en-US" b="1">
              <a:solidFill>
                <a:schemeClr val="tx2"/>
              </a:solidFill>
              <a:latin typeface="Helvetica "/>
            </a:endParaRPr>
          </a:p>
        </p:txBody>
      </p:sp>
      <p:graphicFrame>
        <p:nvGraphicFramePr>
          <p:cNvPr id="133" name="Table 6"/>
          <p:cNvGraphicFramePr/>
          <p:nvPr>
            <p:extLst>
              <p:ext uri="{D42A27DB-BD31-4B8C-83A1-F6EECF244321}">
                <p14:modId xmlns:p14="http://schemas.microsoft.com/office/powerpoint/2010/main" val="1313638017"/>
              </p:ext>
            </p:extLst>
          </p:nvPr>
        </p:nvGraphicFramePr>
        <p:xfrm>
          <a:off x="238075" y="2760791"/>
          <a:ext cx="2674166" cy="2267185"/>
        </p:xfrm>
        <a:graphic>
          <a:graphicData uri="http://schemas.openxmlformats.org/drawingml/2006/table">
            <a:tbl>
              <a:tblPr firstRow="1" bandRow="1"/>
              <a:tblGrid>
                <a:gridCol w="1433116">
                  <a:extLst>
                    <a:ext uri="{9D8B030D-6E8A-4147-A177-3AD203B41FA5}">
                      <a16:colId xmlns:a16="http://schemas.microsoft.com/office/drawing/2014/main" val="20000"/>
                    </a:ext>
                  </a:extLst>
                </a:gridCol>
                <a:gridCol w="1241050">
                  <a:extLst>
                    <a:ext uri="{9D8B030D-6E8A-4147-A177-3AD203B41FA5}">
                      <a16:colId xmlns:a16="http://schemas.microsoft.com/office/drawing/2014/main" val="20001"/>
                    </a:ext>
                  </a:extLst>
                </a:gridCol>
              </a:tblGrid>
              <a:tr h="397435">
                <a:tc>
                  <a:txBody>
                    <a:bodyPr/>
                    <a:lstStyle/>
                    <a:p>
                      <a:pPr algn="ctr"/>
                      <a:endParaRPr lang="en-US" sz="900" b="1">
                        <a:solidFill>
                          <a:schemeClr val="tx1"/>
                        </a:solidFill>
                      </a:endParaRPr>
                    </a:p>
                    <a:p>
                      <a:pPr lvl="0" algn="ctr">
                        <a:buNone/>
                        <a:defRPr b="0">
                          <a:solidFill>
                            <a:srgbClr val="000000"/>
                          </a:solidFill>
                        </a:defRPr>
                      </a:pPr>
                      <a:r>
                        <a:rPr sz="900" b="1">
                          <a:solidFill>
                            <a:schemeClr val="tx1"/>
                          </a:solidFill>
                        </a:rPr>
                        <a:t>Content</a:t>
                      </a:r>
                    </a:p>
                  </a:txBody>
                  <a:tcPr marL="45720" marR="45720" horzOverflow="overflow">
                    <a:solidFill>
                      <a:srgbClr val="F5D20F"/>
                    </a:solidFill>
                  </a:tcPr>
                </a:tc>
                <a:tc>
                  <a:txBody>
                    <a:bodyPr/>
                    <a:lstStyle/>
                    <a:p>
                      <a:pPr algn="ctr">
                        <a:defRPr b="0">
                          <a:solidFill>
                            <a:srgbClr val="000000"/>
                          </a:solidFill>
                        </a:defRPr>
                      </a:pPr>
                      <a:r>
                        <a:rPr lang="en-US" sz="900" b="1">
                          <a:solidFill>
                            <a:schemeClr val="tx1"/>
                          </a:solidFill>
                        </a:rPr>
                        <a:t>Bumble In-App Net Revenue (e)</a:t>
                      </a:r>
                    </a:p>
                  </a:txBody>
                  <a:tcPr marL="45720" marR="45720" horzOverflow="overflow">
                    <a:solidFill>
                      <a:srgbClr val="F5D20F"/>
                    </a:solidFill>
                  </a:tcPr>
                </a:tc>
                <a:extLst>
                  <a:ext uri="{0D108BD9-81ED-4DB2-BD59-A6C34878D82A}">
                    <a16:rowId xmlns:a16="http://schemas.microsoft.com/office/drawing/2014/main" val="10000"/>
                  </a:ext>
                </a:extLst>
              </a:tr>
              <a:tr h="207750">
                <a:tc>
                  <a:txBody>
                    <a:bodyPr/>
                    <a:lstStyle/>
                    <a:p>
                      <a:pPr algn="ctr"/>
                      <a:r>
                        <a:rPr sz="700" b="1"/>
                        <a:t>US</a:t>
                      </a:r>
                    </a:p>
                  </a:txBody>
                  <a:tcPr marL="45720" marR="45720" horzOverflow="overflow"/>
                </a:tc>
                <a:tc>
                  <a:txBody>
                    <a:bodyPr/>
                    <a:lstStyle/>
                    <a:p>
                      <a:pPr algn="ctr"/>
                      <a:r>
                        <a:rPr sz="700"/>
                        <a:t>$142.93 million</a:t>
                      </a:r>
                    </a:p>
                  </a:txBody>
                  <a:tcPr marL="45720" marR="45720" horzOverflow="overflow"/>
                </a:tc>
                <a:extLst>
                  <a:ext uri="{0D108BD9-81ED-4DB2-BD59-A6C34878D82A}">
                    <a16:rowId xmlns:a16="http://schemas.microsoft.com/office/drawing/2014/main" val="10001"/>
                  </a:ext>
                </a:extLst>
              </a:tr>
              <a:tr h="207750">
                <a:tc>
                  <a:txBody>
                    <a:bodyPr/>
                    <a:lstStyle/>
                    <a:p>
                      <a:pPr algn="ctr"/>
                      <a:r>
                        <a:rPr sz="700" b="1"/>
                        <a:t>Germany</a:t>
                      </a:r>
                    </a:p>
                  </a:txBody>
                  <a:tcPr marL="45720" marR="45720" horzOverflow="overflow"/>
                </a:tc>
                <a:tc>
                  <a:txBody>
                    <a:bodyPr/>
                    <a:lstStyle/>
                    <a:p>
                      <a:pPr algn="ctr"/>
                      <a:r>
                        <a:rPr sz="700"/>
                        <a:t>$13.17 million</a:t>
                      </a:r>
                    </a:p>
                  </a:txBody>
                  <a:tcPr marL="45720" marR="45720" horzOverflow="overflow"/>
                </a:tc>
                <a:extLst>
                  <a:ext uri="{0D108BD9-81ED-4DB2-BD59-A6C34878D82A}">
                    <a16:rowId xmlns:a16="http://schemas.microsoft.com/office/drawing/2014/main" val="10002"/>
                  </a:ext>
                </a:extLst>
              </a:tr>
              <a:tr h="207750">
                <a:tc>
                  <a:txBody>
                    <a:bodyPr/>
                    <a:lstStyle/>
                    <a:p>
                      <a:pPr algn="ctr"/>
                      <a:r>
                        <a:rPr sz="700" b="1"/>
                        <a:t>United Kingdom</a:t>
                      </a:r>
                    </a:p>
                  </a:txBody>
                  <a:tcPr marL="45720" marR="45720" horzOverflow="overflow"/>
                </a:tc>
                <a:tc>
                  <a:txBody>
                    <a:bodyPr/>
                    <a:lstStyle/>
                    <a:p>
                      <a:pPr algn="ctr"/>
                      <a:r>
                        <a:rPr sz="700"/>
                        <a:t>$11.77 million</a:t>
                      </a:r>
                    </a:p>
                  </a:txBody>
                  <a:tcPr marL="45720" marR="45720" horzOverflow="overflow"/>
                </a:tc>
                <a:extLst>
                  <a:ext uri="{0D108BD9-81ED-4DB2-BD59-A6C34878D82A}">
                    <a16:rowId xmlns:a16="http://schemas.microsoft.com/office/drawing/2014/main" val="10003"/>
                  </a:ext>
                </a:extLst>
              </a:tr>
              <a:tr h="207750">
                <a:tc>
                  <a:txBody>
                    <a:bodyPr/>
                    <a:lstStyle/>
                    <a:p>
                      <a:pPr algn="ctr"/>
                      <a:r>
                        <a:rPr sz="700" b="1"/>
                        <a:t>Canada</a:t>
                      </a:r>
                    </a:p>
                  </a:txBody>
                  <a:tcPr marL="45720" marR="45720" horzOverflow="overflow"/>
                </a:tc>
                <a:tc>
                  <a:txBody>
                    <a:bodyPr/>
                    <a:lstStyle/>
                    <a:p>
                      <a:pPr algn="ctr"/>
                      <a:r>
                        <a:rPr sz="700"/>
                        <a:t>$9.94 million</a:t>
                      </a:r>
                    </a:p>
                  </a:txBody>
                  <a:tcPr marL="45720" marR="45720" horzOverflow="overflow"/>
                </a:tc>
                <a:extLst>
                  <a:ext uri="{0D108BD9-81ED-4DB2-BD59-A6C34878D82A}">
                    <a16:rowId xmlns:a16="http://schemas.microsoft.com/office/drawing/2014/main" val="10004"/>
                  </a:ext>
                </a:extLst>
              </a:tr>
              <a:tr h="207750">
                <a:tc>
                  <a:txBody>
                    <a:bodyPr/>
                    <a:lstStyle/>
                    <a:p>
                      <a:pPr algn="ctr"/>
                      <a:r>
                        <a:rPr sz="700" b="1"/>
                        <a:t>Australia</a:t>
                      </a:r>
                    </a:p>
                  </a:txBody>
                  <a:tcPr marL="45720" marR="45720" horzOverflow="overflow"/>
                </a:tc>
                <a:tc>
                  <a:txBody>
                    <a:bodyPr/>
                    <a:lstStyle/>
                    <a:p>
                      <a:pPr algn="ctr"/>
                      <a:r>
                        <a:rPr sz="700"/>
                        <a:t>$7.95 million</a:t>
                      </a:r>
                    </a:p>
                  </a:txBody>
                  <a:tcPr marL="45720" marR="45720" horzOverflow="overflow"/>
                </a:tc>
                <a:extLst>
                  <a:ext uri="{0D108BD9-81ED-4DB2-BD59-A6C34878D82A}">
                    <a16:rowId xmlns:a16="http://schemas.microsoft.com/office/drawing/2014/main" val="10005"/>
                  </a:ext>
                </a:extLst>
              </a:tr>
              <a:tr h="207750">
                <a:tc>
                  <a:txBody>
                    <a:bodyPr/>
                    <a:lstStyle/>
                    <a:p>
                      <a:pPr algn="ctr"/>
                      <a:r>
                        <a:rPr sz="700" b="1"/>
                        <a:t>France</a:t>
                      </a:r>
                    </a:p>
                  </a:txBody>
                  <a:tcPr marL="45720" marR="45720" horzOverflow="overflow"/>
                </a:tc>
                <a:tc>
                  <a:txBody>
                    <a:bodyPr/>
                    <a:lstStyle/>
                    <a:p>
                      <a:pPr algn="ctr"/>
                      <a:r>
                        <a:rPr sz="700"/>
                        <a:t>$4.3 million</a:t>
                      </a:r>
                    </a:p>
                  </a:txBody>
                  <a:tcPr marL="45720" marR="45720" horzOverflow="overflow"/>
                </a:tc>
                <a:extLst>
                  <a:ext uri="{0D108BD9-81ED-4DB2-BD59-A6C34878D82A}">
                    <a16:rowId xmlns:a16="http://schemas.microsoft.com/office/drawing/2014/main" val="10006"/>
                  </a:ext>
                </a:extLst>
              </a:tr>
              <a:tr h="207750">
                <a:tc>
                  <a:txBody>
                    <a:bodyPr/>
                    <a:lstStyle/>
                    <a:p>
                      <a:pPr algn="ctr"/>
                      <a:r>
                        <a:rPr sz="700" b="1"/>
                        <a:t>Mexico</a:t>
                      </a:r>
                    </a:p>
                  </a:txBody>
                  <a:tcPr marL="45720" marR="45720" horzOverflow="overflow"/>
                </a:tc>
                <a:tc>
                  <a:txBody>
                    <a:bodyPr/>
                    <a:lstStyle/>
                    <a:p>
                      <a:pPr algn="ctr"/>
                      <a:r>
                        <a:rPr sz="700"/>
                        <a:t>$4 million</a:t>
                      </a:r>
                    </a:p>
                  </a:txBody>
                  <a:tcPr marL="45720" marR="45720" horzOverflow="overflow"/>
                </a:tc>
                <a:extLst>
                  <a:ext uri="{0D108BD9-81ED-4DB2-BD59-A6C34878D82A}">
                    <a16:rowId xmlns:a16="http://schemas.microsoft.com/office/drawing/2014/main" val="10007"/>
                  </a:ext>
                </a:extLst>
              </a:tr>
              <a:tr h="207750">
                <a:tc>
                  <a:txBody>
                    <a:bodyPr/>
                    <a:lstStyle/>
                    <a:p>
                      <a:pPr algn="ctr"/>
                      <a:r>
                        <a:rPr sz="700" b="1"/>
                        <a:t>Switzerland</a:t>
                      </a:r>
                    </a:p>
                  </a:txBody>
                  <a:tcPr marL="45720" marR="45720" horzOverflow="overflow"/>
                </a:tc>
                <a:tc>
                  <a:txBody>
                    <a:bodyPr/>
                    <a:lstStyle/>
                    <a:p>
                      <a:pPr algn="ctr"/>
                      <a:r>
                        <a:rPr sz="700"/>
                        <a:t>$3.68 million</a:t>
                      </a:r>
                    </a:p>
                  </a:txBody>
                  <a:tcPr marL="45720" marR="45720" horzOverflow="overflow"/>
                </a:tc>
                <a:extLst>
                  <a:ext uri="{0D108BD9-81ED-4DB2-BD59-A6C34878D82A}">
                    <a16:rowId xmlns:a16="http://schemas.microsoft.com/office/drawing/2014/main" val="10008"/>
                  </a:ext>
                </a:extLst>
              </a:tr>
              <a:tr h="207750">
                <a:tc>
                  <a:txBody>
                    <a:bodyPr/>
                    <a:lstStyle/>
                    <a:p>
                      <a:pPr algn="ctr"/>
                      <a:r>
                        <a:rPr sz="700" b="1"/>
                        <a:t>Netherlands</a:t>
                      </a:r>
                    </a:p>
                  </a:txBody>
                  <a:tcPr marL="45720" marR="45720" horzOverflow="overflow"/>
                </a:tc>
                <a:tc>
                  <a:txBody>
                    <a:bodyPr/>
                    <a:lstStyle/>
                    <a:p>
                      <a:pPr algn="ctr"/>
                      <a:r>
                        <a:rPr sz="700"/>
                        <a:t>$2.39 million</a:t>
                      </a:r>
                    </a:p>
                  </a:txBody>
                  <a:tcPr marL="45720" marR="45720" horzOverflow="overflow"/>
                </a:tc>
                <a:extLst>
                  <a:ext uri="{0D108BD9-81ED-4DB2-BD59-A6C34878D82A}">
                    <a16:rowId xmlns:a16="http://schemas.microsoft.com/office/drawing/2014/main" val="10009"/>
                  </a:ext>
                </a:extLst>
              </a:tr>
            </a:tbl>
          </a:graphicData>
        </a:graphic>
      </p:graphicFrame>
      <p:pic>
        <p:nvPicPr>
          <p:cNvPr id="134" name="Picture 3" descr="Picture 3"/>
          <p:cNvPicPr>
            <a:picLocks noChangeAspect="1"/>
          </p:cNvPicPr>
          <p:nvPr/>
        </p:nvPicPr>
        <p:blipFill>
          <a:blip r:embed="rId2"/>
          <a:stretch>
            <a:fillRect/>
          </a:stretch>
        </p:blipFill>
        <p:spPr>
          <a:xfrm>
            <a:off x="5878943" y="3048252"/>
            <a:ext cx="3188459" cy="1954764"/>
          </a:xfrm>
          <a:prstGeom prst="rect">
            <a:avLst/>
          </a:prstGeom>
          <a:ln w="12700">
            <a:miter lim="400000"/>
          </a:ln>
        </p:spPr>
      </p:pic>
      <p:graphicFrame>
        <p:nvGraphicFramePr>
          <p:cNvPr id="135" name="2D Pie Chart"/>
          <p:cNvGraphicFramePr/>
          <p:nvPr>
            <p:extLst>
              <p:ext uri="{D42A27DB-BD31-4B8C-83A1-F6EECF244321}">
                <p14:modId xmlns:p14="http://schemas.microsoft.com/office/powerpoint/2010/main" val="2339092867"/>
              </p:ext>
            </p:extLst>
          </p:nvPr>
        </p:nvGraphicFramePr>
        <p:xfrm>
          <a:off x="3024983" y="3454823"/>
          <a:ext cx="2921385" cy="1510775"/>
        </p:xfrm>
        <a:graphic>
          <a:graphicData uri="http://schemas.openxmlformats.org/drawingml/2006/chart">
            <c:chart xmlns:c="http://schemas.openxmlformats.org/drawingml/2006/chart" xmlns:r="http://schemas.openxmlformats.org/officeDocument/2006/relationships" r:id="rId3"/>
          </a:graphicData>
        </a:graphic>
      </p:graphicFrame>
      <p:sp>
        <p:nvSpPr>
          <p:cNvPr id="136" name="Age Group distribution…"/>
          <p:cNvSpPr txBox="1"/>
          <p:nvPr/>
        </p:nvSpPr>
        <p:spPr>
          <a:xfrm>
            <a:off x="3911881" y="3784291"/>
            <a:ext cx="92396"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p>
            <a:pPr>
              <a:defRPr sz="1000"/>
            </a:pPr>
            <a:endParaRPr sz="600"/>
          </a:p>
        </p:txBody>
      </p:sp>
      <p:graphicFrame>
        <p:nvGraphicFramePr>
          <p:cNvPr id="137" name="Table 2"/>
          <p:cNvGraphicFramePr/>
          <p:nvPr>
            <p:extLst>
              <p:ext uri="{D42A27DB-BD31-4B8C-83A1-F6EECF244321}">
                <p14:modId xmlns:p14="http://schemas.microsoft.com/office/powerpoint/2010/main" val="957111903"/>
              </p:ext>
            </p:extLst>
          </p:nvPr>
        </p:nvGraphicFramePr>
        <p:xfrm>
          <a:off x="68650" y="5132002"/>
          <a:ext cx="8985588" cy="1412485"/>
        </p:xfrm>
        <a:graphic>
          <a:graphicData uri="http://schemas.openxmlformats.org/drawingml/2006/table">
            <a:tbl>
              <a:tblPr bandRow="1"/>
              <a:tblGrid>
                <a:gridCol w="3122980">
                  <a:extLst>
                    <a:ext uri="{9D8B030D-6E8A-4147-A177-3AD203B41FA5}">
                      <a16:colId xmlns:a16="http://schemas.microsoft.com/office/drawing/2014/main" val="20000"/>
                    </a:ext>
                  </a:extLst>
                </a:gridCol>
                <a:gridCol w="800960">
                  <a:extLst>
                    <a:ext uri="{9D8B030D-6E8A-4147-A177-3AD203B41FA5}">
                      <a16:colId xmlns:a16="http://schemas.microsoft.com/office/drawing/2014/main" val="20001"/>
                    </a:ext>
                  </a:extLst>
                </a:gridCol>
                <a:gridCol w="840438">
                  <a:extLst>
                    <a:ext uri="{9D8B030D-6E8A-4147-A177-3AD203B41FA5}">
                      <a16:colId xmlns:a16="http://schemas.microsoft.com/office/drawing/2014/main" val="20002"/>
                    </a:ext>
                  </a:extLst>
                </a:gridCol>
                <a:gridCol w="845606">
                  <a:extLst>
                    <a:ext uri="{9D8B030D-6E8A-4147-A177-3AD203B41FA5}">
                      <a16:colId xmlns:a16="http://schemas.microsoft.com/office/drawing/2014/main" val="20003"/>
                    </a:ext>
                  </a:extLst>
                </a:gridCol>
                <a:gridCol w="843901">
                  <a:extLst>
                    <a:ext uri="{9D8B030D-6E8A-4147-A177-3AD203B41FA5}">
                      <a16:colId xmlns:a16="http://schemas.microsoft.com/office/drawing/2014/main" val="20004"/>
                    </a:ext>
                  </a:extLst>
                </a:gridCol>
                <a:gridCol w="843901">
                  <a:extLst>
                    <a:ext uri="{9D8B030D-6E8A-4147-A177-3AD203B41FA5}">
                      <a16:colId xmlns:a16="http://schemas.microsoft.com/office/drawing/2014/main" val="20005"/>
                    </a:ext>
                  </a:extLst>
                </a:gridCol>
                <a:gridCol w="843901">
                  <a:extLst>
                    <a:ext uri="{9D8B030D-6E8A-4147-A177-3AD203B41FA5}">
                      <a16:colId xmlns:a16="http://schemas.microsoft.com/office/drawing/2014/main" val="20006"/>
                    </a:ext>
                  </a:extLst>
                </a:gridCol>
                <a:gridCol w="843901">
                  <a:extLst>
                    <a:ext uri="{9D8B030D-6E8A-4147-A177-3AD203B41FA5}">
                      <a16:colId xmlns:a16="http://schemas.microsoft.com/office/drawing/2014/main" val="20007"/>
                    </a:ext>
                  </a:extLst>
                </a:gridCol>
              </a:tblGrid>
              <a:tr h="282497">
                <a:tc>
                  <a:txBody>
                    <a:bodyPr/>
                    <a:lstStyle/>
                    <a:p>
                      <a:pPr algn="ctr">
                        <a:lnSpc>
                          <a:spcPct val="150000"/>
                        </a:lnSpc>
                      </a:pPr>
                      <a:r>
                        <a:rPr lang="en-US" sz="1100" b="1">
                          <a:solidFill>
                            <a:schemeClr val="tx1"/>
                          </a:solidFill>
                        </a:rPr>
                        <a:t>Revenue and EBITDA Forecast(</a:t>
                      </a:r>
                      <a:r>
                        <a:rPr lang="en-US" sz="1100" b="1" err="1">
                          <a:solidFill>
                            <a:schemeClr val="tx1"/>
                          </a:solidFill>
                        </a:rPr>
                        <a:t>mmn</a:t>
                      </a:r>
                      <a:r>
                        <a:rPr lang="en-US" sz="1100" b="1">
                          <a:solidFill>
                            <a:schemeClr val="tx1"/>
                          </a:solidFill>
                        </a:rPr>
                        <a:t>)</a:t>
                      </a:r>
                    </a:p>
                  </a:txBody>
                  <a:tcPr marL="0" marR="0" marT="0" marB="0" horzOverflow="overflow">
                    <a:lnL w="12700" cap="flat">
                      <a:solidFill>
                        <a:schemeClr val="tx1"/>
                      </a:solidFill>
                      <a:prstDash val="solid"/>
                      <a:round/>
                    </a:lnL>
                    <a:lnR w="12700" cap="flat">
                      <a:solidFill>
                        <a:schemeClr val="tx1"/>
                      </a:solidFill>
                      <a:prstDash val="solid"/>
                      <a:round/>
                    </a:lnR>
                    <a:lnT w="12700" cap="flat">
                      <a:solidFill>
                        <a:schemeClr val="tx1"/>
                      </a:solidFill>
                      <a:prstDash val="solid"/>
                      <a:round/>
                    </a:lnT>
                    <a:lnB w="12700" cap="flat">
                      <a:solidFill>
                        <a:schemeClr val="tx1"/>
                      </a:solidFill>
                      <a:prstDash val="solid"/>
                      <a:round/>
                    </a:lnB>
                    <a:lnTlToBr w="12700" cmpd="sng">
                      <a:noFill/>
                      <a:prstDash val="solid"/>
                    </a:lnTlToBr>
                    <a:lnBlToTr w="12700" cmpd="sng">
                      <a:noFill/>
                      <a:prstDash val="solid"/>
                    </a:lnBlToTr>
                    <a:solidFill>
                      <a:srgbClr val="FADB61"/>
                    </a:solidFill>
                  </a:tcPr>
                </a:tc>
                <a:tc>
                  <a:txBody>
                    <a:bodyPr/>
                    <a:lstStyle/>
                    <a:p>
                      <a:pPr algn="ctr">
                        <a:lnSpc>
                          <a:spcPct val="150000"/>
                        </a:lnSpc>
                      </a:pPr>
                      <a:r>
                        <a:rPr lang="en-US" sz="1100" b="1">
                          <a:solidFill>
                            <a:schemeClr val="tx1"/>
                          </a:solidFill>
                        </a:rPr>
                        <a:t>2023</a:t>
                      </a:r>
                    </a:p>
                  </a:txBody>
                  <a:tcPr marL="0" marR="0" marT="0" marB="0" horzOverflow="overflow">
                    <a:lnL w="12700" cap="flat">
                      <a:solidFill>
                        <a:schemeClr val="tx1"/>
                      </a:solidFill>
                      <a:prstDash val="solid"/>
                      <a:round/>
                    </a:lnL>
                    <a:lnR w="12700">
                      <a:solidFill>
                        <a:schemeClr val="tx1"/>
                      </a:solidFill>
                    </a:lnR>
                    <a:lnT w="12700">
                      <a:solidFill>
                        <a:schemeClr val="tx1"/>
                      </a:solidFill>
                    </a:lnT>
                    <a:lnB w="12700">
                      <a:solidFill>
                        <a:schemeClr val="tx1"/>
                      </a:solidFill>
                    </a:lnB>
                    <a:solidFill>
                      <a:srgbClr val="FADB61"/>
                    </a:solidFill>
                  </a:tcPr>
                </a:tc>
                <a:tc>
                  <a:txBody>
                    <a:bodyPr/>
                    <a:lstStyle/>
                    <a:p>
                      <a:pPr algn="ctr">
                        <a:lnSpc>
                          <a:spcPct val="150000"/>
                        </a:lnSpc>
                      </a:pPr>
                      <a:r>
                        <a:rPr lang="en-US" sz="1100" b="1">
                          <a:solidFill>
                            <a:schemeClr val="tx1"/>
                          </a:solidFill>
                        </a:rPr>
                        <a:t>2024E</a:t>
                      </a:r>
                    </a:p>
                  </a:txBody>
                  <a:tcPr marL="0" marR="0" marT="0" marB="0" horzOverflow="overflow">
                    <a:lnL w="12700">
                      <a:solidFill>
                        <a:schemeClr val="tx1"/>
                      </a:solidFill>
                    </a:lnL>
                    <a:solidFill>
                      <a:srgbClr val="FADB61"/>
                    </a:solidFill>
                  </a:tcPr>
                </a:tc>
                <a:tc>
                  <a:txBody>
                    <a:bodyPr/>
                    <a:lstStyle/>
                    <a:p>
                      <a:pPr algn="ctr">
                        <a:lnSpc>
                          <a:spcPct val="150000"/>
                        </a:lnSpc>
                      </a:pPr>
                      <a:r>
                        <a:rPr lang="en-US" sz="1100" b="1">
                          <a:solidFill>
                            <a:schemeClr val="tx1"/>
                          </a:solidFill>
                        </a:rPr>
                        <a:t>2025E</a:t>
                      </a:r>
                    </a:p>
                  </a:txBody>
                  <a:tcPr marL="0" marR="0" marT="0" marB="0" horzOverflow="overflow">
                    <a:solidFill>
                      <a:srgbClr val="FADB61"/>
                    </a:solidFill>
                  </a:tcPr>
                </a:tc>
                <a:tc>
                  <a:txBody>
                    <a:bodyPr/>
                    <a:lstStyle/>
                    <a:p>
                      <a:pPr algn="ctr">
                        <a:lnSpc>
                          <a:spcPct val="150000"/>
                        </a:lnSpc>
                      </a:pPr>
                      <a:r>
                        <a:rPr lang="en-US" sz="1100" b="1">
                          <a:solidFill>
                            <a:schemeClr val="tx1"/>
                          </a:solidFill>
                        </a:rPr>
                        <a:t>2026E</a:t>
                      </a:r>
                    </a:p>
                  </a:txBody>
                  <a:tcPr marL="0" marR="0" marT="0" marB="0" horzOverflow="overflow">
                    <a:solidFill>
                      <a:srgbClr val="FADB61"/>
                    </a:solidFill>
                  </a:tcPr>
                </a:tc>
                <a:tc>
                  <a:txBody>
                    <a:bodyPr/>
                    <a:lstStyle/>
                    <a:p>
                      <a:pPr algn="ctr">
                        <a:lnSpc>
                          <a:spcPct val="150000"/>
                        </a:lnSpc>
                      </a:pPr>
                      <a:r>
                        <a:rPr lang="en-US" sz="1100" b="1">
                          <a:solidFill>
                            <a:schemeClr val="tx1"/>
                          </a:solidFill>
                        </a:rPr>
                        <a:t>2027E</a:t>
                      </a:r>
                    </a:p>
                  </a:txBody>
                  <a:tcPr marL="0" marR="0" marT="0" marB="0" horzOverflow="overflow">
                    <a:solidFill>
                      <a:srgbClr val="FADB61"/>
                    </a:solidFill>
                  </a:tcPr>
                </a:tc>
                <a:tc>
                  <a:txBody>
                    <a:bodyPr/>
                    <a:lstStyle/>
                    <a:p>
                      <a:pPr algn="ctr">
                        <a:lnSpc>
                          <a:spcPct val="150000"/>
                        </a:lnSpc>
                      </a:pPr>
                      <a:r>
                        <a:rPr lang="en-US" sz="1100" b="1">
                          <a:solidFill>
                            <a:schemeClr val="tx1"/>
                          </a:solidFill>
                        </a:rPr>
                        <a:t>2028E</a:t>
                      </a:r>
                    </a:p>
                  </a:txBody>
                  <a:tcPr marL="0" marR="0" marT="0" marB="0" horzOverflow="overflow">
                    <a:solidFill>
                      <a:srgbClr val="FADB61"/>
                    </a:solidFill>
                  </a:tcPr>
                </a:tc>
                <a:tc>
                  <a:txBody>
                    <a:bodyPr/>
                    <a:lstStyle/>
                    <a:p>
                      <a:pPr algn="ctr">
                        <a:lnSpc>
                          <a:spcPct val="150000"/>
                        </a:lnSpc>
                      </a:pPr>
                      <a:r>
                        <a:rPr lang="en-US" sz="1100" b="1">
                          <a:solidFill>
                            <a:schemeClr val="tx1"/>
                          </a:solidFill>
                        </a:rPr>
                        <a:t>2029E</a:t>
                      </a:r>
                    </a:p>
                  </a:txBody>
                  <a:tcPr marL="0" marR="0" marT="0" marB="0" horzOverflow="overflow">
                    <a:solidFill>
                      <a:srgbClr val="FADB61"/>
                    </a:solidFill>
                  </a:tcPr>
                </a:tc>
                <a:extLst>
                  <a:ext uri="{0D108BD9-81ED-4DB2-BD59-A6C34878D82A}">
                    <a16:rowId xmlns:a16="http://schemas.microsoft.com/office/drawing/2014/main" val="10000"/>
                  </a:ext>
                </a:extLst>
              </a:tr>
              <a:tr h="282497">
                <a:tc>
                  <a:txBody>
                    <a:bodyPr/>
                    <a:lstStyle/>
                    <a:p>
                      <a:pPr algn="ctr">
                        <a:lnSpc>
                          <a:spcPct val="150000"/>
                        </a:lnSpc>
                      </a:pPr>
                      <a:r>
                        <a:rPr sz="1100" b="1"/>
                        <a:t>Revenues</a:t>
                      </a:r>
                    </a:p>
                  </a:txBody>
                  <a:tcPr marL="0" marR="0" marT="0" marB="0" horzOverflow="overflow">
                    <a:lnT w="12700" cap="flat">
                      <a:solidFill>
                        <a:schemeClr val="tx1"/>
                      </a:solidFill>
                      <a:prstDash val="solid"/>
                      <a:round/>
                    </a:lnT>
                    <a:solidFill>
                      <a:schemeClr val="bg1"/>
                    </a:solidFill>
                  </a:tcPr>
                </a:tc>
                <a:tc>
                  <a:txBody>
                    <a:bodyPr/>
                    <a:lstStyle/>
                    <a:p>
                      <a:pPr algn="ctr">
                        <a:lnSpc>
                          <a:spcPct val="150000"/>
                        </a:lnSpc>
                      </a:pPr>
                      <a:r>
                        <a:rPr sz="1100"/>
                        <a:t>1052</a:t>
                      </a:r>
                    </a:p>
                  </a:txBody>
                  <a:tcPr marL="0" marR="0" marT="0" marB="0" horzOverflow="overflow">
                    <a:lnT w="12700">
                      <a:solidFill>
                        <a:schemeClr val="tx1"/>
                      </a:solidFill>
                    </a:lnT>
                    <a:solidFill>
                      <a:schemeClr val="bg1"/>
                    </a:solidFill>
                  </a:tcPr>
                </a:tc>
                <a:tc>
                  <a:txBody>
                    <a:bodyPr/>
                    <a:lstStyle/>
                    <a:p>
                      <a:pPr algn="ctr">
                        <a:lnSpc>
                          <a:spcPct val="150000"/>
                        </a:lnSpc>
                      </a:pPr>
                      <a:r>
                        <a:rPr lang="en-US" sz="1100"/>
                        <a:t>1278</a:t>
                      </a:r>
                      <a:endParaRPr sz="1100"/>
                    </a:p>
                  </a:txBody>
                  <a:tcPr marL="0" marR="0" marT="0" marB="0" horzOverflow="overflow">
                    <a:solidFill>
                      <a:schemeClr val="bg1"/>
                    </a:solidFill>
                  </a:tcPr>
                </a:tc>
                <a:tc>
                  <a:txBody>
                    <a:bodyPr/>
                    <a:lstStyle/>
                    <a:p>
                      <a:pPr algn="ctr">
                        <a:lnSpc>
                          <a:spcPct val="150000"/>
                        </a:lnSpc>
                      </a:pPr>
                      <a:r>
                        <a:rPr lang="en-US" sz="1100"/>
                        <a:t>1562</a:t>
                      </a:r>
                    </a:p>
                  </a:txBody>
                  <a:tcPr marL="0" marR="0" marT="0" marB="0" horzOverflow="overflow">
                    <a:solidFill>
                      <a:schemeClr val="bg1"/>
                    </a:solidFill>
                  </a:tcPr>
                </a:tc>
                <a:tc>
                  <a:txBody>
                    <a:bodyPr/>
                    <a:lstStyle/>
                    <a:p>
                      <a:pPr algn="ctr">
                        <a:lnSpc>
                          <a:spcPct val="150000"/>
                        </a:lnSpc>
                      </a:pPr>
                      <a:r>
                        <a:rPr lang="en-US" sz="1100"/>
                        <a:t>1918</a:t>
                      </a:r>
                    </a:p>
                  </a:txBody>
                  <a:tcPr marL="0" marR="0" marT="0" marB="0" horzOverflow="overflow">
                    <a:solidFill>
                      <a:schemeClr val="bg1"/>
                    </a:solidFill>
                  </a:tcPr>
                </a:tc>
                <a:tc>
                  <a:txBody>
                    <a:bodyPr/>
                    <a:lstStyle/>
                    <a:p>
                      <a:pPr algn="ctr">
                        <a:lnSpc>
                          <a:spcPct val="150000"/>
                        </a:lnSpc>
                      </a:pPr>
                      <a:r>
                        <a:rPr lang="en-US" sz="1100"/>
                        <a:t>2384</a:t>
                      </a:r>
                      <a:endParaRPr sz="1100"/>
                    </a:p>
                  </a:txBody>
                  <a:tcPr marL="0" marR="0" marT="0" marB="0" horzOverflow="overflow">
                    <a:solidFill>
                      <a:schemeClr val="bg1"/>
                    </a:solidFill>
                  </a:tcPr>
                </a:tc>
                <a:tc>
                  <a:txBody>
                    <a:bodyPr/>
                    <a:lstStyle/>
                    <a:p>
                      <a:pPr algn="ctr">
                        <a:lnSpc>
                          <a:spcPct val="150000"/>
                        </a:lnSpc>
                      </a:pPr>
                      <a:r>
                        <a:rPr lang="en-US" sz="1100"/>
                        <a:t>2981</a:t>
                      </a:r>
                    </a:p>
                  </a:txBody>
                  <a:tcPr marL="0" marR="0" marT="0" marB="0" horzOverflow="overflow">
                    <a:solidFill>
                      <a:schemeClr val="bg1"/>
                    </a:solidFill>
                  </a:tcPr>
                </a:tc>
                <a:tc>
                  <a:txBody>
                    <a:bodyPr/>
                    <a:lstStyle/>
                    <a:p>
                      <a:pPr algn="ctr">
                        <a:lnSpc>
                          <a:spcPct val="150000"/>
                        </a:lnSpc>
                      </a:pPr>
                      <a:r>
                        <a:rPr lang="en-US" sz="1100"/>
                        <a:t>3751</a:t>
                      </a:r>
                    </a:p>
                  </a:txBody>
                  <a:tcPr marL="0" marR="0" marT="0" marB="0" horzOverflow="overflow">
                    <a:solidFill>
                      <a:schemeClr val="bg1"/>
                    </a:solidFill>
                  </a:tcPr>
                </a:tc>
                <a:extLst>
                  <a:ext uri="{0D108BD9-81ED-4DB2-BD59-A6C34878D82A}">
                    <a16:rowId xmlns:a16="http://schemas.microsoft.com/office/drawing/2014/main" val="10001"/>
                  </a:ext>
                </a:extLst>
              </a:tr>
              <a:tr h="282497">
                <a:tc>
                  <a:txBody>
                    <a:bodyPr/>
                    <a:lstStyle/>
                    <a:p>
                      <a:pPr algn="ctr">
                        <a:lnSpc>
                          <a:spcPct val="150000"/>
                        </a:lnSpc>
                      </a:pPr>
                      <a:r>
                        <a:rPr sz="1100" b="1"/>
                        <a:t>Revenues Growth Rate</a:t>
                      </a:r>
                    </a:p>
                  </a:txBody>
                  <a:tcPr marL="0" marR="0" marT="0" marB="0" horzOverflow="overflow">
                    <a:solidFill>
                      <a:schemeClr val="bg1"/>
                    </a:solidFill>
                  </a:tcPr>
                </a:tc>
                <a:tc>
                  <a:txBody>
                    <a:bodyPr/>
                    <a:lstStyle/>
                    <a:p>
                      <a:pPr algn="ctr">
                        <a:lnSpc>
                          <a:spcPct val="150000"/>
                        </a:lnSpc>
                      </a:pPr>
                      <a:r>
                        <a:rPr sz="1100"/>
                        <a:t>16.4%</a:t>
                      </a:r>
                    </a:p>
                  </a:txBody>
                  <a:tcPr marL="0" marR="0" marT="0" marB="0" horzOverflow="overflow">
                    <a:solidFill>
                      <a:schemeClr val="bg1"/>
                    </a:solidFill>
                  </a:tcPr>
                </a:tc>
                <a:tc>
                  <a:txBody>
                    <a:bodyPr/>
                    <a:lstStyle/>
                    <a:p>
                      <a:pPr algn="ctr">
                        <a:lnSpc>
                          <a:spcPct val="150000"/>
                        </a:lnSpc>
                      </a:pPr>
                      <a:r>
                        <a:rPr lang="en-US" sz="1100"/>
                        <a:t>21.5%</a:t>
                      </a:r>
                    </a:p>
                  </a:txBody>
                  <a:tcPr marL="0" marR="0" marT="0" marB="0" horzOverflow="overflow">
                    <a:solidFill>
                      <a:schemeClr val="bg1"/>
                    </a:solidFill>
                  </a:tcPr>
                </a:tc>
                <a:tc>
                  <a:txBody>
                    <a:bodyPr/>
                    <a:lstStyle/>
                    <a:p>
                      <a:pPr algn="ctr">
                        <a:lnSpc>
                          <a:spcPct val="150000"/>
                        </a:lnSpc>
                      </a:pPr>
                      <a:r>
                        <a:rPr lang="en-US" sz="1100"/>
                        <a:t>22.2%</a:t>
                      </a:r>
                    </a:p>
                  </a:txBody>
                  <a:tcPr marL="0" marR="0" marT="0" marB="0" horzOverflow="overflow">
                    <a:solidFill>
                      <a:schemeClr val="bg1"/>
                    </a:solidFill>
                  </a:tcPr>
                </a:tc>
                <a:tc>
                  <a:txBody>
                    <a:bodyPr/>
                    <a:lstStyle/>
                    <a:p>
                      <a:pPr algn="ctr">
                        <a:lnSpc>
                          <a:spcPct val="150000"/>
                        </a:lnSpc>
                      </a:pPr>
                      <a:r>
                        <a:rPr lang="en-US" sz="1100"/>
                        <a:t>22.8%</a:t>
                      </a:r>
                    </a:p>
                  </a:txBody>
                  <a:tcPr marL="0" marR="0" marT="0" marB="0" horzOverflow="overflow">
                    <a:solidFill>
                      <a:schemeClr val="bg1"/>
                    </a:solidFill>
                  </a:tcPr>
                </a:tc>
                <a:tc>
                  <a:txBody>
                    <a:bodyPr/>
                    <a:lstStyle/>
                    <a:p>
                      <a:pPr algn="ctr">
                        <a:lnSpc>
                          <a:spcPct val="150000"/>
                        </a:lnSpc>
                      </a:pPr>
                      <a:r>
                        <a:rPr lang="en-US" sz="1100"/>
                        <a:t>24.3%</a:t>
                      </a:r>
                    </a:p>
                  </a:txBody>
                  <a:tcPr marL="0" marR="0" marT="0" marB="0" horzOverflow="overflow">
                    <a:solidFill>
                      <a:schemeClr val="bg1"/>
                    </a:solidFill>
                  </a:tcPr>
                </a:tc>
                <a:tc>
                  <a:txBody>
                    <a:bodyPr/>
                    <a:lstStyle/>
                    <a:p>
                      <a:pPr algn="ctr">
                        <a:lnSpc>
                          <a:spcPct val="150000"/>
                        </a:lnSpc>
                      </a:pPr>
                      <a:r>
                        <a:rPr lang="en-US" sz="1100"/>
                        <a:t>25.0%</a:t>
                      </a:r>
                    </a:p>
                  </a:txBody>
                  <a:tcPr marL="0" marR="0" marT="0" marB="0" horzOverflow="overflow">
                    <a:solidFill>
                      <a:schemeClr val="bg1"/>
                    </a:solidFill>
                  </a:tcPr>
                </a:tc>
                <a:tc>
                  <a:txBody>
                    <a:bodyPr/>
                    <a:lstStyle/>
                    <a:p>
                      <a:pPr algn="ctr">
                        <a:lnSpc>
                          <a:spcPct val="150000"/>
                        </a:lnSpc>
                      </a:pPr>
                      <a:r>
                        <a:rPr lang="en-US" sz="1100"/>
                        <a:t>25.8</a:t>
                      </a:r>
                      <a:r>
                        <a:rPr sz="1100"/>
                        <a:t>%</a:t>
                      </a:r>
                    </a:p>
                  </a:txBody>
                  <a:tcPr marL="0" marR="0" marT="0" marB="0" horzOverflow="overflow">
                    <a:solidFill>
                      <a:schemeClr val="bg1"/>
                    </a:solidFill>
                  </a:tcPr>
                </a:tc>
                <a:extLst>
                  <a:ext uri="{0D108BD9-81ED-4DB2-BD59-A6C34878D82A}">
                    <a16:rowId xmlns:a16="http://schemas.microsoft.com/office/drawing/2014/main" val="10002"/>
                  </a:ext>
                </a:extLst>
              </a:tr>
              <a:tr h="282497">
                <a:tc>
                  <a:txBody>
                    <a:bodyPr/>
                    <a:lstStyle/>
                    <a:p>
                      <a:pPr algn="ctr">
                        <a:lnSpc>
                          <a:spcPct val="150000"/>
                        </a:lnSpc>
                      </a:pPr>
                      <a:r>
                        <a:rPr sz="1100" b="1"/>
                        <a:t>EBITDA</a:t>
                      </a:r>
                    </a:p>
                  </a:txBody>
                  <a:tcPr marL="0" marR="0" marT="0" marB="0" horzOverflow="overflow">
                    <a:solidFill>
                      <a:schemeClr val="bg1"/>
                    </a:solidFill>
                  </a:tcPr>
                </a:tc>
                <a:tc>
                  <a:txBody>
                    <a:bodyPr/>
                    <a:lstStyle/>
                    <a:p>
                      <a:pPr algn="ctr">
                        <a:lnSpc>
                          <a:spcPct val="150000"/>
                        </a:lnSpc>
                      </a:pPr>
                      <a:r>
                        <a:rPr sz="1100"/>
                        <a:t>228</a:t>
                      </a:r>
                    </a:p>
                  </a:txBody>
                  <a:tcPr marL="0" marR="0" marT="0" marB="0" horzOverflow="overflow">
                    <a:solidFill>
                      <a:schemeClr val="bg1"/>
                    </a:solidFill>
                  </a:tcPr>
                </a:tc>
                <a:tc>
                  <a:txBody>
                    <a:bodyPr/>
                    <a:lstStyle/>
                    <a:p>
                      <a:pPr algn="ctr">
                        <a:lnSpc>
                          <a:spcPct val="150000"/>
                        </a:lnSpc>
                        <a:defRPr sz="1100"/>
                      </a:pPr>
                      <a:r>
                        <a:rPr lang="en-US" sz="1100" b="0"/>
                        <a:t>104</a:t>
                      </a:r>
                      <a:endParaRPr sz="1100" b="0"/>
                    </a:p>
                  </a:txBody>
                  <a:tcPr marL="0" marR="0" marT="0" marB="0" horzOverflow="overflow">
                    <a:solidFill>
                      <a:schemeClr val="bg1"/>
                    </a:solidFill>
                  </a:tcPr>
                </a:tc>
                <a:tc>
                  <a:txBody>
                    <a:bodyPr/>
                    <a:lstStyle/>
                    <a:p>
                      <a:pPr algn="ctr">
                        <a:lnSpc>
                          <a:spcPct val="150000"/>
                        </a:lnSpc>
                      </a:pPr>
                      <a:r>
                        <a:rPr lang="en-US" sz="1100"/>
                        <a:t>62</a:t>
                      </a:r>
                      <a:endParaRPr sz="1100"/>
                    </a:p>
                  </a:txBody>
                  <a:tcPr marL="0" marR="0" marT="0" marB="0" horzOverflow="overflow">
                    <a:solidFill>
                      <a:schemeClr val="bg1"/>
                    </a:solidFill>
                  </a:tcPr>
                </a:tc>
                <a:tc>
                  <a:txBody>
                    <a:bodyPr/>
                    <a:lstStyle/>
                    <a:p>
                      <a:pPr algn="ctr">
                        <a:lnSpc>
                          <a:spcPct val="150000"/>
                        </a:lnSpc>
                      </a:pPr>
                      <a:r>
                        <a:rPr lang="en-US" sz="1100"/>
                        <a:t>97</a:t>
                      </a:r>
                      <a:endParaRPr sz="1100"/>
                    </a:p>
                  </a:txBody>
                  <a:tcPr marL="0" marR="0" marT="0" marB="0" horzOverflow="overflow">
                    <a:solidFill>
                      <a:schemeClr val="bg1"/>
                    </a:solidFill>
                  </a:tcPr>
                </a:tc>
                <a:tc>
                  <a:txBody>
                    <a:bodyPr/>
                    <a:lstStyle/>
                    <a:p>
                      <a:pPr algn="ctr">
                        <a:lnSpc>
                          <a:spcPct val="150000"/>
                        </a:lnSpc>
                      </a:pPr>
                      <a:r>
                        <a:rPr lang="en-US" sz="1100"/>
                        <a:t>164</a:t>
                      </a:r>
                      <a:endParaRPr sz="1100"/>
                    </a:p>
                  </a:txBody>
                  <a:tcPr marL="0" marR="0" marT="0" marB="0" horzOverflow="overflow">
                    <a:solidFill>
                      <a:schemeClr val="bg1"/>
                    </a:solidFill>
                  </a:tcPr>
                </a:tc>
                <a:tc>
                  <a:txBody>
                    <a:bodyPr/>
                    <a:lstStyle/>
                    <a:p>
                      <a:pPr algn="ctr">
                        <a:lnSpc>
                          <a:spcPct val="150000"/>
                        </a:lnSpc>
                      </a:pPr>
                      <a:r>
                        <a:rPr lang="en-US" sz="1100"/>
                        <a:t>245</a:t>
                      </a:r>
                      <a:endParaRPr sz="1100"/>
                    </a:p>
                  </a:txBody>
                  <a:tcPr marL="0" marR="0" marT="0" marB="0" horzOverflow="overflow">
                    <a:solidFill>
                      <a:schemeClr val="bg1"/>
                    </a:solidFill>
                  </a:tcPr>
                </a:tc>
                <a:tc>
                  <a:txBody>
                    <a:bodyPr/>
                    <a:lstStyle/>
                    <a:p>
                      <a:pPr algn="ctr">
                        <a:lnSpc>
                          <a:spcPct val="150000"/>
                        </a:lnSpc>
                      </a:pPr>
                      <a:r>
                        <a:rPr lang="en-US" sz="1100"/>
                        <a:t>256</a:t>
                      </a:r>
                      <a:endParaRPr sz="1100"/>
                    </a:p>
                  </a:txBody>
                  <a:tcPr marL="0" marR="0" marT="0" marB="0" horzOverflow="overflow">
                    <a:solidFill>
                      <a:schemeClr val="bg1"/>
                    </a:solidFill>
                  </a:tcPr>
                </a:tc>
                <a:extLst>
                  <a:ext uri="{0D108BD9-81ED-4DB2-BD59-A6C34878D82A}">
                    <a16:rowId xmlns:a16="http://schemas.microsoft.com/office/drawing/2014/main" val="10003"/>
                  </a:ext>
                </a:extLst>
              </a:tr>
              <a:tr h="282497">
                <a:tc>
                  <a:txBody>
                    <a:bodyPr/>
                    <a:lstStyle/>
                    <a:p>
                      <a:pPr algn="ctr">
                        <a:lnSpc>
                          <a:spcPct val="150000"/>
                        </a:lnSpc>
                      </a:pPr>
                      <a:r>
                        <a:rPr sz="1100" b="1"/>
                        <a:t>EBITDA Margin</a:t>
                      </a:r>
                    </a:p>
                  </a:txBody>
                  <a:tcPr marL="0" marR="0" marT="0" marB="0" horzOverflow="overflow">
                    <a:solidFill>
                      <a:schemeClr val="bg1"/>
                    </a:solidFill>
                  </a:tcPr>
                </a:tc>
                <a:tc>
                  <a:txBody>
                    <a:bodyPr/>
                    <a:lstStyle/>
                    <a:p>
                      <a:pPr algn="ctr">
                        <a:lnSpc>
                          <a:spcPct val="150000"/>
                        </a:lnSpc>
                      </a:pPr>
                      <a:r>
                        <a:rPr sz="1100"/>
                        <a:t>21.7%</a:t>
                      </a:r>
                    </a:p>
                  </a:txBody>
                  <a:tcPr marL="0" marR="0" marT="0" marB="0" horzOverflow="overflow">
                    <a:solidFill>
                      <a:schemeClr val="bg1"/>
                    </a:solidFill>
                  </a:tcPr>
                </a:tc>
                <a:tc>
                  <a:txBody>
                    <a:bodyPr/>
                    <a:lstStyle/>
                    <a:p>
                      <a:pPr algn="ctr">
                        <a:lnSpc>
                          <a:spcPct val="150000"/>
                        </a:lnSpc>
                        <a:defRPr sz="1100"/>
                      </a:pPr>
                      <a:r>
                        <a:rPr lang="en-US" sz="1100"/>
                        <a:t>8.2%</a:t>
                      </a:r>
                      <a:endParaRPr sz="1100"/>
                    </a:p>
                  </a:txBody>
                  <a:tcPr marL="0" marR="0" marT="0" marB="0" horzOverflow="overflow">
                    <a:solidFill>
                      <a:schemeClr val="bg1"/>
                    </a:solidFill>
                  </a:tcPr>
                </a:tc>
                <a:tc>
                  <a:txBody>
                    <a:bodyPr/>
                    <a:lstStyle/>
                    <a:p>
                      <a:pPr algn="ctr">
                        <a:lnSpc>
                          <a:spcPct val="150000"/>
                        </a:lnSpc>
                      </a:pPr>
                      <a:r>
                        <a:rPr sz="1100"/>
                        <a:t>4</a:t>
                      </a:r>
                      <a:r>
                        <a:rPr lang="en-US" sz="1100"/>
                        <a:t>.0</a:t>
                      </a:r>
                      <a:r>
                        <a:rPr sz="1100"/>
                        <a:t>%</a:t>
                      </a:r>
                    </a:p>
                  </a:txBody>
                  <a:tcPr marL="0" marR="0" marT="0" marB="0" horzOverflow="overflow">
                    <a:solidFill>
                      <a:schemeClr val="bg1"/>
                    </a:solidFill>
                  </a:tcPr>
                </a:tc>
                <a:tc>
                  <a:txBody>
                    <a:bodyPr/>
                    <a:lstStyle/>
                    <a:p>
                      <a:pPr algn="ctr">
                        <a:lnSpc>
                          <a:spcPct val="150000"/>
                        </a:lnSpc>
                      </a:pPr>
                      <a:r>
                        <a:rPr sz="1100"/>
                        <a:t>5.1%</a:t>
                      </a:r>
                    </a:p>
                  </a:txBody>
                  <a:tcPr marL="0" marR="0" marT="0" marB="0" horzOverflow="overflow">
                    <a:solidFill>
                      <a:schemeClr val="bg1"/>
                    </a:solidFill>
                  </a:tcPr>
                </a:tc>
                <a:tc>
                  <a:txBody>
                    <a:bodyPr/>
                    <a:lstStyle/>
                    <a:p>
                      <a:pPr algn="ctr">
                        <a:lnSpc>
                          <a:spcPct val="150000"/>
                        </a:lnSpc>
                      </a:pPr>
                      <a:r>
                        <a:rPr sz="1100"/>
                        <a:t>6.9%</a:t>
                      </a:r>
                    </a:p>
                  </a:txBody>
                  <a:tcPr marL="0" marR="0" marT="0" marB="0" horzOverflow="overflow">
                    <a:solidFill>
                      <a:schemeClr val="bg1"/>
                    </a:solidFill>
                  </a:tcPr>
                </a:tc>
                <a:tc>
                  <a:txBody>
                    <a:bodyPr/>
                    <a:lstStyle/>
                    <a:p>
                      <a:pPr algn="ctr">
                        <a:lnSpc>
                          <a:spcPct val="150000"/>
                        </a:lnSpc>
                      </a:pPr>
                      <a:r>
                        <a:rPr sz="1100"/>
                        <a:t>8.2%</a:t>
                      </a:r>
                    </a:p>
                  </a:txBody>
                  <a:tcPr marL="0" marR="0" marT="0" marB="0" horzOverflow="overflow">
                    <a:solidFill>
                      <a:schemeClr val="bg1"/>
                    </a:solidFill>
                  </a:tcPr>
                </a:tc>
                <a:tc>
                  <a:txBody>
                    <a:bodyPr/>
                    <a:lstStyle/>
                    <a:p>
                      <a:pPr algn="ctr">
                        <a:lnSpc>
                          <a:spcPct val="150000"/>
                        </a:lnSpc>
                      </a:pPr>
                      <a:r>
                        <a:rPr sz="1100"/>
                        <a:t>6.8%</a:t>
                      </a:r>
                    </a:p>
                  </a:txBody>
                  <a:tcPr marL="0" marR="0" marT="0" marB="0" horzOverflow="overflow">
                    <a:solidFill>
                      <a:schemeClr val="bg1"/>
                    </a:solidFill>
                  </a:tcPr>
                </a:tc>
                <a:extLst>
                  <a:ext uri="{0D108BD9-81ED-4DB2-BD59-A6C34878D82A}">
                    <a16:rowId xmlns:a16="http://schemas.microsoft.com/office/drawing/2014/main" val="10004"/>
                  </a:ext>
                </a:extLst>
              </a:tr>
            </a:tbl>
          </a:graphicData>
        </a:graphic>
      </p:graphicFrame>
      <p:sp>
        <p:nvSpPr>
          <p:cNvPr id="5" name="TextBox 4">
            <a:extLst>
              <a:ext uri="{FF2B5EF4-FFF2-40B4-BE49-F238E27FC236}">
                <a16:creationId xmlns:a16="http://schemas.microsoft.com/office/drawing/2014/main" id="{F375B3D3-E2C2-BA66-0804-8F13EE4036BE}"/>
              </a:ext>
            </a:extLst>
          </p:cNvPr>
          <p:cNvSpPr txBox="1"/>
          <p:nvPr/>
        </p:nvSpPr>
        <p:spPr>
          <a:xfrm>
            <a:off x="3049609" y="4682551"/>
            <a:ext cx="2802010" cy="200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defRPr sz="1000"/>
            </a:pPr>
            <a:r>
              <a:rPr lang="en-US" sz="700"/>
              <a:t>Age Group distribution of Share of US online dating users</a:t>
            </a:r>
          </a:p>
        </p:txBody>
      </p:sp>
      <p:sp>
        <p:nvSpPr>
          <p:cNvPr id="7" name="Rectangle 6">
            <a:extLst>
              <a:ext uri="{FF2B5EF4-FFF2-40B4-BE49-F238E27FC236}">
                <a16:creationId xmlns:a16="http://schemas.microsoft.com/office/drawing/2014/main" id="{996A3E25-4774-00FA-62B7-73FB153F199E}"/>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3" name="Picture 2" descr="A black background with white text&#10;&#10;Description automatically generated">
            <a:extLst>
              <a:ext uri="{FF2B5EF4-FFF2-40B4-BE49-F238E27FC236}">
                <a16:creationId xmlns:a16="http://schemas.microsoft.com/office/drawing/2014/main" id="{90D113CD-98E0-DAE7-76E7-03FAEFDE3EFE}"/>
              </a:ext>
            </a:extLst>
          </p:cNvPr>
          <p:cNvPicPr>
            <a:picLocks noChangeAspect="1"/>
          </p:cNvPicPr>
          <p:nvPr/>
        </p:nvPicPr>
        <p:blipFill>
          <a:blip r:embed="rId4"/>
          <a:stretch>
            <a:fillRect/>
          </a:stretch>
        </p:blipFill>
        <p:spPr>
          <a:xfrm>
            <a:off x="-34549" y="6604899"/>
            <a:ext cx="2383890" cy="252842"/>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B8CC5CB3-C7EF-F9E3-4F53-5663868AAF79}"/>
              </a:ext>
            </a:extLst>
          </p:cNvPr>
          <p:cNvPicPr>
            <a:picLocks noChangeAspect="1"/>
          </p:cNvPicPr>
          <p:nvPr/>
        </p:nvPicPr>
        <p:blipFill>
          <a:blip r:embed="rId5"/>
          <a:stretch>
            <a:fillRect/>
          </a:stretch>
        </p:blipFill>
        <p:spPr>
          <a:xfrm>
            <a:off x="7779489" y="6451667"/>
            <a:ext cx="1577744" cy="4943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E3AA15-677A-FA7F-50D8-C28F40AB03FA}"/>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3" name="Title 1">
            <a:extLst>
              <a:ext uri="{FF2B5EF4-FFF2-40B4-BE49-F238E27FC236}">
                <a16:creationId xmlns:a16="http://schemas.microsoft.com/office/drawing/2014/main" id="{7FD9D53D-7815-474F-8C93-1E664B5EB6A5}"/>
              </a:ext>
            </a:extLst>
          </p:cNvPr>
          <p:cNvSpPr txBox="1">
            <a:spLocks/>
          </p:cNvSpPr>
          <p:nvPr/>
        </p:nvSpPr>
        <p:spPr bwMode="auto">
          <a:xfrm>
            <a:off x="183308" y="195898"/>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r>
              <a:rPr lang="en-US" b="1" kern="0">
                <a:solidFill>
                  <a:schemeClr val="tx2"/>
                </a:solidFill>
                <a:latin typeface="HelveticaNeue LT 45 Lt"/>
                <a:cs typeface="Arial"/>
              </a:rPr>
              <a:t>Company – Financial Forecast </a:t>
            </a:r>
            <a:endParaRPr lang="en-CA" b="1" kern="0">
              <a:solidFill>
                <a:schemeClr val="tx2"/>
              </a:solidFill>
              <a:latin typeface="HelveticaNeue LT 45 Lt"/>
              <a:cs typeface="Arial"/>
            </a:endParaRPr>
          </a:p>
        </p:txBody>
      </p:sp>
      <p:graphicFrame>
        <p:nvGraphicFramePr>
          <p:cNvPr id="10" name="Table 9">
            <a:extLst>
              <a:ext uri="{FF2B5EF4-FFF2-40B4-BE49-F238E27FC236}">
                <a16:creationId xmlns:a16="http://schemas.microsoft.com/office/drawing/2014/main" id="{EE0485C0-C281-4771-ACB1-7E89972BE88D}"/>
              </a:ext>
            </a:extLst>
          </p:cNvPr>
          <p:cNvGraphicFramePr>
            <a:graphicFrameLocks noGrp="1"/>
          </p:cNvGraphicFramePr>
          <p:nvPr>
            <p:extLst>
              <p:ext uri="{D42A27DB-BD31-4B8C-83A1-F6EECF244321}">
                <p14:modId xmlns:p14="http://schemas.microsoft.com/office/powerpoint/2010/main" val="659861227"/>
              </p:ext>
            </p:extLst>
          </p:nvPr>
        </p:nvGraphicFramePr>
        <p:xfrm>
          <a:off x="4893159" y="2244090"/>
          <a:ext cx="4095143" cy="2407920"/>
        </p:xfrm>
        <a:graphic>
          <a:graphicData uri="http://schemas.openxmlformats.org/drawingml/2006/table">
            <a:tbl>
              <a:tblPr firstRow="1" bandRow="1">
                <a:tableStyleId>{5C22544A-7EE6-4342-B048-85BDC9FD1C3A}</a:tableStyleId>
              </a:tblPr>
              <a:tblGrid>
                <a:gridCol w="4095143">
                  <a:extLst>
                    <a:ext uri="{9D8B030D-6E8A-4147-A177-3AD203B41FA5}">
                      <a16:colId xmlns:a16="http://schemas.microsoft.com/office/drawing/2014/main" val="20000"/>
                    </a:ext>
                  </a:extLst>
                </a:gridCol>
              </a:tblGrid>
              <a:tr h="228600">
                <a:tc>
                  <a:txBody>
                    <a:bodyPr/>
                    <a:lstStyle/>
                    <a:p>
                      <a:pPr algn="ctr">
                        <a:spcAft>
                          <a:spcPts val="300"/>
                        </a:spcAft>
                      </a:pPr>
                      <a:r>
                        <a:rPr lang="en-US" sz="1000">
                          <a:solidFill>
                            <a:schemeClr val="tx2"/>
                          </a:solidFill>
                        </a:rPr>
                        <a:t>Positive Drivers</a:t>
                      </a:r>
                    </a:p>
                  </a:txBody>
                  <a:tcPr>
                    <a:solidFill>
                      <a:srgbClr val="FADB61"/>
                    </a:solidFill>
                  </a:tcPr>
                </a:tc>
                <a:extLst>
                  <a:ext uri="{0D108BD9-81ED-4DB2-BD59-A6C34878D82A}">
                    <a16:rowId xmlns:a16="http://schemas.microsoft.com/office/drawing/2014/main" val="10000"/>
                  </a:ext>
                </a:extLst>
              </a:tr>
              <a:tr h="1418289">
                <a:tc>
                  <a:txBody>
                    <a:bodyPr/>
                    <a:lstStyle/>
                    <a:p>
                      <a:pPr marL="177800" marR="0" lvl="1" indent="-177800" algn="l" rtl="0" eaLnBrk="1" fontAlgn="auto" latinLnBrk="0" hangingPunct="1">
                        <a:lnSpc>
                          <a:spcPct val="100000"/>
                        </a:lnSpc>
                        <a:spcBef>
                          <a:spcPts val="0"/>
                        </a:spcBef>
                        <a:spcAft>
                          <a:spcPts val="300"/>
                        </a:spcAft>
                        <a:buClrTx/>
                        <a:buSzTx/>
                        <a:buFont typeface="Wingdings" charset="2"/>
                        <a:buChar char="§"/>
                      </a:pPr>
                      <a:r>
                        <a:rPr lang="en-US" sz="900" b="1"/>
                        <a:t>Cost Management</a:t>
                      </a:r>
                      <a:r>
                        <a:rPr lang="en-US" sz="900"/>
                        <a:t>: Bumble’s management has increasingly focused on cost-cutting measures, such as refining marketing expenditures through targeted campaigns and user acquisition strategies to improve margins.</a:t>
                      </a:r>
                      <a:endParaRPr lang="en-US"/>
                    </a:p>
                    <a:p>
                      <a:pPr marL="177800" marR="0" lvl="1" indent="-177800" algn="l" defTabSz="914400">
                        <a:lnSpc>
                          <a:spcPct val="100000"/>
                        </a:lnSpc>
                        <a:spcBef>
                          <a:spcPts val="0"/>
                        </a:spcBef>
                        <a:spcAft>
                          <a:spcPts val="300"/>
                        </a:spcAft>
                        <a:buClrTx/>
                        <a:buSzTx/>
                        <a:buFont typeface="Wingdings" charset="2"/>
                        <a:buChar char="§"/>
                        <a:tabLst/>
                        <a:defRPr/>
                      </a:pPr>
                      <a:r>
                        <a:rPr lang="en-US" sz="900" b="1"/>
                        <a:t>Prioritization of Core Offerings</a:t>
                      </a:r>
                      <a:r>
                        <a:rPr lang="en-US" sz="900"/>
                        <a:t>: </a:t>
                      </a:r>
                      <a:r>
                        <a:rPr lang="en-US" sz="900" b="0" i="0" u="none" strike="noStrike" noProof="0">
                          <a:latin typeface="Helvetica"/>
                        </a:rPr>
                        <a:t>Bumble focuses on optimizing its matchmaking platform and prioritizing resources for flagship features.</a:t>
                      </a:r>
                    </a:p>
                    <a:p>
                      <a:pPr marL="177800" marR="0" lvl="1" indent="-177800" algn="l" defTabSz="914400" rtl="0" eaLnBrk="1" fontAlgn="auto" latinLnBrk="0" hangingPunct="1">
                        <a:lnSpc>
                          <a:spcPct val="100000"/>
                        </a:lnSpc>
                        <a:spcBef>
                          <a:spcPts val="0"/>
                        </a:spcBef>
                        <a:spcAft>
                          <a:spcPts val="300"/>
                        </a:spcAft>
                        <a:buClrTx/>
                        <a:buSzTx/>
                        <a:buFont typeface="Wingdings" charset="2"/>
                        <a:buChar char="§"/>
                        <a:tabLst/>
                        <a:defRPr/>
                      </a:pPr>
                      <a:r>
                        <a:rPr lang="en-US" sz="900" b="1"/>
                        <a:t>Growth in Online and Mobile Dating</a:t>
                      </a:r>
                      <a:r>
                        <a:rPr lang="en-US" sz="900"/>
                        <a:t>: Bumble benefits from the continued rise in online and mobile dating adoption, particularly among younger demographics, where it holds a competitive advantage.</a:t>
                      </a:r>
                    </a:p>
                    <a:p>
                      <a:pPr marL="177800" marR="0" lvl="1" indent="-177800" algn="l" rtl="0" eaLnBrk="1" fontAlgn="auto" latinLnBrk="0" hangingPunct="1">
                        <a:lnSpc>
                          <a:spcPct val="100000"/>
                        </a:lnSpc>
                        <a:spcBef>
                          <a:spcPts val="0"/>
                        </a:spcBef>
                        <a:spcAft>
                          <a:spcPts val="300"/>
                        </a:spcAft>
                        <a:buClrTx/>
                        <a:buSzTx/>
                        <a:buFont typeface="Wingdings" charset="2"/>
                        <a:buChar char="§"/>
                      </a:pPr>
                      <a:r>
                        <a:rPr lang="en-US" sz="900" b="1"/>
                        <a:t>Integration of New Technologies</a:t>
                      </a:r>
                      <a:r>
                        <a:rPr lang="en-US" sz="900"/>
                        <a:t>: </a:t>
                      </a:r>
                      <a:r>
                        <a:rPr lang="en-US" sz="900" b="0" i="0" u="none" strike="noStrike" noProof="0">
                          <a:latin typeface="Helvetica"/>
                        </a:rPr>
                        <a:t>Bumble leverages AI-based matching algorithms and deeper integrations with Apple and Google ecosystems to boost user growth and engagement.</a:t>
                      </a:r>
                    </a:p>
                    <a:p>
                      <a:pPr marL="177800" marR="0" lvl="1" indent="-177800" algn="l">
                        <a:lnSpc>
                          <a:spcPct val="100000"/>
                        </a:lnSpc>
                        <a:spcBef>
                          <a:spcPts val="0"/>
                        </a:spcBef>
                        <a:spcAft>
                          <a:spcPts val="300"/>
                        </a:spcAft>
                        <a:buClrTx/>
                        <a:buSzTx/>
                        <a:buFont typeface="Wingdings" charset="2"/>
                        <a:buChar char="§"/>
                      </a:pPr>
                      <a:r>
                        <a:rPr lang="en-US" sz="900" b="1" i="0" u="none" strike="noStrike" noProof="0">
                          <a:latin typeface="Helvetica"/>
                        </a:rPr>
                        <a:t>Woman-Driven</a:t>
                      </a:r>
                      <a:r>
                        <a:rPr lang="en-US" sz="900" b="0" i="0" u="none" strike="noStrike" noProof="0">
                          <a:latin typeface="Helvetica"/>
                        </a:rPr>
                        <a:t>: </a:t>
                      </a:r>
                      <a:r>
                        <a:rPr lang="en-US" sz="900" b="0" i="0" u="none" strike="noStrike" noProof="0"/>
                        <a:t>Bumble holds a strong position in the online dating market, especially appealing to women due to its unique "women-first" approach.</a:t>
                      </a:r>
                      <a:endParaRPr lang="en-US" sz="900" b="0" i="0" u="none" strike="noStrike" noProof="0">
                        <a:latin typeface="Helvetica"/>
                      </a:endParaRPr>
                    </a:p>
                  </a:txBody>
                  <a:tcPr>
                    <a:noFill/>
                  </a:tcPr>
                </a:tc>
                <a:extLst>
                  <a:ext uri="{0D108BD9-81ED-4DB2-BD59-A6C34878D82A}">
                    <a16:rowId xmlns:a16="http://schemas.microsoft.com/office/drawing/2014/main" val="10001"/>
                  </a:ext>
                </a:extLst>
              </a:tr>
            </a:tbl>
          </a:graphicData>
        </a:graphic>
      </p:graphicFrame>
      <p:graphicFrame>
        <p:nvGraphicFramePr>
          <p:cNvPr id="11" name="Table 10">
            <a:extLst>
              <a:ext uri="{FF2B5EF4-FFF2-40B4-BE49-F238E27FC236}">
                <a16:creationId xmlns:a16="http://schemas.microsoft.com/office/drawing/2014/main" id="{BF552C6D-3E95-42C4-98D5-AEE57444B5A6}"/>
              </a:ext>
            </a:extLst>
          </p:cNvPr>
          <p:cNvGraphicFramePr>
            <a:graphicFrameLocks noGrp="1"/>
          </p:cNvGraphicFramePr>
          <p:nvPr>
            <p:extLst>
              <p:ext uri="{D42A27DB-BD31-4B8C-83A1-F6EECF244321}">
                <p14:modId xmlns:p14="http://schemas.microsoft.com/office/powerpoint/2010/main" val="572354416"/>
              </p:ext>
            </p:extLst>
          </p:nvPr>
        </p:nvGraphicFramePr>
        <p:xfrm>
          <a:off x="4893159" y="4707652"/>
          <a:ext cx="4095143" cy="1783080"/>
        </p:xfrm>
        <a:graphic>
          <a:graphicData uri="http://schemas.openxmlformats.org/drawingml/2006/table">
            <a:tbl>
              <a:tblPr firstRow="1" bandRow="1">
                <a:tableStyleId>{5C22544A-7EE6-4342-B048-85BDC9FD1C3A}</a:tableStyleId>
              </a:tblPr>
              <a:tblGrid>
                <a:gridCol w="4095143">
                  <a:extLst>
                    <a:ext uri="{9D8B030D-6E8A-4147-A177-3AD203B41FA5}">
                      <a16:colId xmlns:a16="http://schemas.microsoft.com/office/drawing/2014/main" val="20000"/>
                    </a:ext>
                  </a:extLst>
                </a:gridCol>
              </a:tblGrid>
              <a:tr h="196457">
                <a:tc>
                  <a:txBody>
                    <a:bodyPr/>
                    <a:lstStyle/>
                    <a:p>
                      <a:pPr algn="ctr">
                        <a:spcAft>
                          <a:spcPts val="300"/>
                        </a:spcAft>
                      </a:pPr>
                      <a:r>
                        <a:rPr lang="en-US" sz="1000">
                          <a:solidFill>
                            <a:schemeClr val="tx2"/>
                          </a:solidFill>
                        </a:rPr>
                        <a:t>Negative Drivers</a:t>
                      </a:r>
                    </a:p>
                  </a:txBody>
                  <a:tcPr>
                    <a:solidFill>
                      <a:srgbClr val="FADB61"/>
                    </a:solidFill>
                  </a:tcPr>
                </a:tc>
                <a:extLst>
                  <a:ext uri="{0D108BD9-81ED-4DB2-BD59-A6C34878D82A}">
                    <a16:rowId xmlns:a16="http://schemas.microsoft.com/office/drawing/2014/main" val="10000"/>
                  </a:ext>
                </a:extLst>
              </a:tr>
              <a:tr h="1350298">
                <a:tc>
                  <a:txBody>
                    <a:bodyPr/>
                    <a:lstStyle/>
                    <a:p>
                      <a:pPr marL="171450" indent="-171450">
                        <a:spcAft>
                          <a:spcPts val="300"/>
                        </a:spcAft>
                        <a:buFont typeface="Wingdings" charset="2"/>
                        <a:buChar char="§"/>
                      </a:pPr>
                      <a:r>
                        <a:rPr lang="en-US" sz="900" b="1"/>
                        <a:t>Industry Competition</a:t>
                      </a:r>
                      <a:r>
                        <a:rPr lang="en-US" sz="900"/>
                        <a:t>: Increasing competition from Match Group (Tinder, Hinge), new entrants, and niche apps poses challenges for Bumble to differentiate itself, maintain market share, and sustain pricing power.</a:t>
                      </a:r>
                    </a:p>
                    <a:p>
                      <a:pPr marL="171450" indent="-171450">
                        <a:spcAft>
                          <a:spcPts val="300"/>
                        </a:spcAft>
                        <a:buFont typeface="Wingdings" charset="2"/>
                        <a:buChar char="§"/>
                      </a:pPr>
                      <a:r>
                        <a:rPr lang="en-US" sz="900" b="1"/>
                        <a:t>Revenue Volatility</a:t>
                      </a:r>
                      <a:r>
                        <a:rPr lang="en-US" sz="900"/>
                        <a:t>: Bumble’s heavy reliance on premium subscriptions (Bumble Boost, Bumble Premium) creates volatile revenue streams, making it challenging for management to predict growth and allocate resources effectively.</a:t>
                      </a:r>
                    </a:p>
                    <a:p>
                      <a:pPr marL="171450" indent="-171450">
                        <a:spcAft>
                          <a:spcPts val="300"/>
                        </a:spcAft>
                        <a:buFont typeface="Wingdings" charset="2"/>
                        <a:buChar char="§"/>
                      </a:pPr>
                      <a:r>
                        <a:rPr lang="en-US" sz="900" b="1"/>
                        <a:t>Operational Expenses</a:t>
                      </a:r>
                      <a:r>
                        <a:rPr lang="en-US" sz="900"/>
                        <a:t>: Higher costs associated with partnerships, app store fees (e.g., Apple and Google), and increased competition in paid marketing may weigh on margins and overall revenue growth.</a:t>
                      </a:r>
                      <a:endParaRPr lang="en-US" sz="900">
                        <a:solidFill>
                          <a:srgbClr val="000000"/>
                        </a:solidFill>
                      </a:endParaRPr>
                    </a:p>
                  </a:txBody>
                  <a:tcPr>
                    <a:noFill/>
                  </a:tcPr>
                </a:tc>
                <a:extLst>
                  <a:ext uri="{0D108BD9-81ED-4DB2-BD59-A6C34878D82A}">
                    <a16:rowId xmlns:a16="http://schemas.microsoft.com/office/drawing/2014/main" val="10001"/>
                  </a:ext>
                </a:extLst>
              </a:tr>
            </a:tbl>
          </a:graphicData>
        </a:graphic>
      </p:graphicFrame>
      <p:graphicFrame>
        <p:nvGraphicFramePr>
          <p:cNvPr id="12" name="Table 11">
            <a:extLst>
              <a:ext uri="{FF2B5EF4-FFF2-40B4-BE49-F238E27FC236}">
                <a16:creationId xmlns:a16="http://schemas.microsoft.com/office/drawing/2014/main" id="{00A54255-E909-4307-9FC9-8C8A3ECAECF3}"/>
              </a:ext>
            </a:extLst>
          </p:cNvPr>
          <p:cNvGraphicFramePr>
            <a:graphicFrameLocks noGrp="1"/>
          </p:cNvGraphicFramePr>
          <p:nvPr>
            <p:extLst>
              <p:ext uri="{D42A27DB-BD31-4B8C-83A1-F6EECF244321}">
                <p14:modId xmlns:p14="http://schemas.microsoft.com/office/powerpoint/2010/main" val="691012445"/>
              </p:ext>
            </p:extLst>
          </p:nvPr>
        </p:nvGraphicFramePr>
        <p:xfrm>
          <a:off x="4893158" y="1171710"/>
          <a:ext cx="4095143" cy="1021080"/>
        </p:xfrm>
        <a:graphic>
          <a:graphicData uri="http://schemas.openxmlformats.org/drawingml/2006/table">
            <a:tbl>
              <a:tblPr firstRow="1" bandRow="1">
                <a:tableStyleId>{5C22544A-7EE6-4342-B048-85BDC9FD1C3A}</a:tableStyleId>
              </a:tblPr>
              <a:tblGrid>
                <a:gridCol w="4095143">
                  <a:extLst>
                    <a:ext uri="{9D8B030D-6E8A-4147-A177-3AD203B41FA5}">
                      <a16:colId xmlns:a16="http://schemas.microsoft.com/office/drawing/2014/main" val="20000"/>
                    </a:ext>
                  </a:extLst>
                </a:gridCol>
              </a:tblGrid>
              <a:tr h="204744">
                <a:tc>
                  <a:txBody>
                    <a:bodyPr/>
                    <a:lstStyle/>
                    <a:p>
                      <a:pPr algn="ctr"/>
                      <a:r>
                        <a:rPr lang="en-US" sz="1000">
                          <a:solidFill>
                            <a:schemeClr val="tx2"/>
                          </a:solidFill>
                        </a:rPr>
                        <a:t>Trajectory</a:t>
                      </a:r>
                    </a:p>
                  </a:txBody>
                  <a:tcPr>
                    <a:solidFill>
                      <a:srgbClr val="FADB61"/>
                    </a:solidFill>
                  </a:tcPr>
                </a:tc>
                <a:extLst>
                  <a:ext uri="{0D108BD9-81ED-4DB2-BD59-A6C34878D82A}">
                    <a16:rowId xmlns:a16="http://schemas.microsoft.com/office/drawing/2014/main" val="10000"/>
                  </a:ext>
                </a:extLst>
              </a:tr>
              <a:tr h="650351">
                <a:tc>
                  <a:txBody>
                    <a:bodyPr/>
                    <a:lstStyle/>
                    <a:p>
                      <a:pPr marL="177800" indent="-177800">
                        <a:lnSpc>
                          <a:spcPct val="100000"/>
                        </a:lnSpc>
                        <a:spcAft>
                          <a:spcPts val="300"/>
                        </a:spcAft>
                        <a:buFont typeface="Wingdings" charset="2"/>
                        <a:buChar char="§"/>
                      </a:pPr>
                      <a:r>
                        <a:rPr lang="en-US" sz="900" b="1"/>
                        <a:t>Significant growth in digital revenues</a:t>
                      </a:r>
                      <a:r>
                        <a:rPr lang="en-US" sz="900"/>
                        <a:t>: Bumble has experienced substantial growth driven by digital subscription revenues, particularly from its core platforms like Bumble Date, BFF, and Bizz. However, challenges remain as Bumble navigates slower adoption or declining performance in legacy features or geographies.</a:t>
                      </a:r>
                      <a:endParaRPr lang="en-US" sz="900" baseline="0"/>
                    </a:p>
                  </a:txBody>
                  <a:tcPr>
                    <a:noFill/>
                  </a:tcPr>
                </a:tc>
                <a:extLst>
                  <a:ext uri="{0D108BD9-81ED-4DB2-BD59-A6C34878D82A}">
                    <a16:rowId xmlns:a16="http://schemas.microsoft.com/office/drawing/2014/main" val="10001"/>
                  </a:ext>
                </a:extLst>
              </a:tr>
            </a:tbl>
          </a:graphicData>
        </a:graphic>
      </p:graphicFrame>
      <p:graphicFrame>
        <p:nvGraphicFramePr>
          <p:cNvPr id="16" name="Table 15">
            <a:extLst>
              <a:ext uri="{FF2B5EF4-FFF2-40B4-BE49-F238E27FC236}">
                <a16:creationId xmlns:a16="http://schemas.microsoft.com/office/drawing/2014/main" id="{98BF5BAD-B4AC-419D-8943-ED35B03C2CFA}"/>
              </a:ext>
            </a:extLst>
          </p:cNvPr>
          <p:cNvGraphicFramePr>
            <a:graphicFrameLocks noGrp="1"/>
          </p:cNvGraphicFramePr>
          <p:nvPr>
            <p:extLst>
              <p:ext uri="{D42A27DB-BD31-4B8C-83A1-F6EECF244321}">
                <p14:modId xmlns:p14="http://schemas.microsoft.com/office/powerpoint/2010/main" val="945619732"/>
              </p:ext>
            </p:extLst>
          </p:nvPr>
        </p:nvGraphicFramePr>
        <p:xfrm>
          <a:off x="285006" y="1171914"/>
          <a:ext cx="4286994" cy="250031"/>
        </p:xfrm>
        <a:graphic>
          <a:graphicData uri="http://schemas.openxmlformats.org/drawingml/2006/table">
            <a:tbl>
              <a:tblPr firstRow="1" bandRow="1">
                <a:tableStyleId>{5C22544A-7EE6-4342-B048-85BDC9FD1C3A}</a:tableStyleId>
              </a:tblPr>
              <a:tblGrid>
                <a:gridCol w="4286994">
                  <a:extLst>
                    <a:ext uri="{9D8B030D-6E8A-4147-A177-3AD203B41FA5}">
                      <a16:colId xmlns:a16="http://schemas.microsoft.com/office/drawing/2014/main" val="20000"/>
                    </a:ext>
                  </a:extLst>
                </a:gridCol>
              </a:tblGrid>
              <a:tr h="250031">
                <a:tc>
                  <a:txBody>
                    <a:bodyPr/>
                    <a:lstStyle/>
                    <a:p>
                      <a:pPr algn="ctr"/>
                      <a:r>
                        <a:rPr lang="en-US" sz="1000" baseline="0">
                          <a:solidFill>
                            <a:schemeClr val="tx2"/>
                          </a:solidFill>
                        </a:rPr>
                        <a:t>Total Revenue and Growth</a:t>
                      </a:r>
                    </a:p>
                  </a:txBody>
                  <a:tcPr>
                    <a:solidFill>
                      <a:srgbClr val="FADB61"/>
                    </a:solidFill>
                  </a:tcPr>
                </a:tc>
                <a:extLst>
                  <a:ext uri="{0D108BD9-81ED-4DB2-BD59-A6C34878D82A}">
                    <a16:rowId xmlns:a16="http://schemas.microsoft.com/office/drawing/2014/main" val="10000"/>
                  </a:ext>
                </a:extLst>
              </a:tr>
            </a:tbl>
          </a:graphicData>
        </a:graphic>
      </p:graphicFrame>
      <p:graphicFrame>
        <p:nvGraphicFramePr>
          <p:cNvPr id="17" name="Table 16">
            <a:extLst>
              <a:ext uri="{FF2B5EF4-FFF2-40B4-BE49-F238E27FC236}">
                <a16:creationId xmlns:a16="http://schemas.microsoft.com/office/drawing/2014/main" id="{6F7D6A38-B7FE-42EA-9A9E-7791E22A5F7E}"/>
              </a:ext>
            </a:extLst>
          </p:cNvPr>
          <p:cNvGraphicFramePr>
            <a:graphicFrameLocks noGrp="1"/>
          </p:cNvGraphicFramePr>
          <p:nvPr>
            <p:extLst>
              <p:ext uri="{D42A27DB-BD31-4B8C-83A1-F6EECF244321}">
                <p14:modId xmlns:p14="http://schemas.microsoft.com/office/powerpoint/2010/main" val="2682755246"/>
              </p:ext>
            </p:extLst>
          </p:nvPr>
        </p:nvGraphicFramePr>
        <p:xfrm>
          <a:off x="285006" y="3814106"/>
          <a:ext cx="4286994" cy="243840"/>
        </p:xfrm>
        <a:graphic>
          <a:graphicData uri="http://schemas.openxmlformats.org/drawingml/2006/table">
            <a:tbl>
              <a:tblPr firstRow="1" bandRow="1">
                <a:tableStyleId>{5C22544A-7EE6-4342-B048-85BDC9FD1C3A}</a:tableStyleId>
              </a:tblPr>
              <a:tblGrid>
                <a:gridCol w="4286994">
                  <a:extLst>
                    <a:ext uri="{9D8B030D-6E8A-4147-A177-3AD203B41FA5}">
                      <a16:colId xmlns:a16="http://schemas.microsoft.com/office/drawing/2014/main" val="20000"/>
                    </a:ext>
                  </a:extLst>
                </a:gridCol>
              </a:tblGrid>
              <a:tr h="204744">
                <a:tc>
                  <a:txBody>
                    <a:bodyPr/>
                    <a:lstStyle/>
                    <a:p>
                      <a:pPr algn="ctr"/>
                      <a:r>
                        <a:rPr lang="en-US" sz="1000">
                          <a:solidFill>
                            <a:schemeClr val="tx2"/>
                          </a:solidFill>
                        </a:rPr>
                        <a:t>Total EBITDA and Margin</a:t>
                      </a:r>
                      <a:endParaRPr lang="en-US" sz="1000" baseline="0">
                        <a:solidFill>
                          <a:schemeClr val="tx2"/>
                        </a:solidFill>
                      </a:endParaRPr>
                    </a:p>
                  </a:txBody>
                  <a:tcPr>
                    <a:solidFill>
                      <a:srgbClr val="FADB61"/>
                    </a:solidFill>
                  </a:tcPr>
                </a:tc>
                <a:extLst>
                  <a:ext uri="{0D108BD9-81ED-4DB2-BD59-A6C34878D82A}">
                    <a16:rowId xmlns:a16="http://schemas.microsoft.com/office/drawing/2014/main" val="10000"/>
                  </a:ext>
                </a:extLst>
              </a:tr>
            </a:tbl>
          </a:graphicData>
        </a:graphic>
      </p:graphicFrame>
      <p:pic>
        <p:nvPicPr>
          <p:cNvPr id="3" name="Picture 2">
            <a:extLst>
              <a:ext uri="{FF2B5EF4-FFF2-40B4-BE49-F238E27FC236}">
                <a16:creationId xmlns:a16="http://schemas.microsoft.com/office/drawing/2014/main" id="{DF31647E-21E0-B8CB-DAB5-E3344F5AA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79" y="4151921"/>
            <a:ext cx="4597873" cy="2338811"/>
          </a:xfrm>
          <a:prstGeom prst="rect">
            <a:avLst/>
          </a:prstGeom>
        </p:spPr>
      </p:pic>
      <p:pic>
        <p:nvPicPr>
          <p:cNvPr id="5" name="Picture 4">
            <a:extLst>
              <a:ext uri="{FF2B5EF4-FFF2-40B4-BE49-F238E27FC236}">
                <a16:creationId xmlns:a16="http://schemas.microsoft.com/office/drawing/2014/main" id="{30FC085F-3DF1-0C48-8435-1FA8850F9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98" y="1505742"/>
            <a:ext cx="4416302" cy="2214389"/>
          </a:xfrm>
          <a:prstGeom prst="rect">
            <a:avLst/>
          </a:prstGeom>
        </p:spPr>
      </p:pic>
      <p:sp>
        <p:nvSpPr>
          <p:cNvPr id="7" name="Rectangle 6">
            <a:extLst>
              <a:ext uri="{FF2B5EF4-FFF2-40B4-BE49-F238E27FC236}">
                <a16:creationId xmlns:a16="http://schemas.microsoft.com/office/drawing/2014/main" id="{A4CB20EB-3EA8-63F3-0706-229EBC08BF08}"/>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6" name="Picture 5" descr="A black background with white text&#10;&#10;Description automatically generated">
            <a:extLst>
              <a:ext uri="{FF2B5EF4-FFF2-40B4-BE49-F238E27FC236}">
                <a16:creationId xmlns:a16="http://schemas.microsoft.com/office/drawing/2014/main" id="{A5302E5D-A2D4-39A0-119C-C129858B0CC5}"/>
              </a:ext>
            </a:extLst>
          </p:cNvPr>
          <p:cNvPicPr>
            <a:picLocks noChangeAspect="1"/>
          </p:cNvPicPr>
          <p:nvPr/>
        </p:nvPicPr>
        <p:blipFill>
          <a:blip r:embed="rId4"/>
          <a:stretch>
            <a:fillRect/>
          </a:stretch>
        </p:blipFill>
        <p:spPr>
          <a:xfrm>
            <a:off x="-34549" y="6604899"/>
            <a:ext cx="2383890" cy="252842"/>
          </a:xfrm>
          <a:prstGeom prst="rect">
            <a:avLst/>
          </a:prstGeom>
        </p:spPr>
      </p:pic>
      <p:pic>
        <p:nvPicPr>
          <p:cNvPr id="9" name="Picture 8" descr="A white text on a black background&#10;&#10;Description automatically generated">
            <a:extLst>
              <a:ext uri="{FF2B5EF4-FFF2-40B4-BE49-F238E27FC236}">
                <a16:creationId xmlns:a16="http://schemas.microsoft.com/office/drawing/2014/main" id="{01B81EA8-103D-7AD7-CDB5-5CAA580FEFC2}"/>
              </a:ext>
            </a:extLst>
          </p:cNvPr>
          <p:cNvPicPr>
            <a:picLocks noChangeAspect="1"/>
          </p:cNvPicPr>
          <p:nvPr/>
        </p:nvPicPr>
        <p:blipFill>
          <a:blip r:embed="rId5"/>
          <a:stretch>
            <a:fillRect/>
          </a:stretch>
        </p:blipFill>
        <p:spPr>
          <a:xfrm>
            <a:off x="7779489" y="6451667"/>
            <a:ext cx="1577744" cy="494318"/>
          </a:xfrm>
          <a:prstGeom prst="rect">
            <a:avLst/>
          </a:prstGeom>
        </p:spPr>
      </p:pic>
    </p:spTree>
    <p:extLst>
      <p:ext uri="{BB962C8B-B14F-4D97-AF65-F5344CB8AC3E}">
        <p14:creationId xmlns:p14="http://schemas.microsoft.com/office/powerpoint/2010/main" val="2484698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9DA61F-58D2-1F1C-1E64-4A43E314B761}"/>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11" name="Title 1">
            <a:extLst>
              <a:ext uri="{FF2B5EF4-FFF2-40B4-BE49-F238E27FC236}">
                <a16:creationId xmlns:a16="http://schemas.microsoft.com/office/drawing/2014/main" id="{907FF32A-5A9B-42F8-9A90-57FDDB49BE64}"/>
              </a:ext>
            </a:extLst>
          </p:cNvPr>
          <p:cNvSpPr txBox="1">
            <a:spLocks/>
          </p:cNvSpPr>
          <p:nvPr/>
        </p:nvSpPr>
        <p:spPr bwMode="auto">
          <a:xfrm>
            <a:off x="219075" y="254000"/>
            <a:ext cx="8645525" cy="6038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a:solidFill>
                  <a:schemeClr val="bg1"/>
                </a:solidFill>
                <a:latin typeface="+mj-lt"/>
                <a:ea typeface="+mj-ea"/>
                <a:cs typeface="+mj-cs"/>
              </a:defRPr>
            </a:lvl1pPr>
            <a:lvl2pPr algn="r" rtl="0" eaLnBrk="0" fontAlgn="base" hangingPunct="0">
              <a:spcBef>
                <a:spcPct val="0"/>
              </a:spcBef>
              <a:spcAft>
                <a:spcPct val="0"/>
              </a:spcAft>
              <a:defRPr sz="2800">
                <a:solidFill>
                  <a:schemeClr val="bg1"/>
                </a:solidFill>
                <a:latin typeface="HelveticaNeue LT 45 Lt" pitchFamily="34" charset="0"/>
                <a:cs typeface="Arial" charset="0"/>
              </a:defRPr>
            </a:lvl2pPr>
            <a:lvl3pPr algn="r" rtl="0" eaLnBrk="0" fontAlgn="base" hangingPunct="0">
              <a:spcBef>
                <a:spcPct val="0"/>
              </a:spcBef>
              <a:spcAft>
                <a:spcPct val="0"/>
              </a:spcAft>
              <a:defRPr sz="2800">
                <a:solidFill>
                  <a:schemeClr val="bg1"/>
                </a:solidFill>
                <a:latin typeface="HelveticaNeue LT 45 Lt" pitchFamily="34" charset="0"/>
                <a:cs typeface="Arial" charset="0"/>
              </a:defRPr>
            </a:lvl3pPr>
            <a:lvl4pPr algn="r" rtl="0" eaLnBrk="0" fontAlgn="base" hangingPunct="0">
              <a:spcBef>
                <a:spcPct val="0"/>
              </a:spcBef>
              <a:spcAft>
                <a:spcPct val="0"/>
              </a:spcAft>
              <a:defRPr sz="2800">
                <a:solidFill>
                  <a:schemeClr val="bg1"/>
                </a:solidFill>
                <a:latin typeface="HelveticaNeue LT 45 Lt" pitchFamily="34" charset="0"/>
                <a:cs typeface="Arial" charset="0"/>
              </a:defRPr>
            </a:lvl4pPr>
            <a:lvl5pPr algn="r" rtl="0" eaLnBrk="0" fontAlgn="base" hangingPunct="0">
              <a:spcBef>
                <a:spcPct val="0"/>
              </a:spcBef>
              <a:spcAft>
                <a:spcPct val="0"/>
              </a:spcAft>
              <a:defRPr sz="2800">
                <a:solidFill>
                  <a:schemeClr val="bg1"/>
                </a:solidFill>
                <a:latin typeface="HelveticaNeue LT 45 Lt" pitchFamily="34" charset="0"/>
                <a:cs typeface="Arial" charset="0"/>
              </a:defRPr>
            </a:lvl5pPr>
            <a:lvl6pPr marL="457200" algn="r" rtl="0" fontAlgn="base">
              <a:spcBef>
                <a:spcPct val="0"/>
              </a:spcBef>
              <a:spcAft>
                <a:spcPct val="0"/>
              </a:spcAft>
              <a:defRPr sz="2800">
                <a:solidFill>
                  <a:schemeClr val="bg1"/>
                </a:solidFill>
                <a:latin typeface="HelveticaNeue LT 45 Lt" pitchFamily="34" charset="0"/>
                <a:cs typeface="Arial" charset="0"/>
              </a:defRPr>
            </a:lvl6pPr>
            <a:lvl7pPr marL="914400" algn="r" rtl="0" fontAlgn="base">
              <a:spcBef>
                <a:spcPct val="0"/>
              </a:spcBef>
              <a:spcAft>
                <a:spcPct val="0"/>
              </a:spcAft>
              <a:defRPr sz="2800">
                <a:solidFill>
                  <a:schemeClr val="bg1"/>
                </a:solidFill>
                <a:latin typeface="HelveticaNeue LT 45 Lt" pitchFamily="34" charset="0"/>
                <a:cs typeface="Arial" charset="0"/>
              </a:defRPr>
            </a:lvl7pPr>
            <a:lvl8pPr marL="1371600" algn="r" rtl="0" fontAlgn="base">
              <a:spcBef>
                <a:spcPct val="0"/>
              </a:spcBef>
              <a:spcAft>
                <a:spcPct val="0"/>
              </a:spcAft>
              <a:defRPr sz="2800">
                <a:solidFill>
                  <a:schemeClr val="bg1"/>
                </a:solidFill>
                <a:latin typeface="HelveticaNeue LT 45 Lt" pitchFamily="34" charset="0"/>
                <a:cs typeface="Arial" charset="0"/>
              </a:defRPr>
            </a:lvl8pPr>
            <a:lvl9pPr marL="1828800" algn="r" rtl="0" fontAlgn="base">
              <a:spcBef>
                <a:spcPct val="0"/>
              </a:spcBef>
              <a:spcAft>
                <a:spcPct val="0"/>
              </a:spcAft>
              <a:defRPr sz="2800">
                <a:solidFill>
                  <a:schemeClr val="bg1"/>
                </a:solidFill>
                <a:latin typeface="HelveticaNeue LT 45 Lt" pitchFamily="34" charset="0"/>
                <a:cs typeface="Arial" charset="0"/>
              </a:defRPr>
            </a:lvl9pPr>
          </a:lstStyle>
          <a:p>
            <a:pPr defTabSz="914400"/>
            <a:r>
              <a:rPr lang="en-CA" b="1" kern="0">
                <a:solidFill>
                  <a:schemeClr val="tx2"/>
                </a:solidFill>
                <a:latin typeface="Helvetica "/>
              </a:rPr>
              <a:t>Valuation Football Field </a:t>
            </a:r>
          </a:p>
        </p:txBody>
      </p:sp>
      <p:pic>
        <p:nvPicPr>
          <p:cNvPr id="3" name="Picture 2">
            <a:extLst>
              <a:ext uri="{FF2B5EF4-FFF2-40B4-BE49-F238E27FC236}">
                <a16:creationId xmlns:a16="http://schemas.microsoft.com/office/drawing/2014/main" id="{204BB89B-F0F3-1936-B1F7-DD1488824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35" y="1586124"/>
            <a:ext cx="8865609" cy="3642288"/>
          </a:xfrm>
          <a:prstGeom prst="rect">
            <a:avLst/>
          </a:prstGeom>
        </p:spPr>
      </p:pic>
      <p:sp>
        <p:nvSpPr>
          <p:cNvPr id="4" name="Rectangle 3">
            <a:extLst>
              <a:ext uri="{FF2B5EF4-FFF2-40B4-BE49-F238E27FC236}">
                <a16:creationId xmlns:a16="http://schemas.microsoft.com/office/drawing/2014/main" id="{575DCC95-C0F8-982A-80BE-DB3BB6E22806}"/>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2" name="TextBox 1">
            <a:extLst>
              <a:ext uri="{FF2B5EF4-FFF2-40B4-BE49-F238E27FC236}">
                <a16:creationId xmlns:a16="http://schemas.microsoft.com/office/drawing/2014/main" id="{6D6FFCFD-A4C1-7B45-2196-D553D9FAB0EB}"/>
              </a:ext>
            </a:extLst>
          </p:cNvPr>
          <p:cNvSpPr txBox="1"/>
          <p:nvPr/>
        </p:nvSpPr>
        <p:spPr>
          <a:xfrm>
            <a:off x="454867" y="1586203"/>
            <a:ext cx="7604448" cy="12829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C98AC229-4B43-BB4F-6E6B-8F9759619A0F}"/>
              </a:ext>
            </a:extLst>
          </p:cNvPr>
          <p:cNvSpPr txBox="1"/>
          <p:nvPr/>
        </p:nvSpPr>
        <p:spPr>
          <a:xfrm>
            <a:off x="230366" y="5163066"/>
            <a:ext cx="8883348"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100" b="1">
                <a:ea typeface="+mn-lt"/>
                <a:cs typeface="+mn-lt"/>
              </a:rPr>
              <a:t> Peer Comparison</a:t>
            </a:r>
            <a:r>
              <a:rPr lang="en-US" sz="1100">
                <a:ea typeface="+mn-lt"/>
                <a:cs typeface="+mn-lt"/>
              </a:rPr>
              <a:t>: Bumble is fairly valued compared to its peers, though peer valuations have declined in line with broader market trends in media and technology.</a:t>
            </a:r>
          </a:p>
          <a:p>
            <a:pPr>
              <a:buFont typeface="Arial"/>
              <a:buChar char="•"/>
            </a:pPr>
            <a:r>
              <a:rPr lang="en-US" sz="1100" b="1">
                <a:ea typeface="+mn-lt"/>
                <a:cs typeface="+mn-lt"/>
              </a:rPr>
              <a:t> Stock Performance</a:t>
            </a:r>
            <a:r>
              <a:rPr lang="en-US" sz="1100">
                <a:ea typeface="+mn-lt"/>
                <a:cs typeface="+mn-lt"/>
              </a:rPr>
              <a:t>: Bumble is trading near the lower end of its two-year range, driven by sector-wide weakness and declines in broader market performance.</a:t>
            </a:r>
            <a:endParaRPr lang="en-US">
              <a:ea typeface="+mn-lt"/>
              <a:cs typeface="+mn-lt"/>
            </a:endParaRPr>
          </a:p>
          <a:p>
            <a:pPr>
              <a:buFont typeface="Arial"/>
              <a:buChar char="•"/>
            </a:pPr>
            <a:r>
              <a:rPr lang="en-US" sz="1100" b="1">
                <a:ea typeface="+mn-lt"/>
                <a:cs typeface="+mn-lt"/>
              </a:rPr>
              <a:t> Analyst Forecasts</a:t>
            </a:r>
            <a:r>
              <a:rPr lang="en-US" sz="1100">
                <a:ea typeface="+mn-lt"/>
                <a:cs typeface="+mn-lt"/>
              </a:rPr>
              <a:t>: One-year projections indicate a slightly bearish trend, with a forecasted price range of $5.75 to $10.00, signaling limited upside potential.</a:t>
            </a:r>
            <a:endParaRPr lang="en-US">
              <a:ea typeface="+mn-lt"/>
              <a:cs typeface="+mn-lt"/>
            </a:endParaRPr>
          </a:p>
          <a:p>
            <a:pPr>
              <a:buFont typeface="Arial"/>
              <a:buChar char="•"/>
            </a:pPr>
            <a:r>
              <a:rPr lang="en-US" sz="1100" b="1">
                <a:ea typeface="+mn-lt"/>
                <a:cs typeface="+mn-lt"/>
              </a:rPr>
              <a:t> Current Valuation</a:t>
            </a:r>
            <a:r>
              <a:rPr lang="en-US" sz="1100">
                <a:ea typeface="+mn-lt"/>
                <a:cs typeface="+mn-lt"/>
              </a:rPr>
              <a:t>: Trading approximately 4.42% above its forecasted price, Bumble may be slightly overvalued, suggesting this is an opportune time to hold the stock.</a:t>
            </a:r>
            <a:endParaRPr lang="en-US">
              <a:ea typeface="+mn-lt"/>
              <a:cs typeface="+mn-lt"/>
            </a:endParaRPr>
          </a:p>
          <a:p>
            <a:pPr marL="171450" indent="-171450">
              <a:buFont typeface="Arial"/>
              <a:buChar char="•"/>
            </a:pPr>
            <a:endParaRPr lang="en-US" sz="1100">
              <a:cs typeface="Helvetica"/>
            </a:endParaRPr>
          </a:p>
        </p:txBody>
      </p:sp>
      <p:pic>
        <p:nvPicPr>
          <p:cNvPr id="10" name="Picture 9" descr="A black background with white text&#10;&#10;Description automatically generated">
            <a:extLst>
              <a:ext uri="{FF2B5EF4-FFF2-40B4-BE49-F238E27FC236}">
                <a16:creationId xmlns:a16="http://schemas.microsoft.com/office/drawing/2014/main" id="{A1DAD02F-F9DE-8462-C985-2CF33E2A9A72}"/>
              </a:ext>
            </a:extLst>
          </p:cNvPr>
          <p:cNvPicPr>
            <a:picLocks noChangeAspect="1"/>
          </p:cNvPicPr>
          <p:nvPr/>
        </p:nvPicPr>
        <p:blipFill>
          <a:blip r:embed="rId4"/>
          <a:stretch>
            <a:fillRect/>
          </a:stretch>
        </p:blipFill>
        <p:spPr>
          <a:xfrm>
            <a:off x="-34549" y="6604899"/>
            <a:ext cx="2383890" cy="252842"/>
          </a:xfrm>
          <a:prstGeom prst="rect">
            <a:avLst/>
          </a:prstGeom>
        </p:spPr>
      </p:pic>
      <p:pic>
        <p:nvPicPr>
          <p:cNvPr id="14" name="Picture 13" descr="A white text on a black background&#10;&#10;Description automatically generated">
            <a:extLst>
              <a:ext uri="{FF2B5EF4-FFF2-40B4-BE49-F238E27FC236}">
                <a16:creationId xmlns:a16="http://schemas.microsoft.com/office/drawing/2014/main" id="{6B94A784-F34B-CE02-117B-CB6B771A4CB4}"/>
              </a:ext>
            </a:extLst>
          </p:cNvPr>
          <p:cNvPicPr>
            <a:picLocks noChangeAspect="1"/>
          </p:cNvPicPr>
          <p:nvPr/>
        </p:nvPicPr>
        <p:blipFill>
          <a:blip r:embed="rId5"/>
          <a:stretch>
            <a:fillRect/>
          </a:stretch>
        </p:blipFill>
        <p:spPr>
          <a:xfrm>
            <a:off x="7779489" y="6451667"/>
            <a:ext cx="1577744" cy="494318"/>
          </a:xfrm>
          <a:prstGeom prst="rect">
            <a:avLst/>
          </a:prstGeom>
        </p:spPr>
      </p:pic>
      <p:graphicFrame>
        <p:nvGraphicFramePr>
          <p:cNvPr id="9" name="Google Shape;157;p31">
            <a:extLst>
              <a:ext uri="{FF2B5EF4-FFF2-40B4-BE49-F238E27FC236}">
                <a16:creationId xmlns:a16="http://schemas.microsoft.com/office/drawing/2014/main" id="{8118D641-3EC6-02BF-60C2-75BF89DDC6D6}"/>
              </a:ext>
            </a:extLst>
          </p:cNvPr>
          <p:cNvGraphicFramePr/>
          <p:nvPr>
            <p:extLst>
              <p:ext uri="{D42A27DB-BD31-4B8C-83A1-F6EECF244321}">
                <p14:modId xmlns:p14="http://schemas.microsoft.com/office/powerpoint/2010/main" val="3566717849"/>
              </p:ext>
            </p:extLst>
          </p:nvPr>
        </p:nvGraphicFramePr>
        <p:xfrm>
          <a:off x="121648" y="1134639"/>
          <a:ext cx="8705863" cy="344934"/>
        </p:xfrm>
        <a:graphic>
          <a:graphicData uri="http://schemas.openxmlformats.org/drawingml/2006/table">
            <a:tbl>
              <a:tblPr>
                <a:noFill/>
              </a:tblPr>
              <a:tblGrid>
                <a:gridCol w="8705863">
                  <a:extLst>
                    <a:ext uri="{9D8B030D-6E8A-4147-A177-3AD203B41FA5}">
                      <a16:colId xmlns:a16="http://schemas.microsoft.com/office/drawing/2014/main" val="20000"/>
                    </a:ext>
                  </a:extLst>
                </a:gridCol>
              </a:tblGrid>
              <a:tr h="344934">
                <a:tc>
                  <a:txBody>
                    <a:bodyPr/>
                    <a:lstStyle/>
                    <a:p>
                      <a:pPr marL="0" marR="0" lvl="0" indent="0" algn="l">
                        <a:lnSpc>
                          <a:spcPct val="100000"/>
                        </a:lnSpc>
                        <a:spcBef>
                          <a:spcPts val="0"/>
                        </a:spcBef>
                        <a:spcAft>
                          <a:spcPts val="0"/>
                        </a:spcAft>
                        <a:buNone/>
                      </a:pPr>
                      <a:r>
                        <a:rPr lang="en-CA" sz="1600" b="1" i="0" u="none" strike="noStrike" noProof="0">
                          <a:solidFill>
                            <a:srgbClr val="002060"/>
                          </a:solidFill>
                        </a:rPr>
                        <a:t>Factors Affecting Bumble Stock Price</a:t>
                      </a:r>
                      <a:endParaRPr lang="en-US" sz="1600">
                        <a:solidFill>
                          <a:srgbClr val="002060"/>
                        </a:solidFill>
                        <a:sym typeface="Helvetica Neue"/>
                      </a:endParaRPr>
                    </a:p>
                  </a:txBody>
                  <a:tcPr marL="45725" marR="45725" marT="36575" marB="36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CF44"/>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37836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FC71921-567D-05E2-BD93-ED8EAE18D24A}"/>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 name="object 3"/>
          <p:cNvSpPr txBox="1">
            <a:spLocks noGrp="1"/>
          </p:cNvSpPr>
          <p:nvPr>
            <p:ph type="title"/>
          </p:nvPr>
        </p:nvSpPr>
        <p:spPr>
          <a:xfrm>
            <a:off x="189656" y="204327"/>
            <a:ext cx="8953151" cy="423684"/>
          </a:xfrm>
          <a:prstGeom prst="rect">
            <a:avLst/>
          </a:prstGeom>
        </p:spPr>
        <p:txBody>
          <a:bodyPr spcFirstLastPara="1" vert="horz" wrap="square" lIns="0" tIns="10646" rIns="0" bIns="0" numCol="1" rtlCol="0" anchor="ctr" anchorCtr="0" compatLnSpc="1">
            <a:prstTxWarp prst="textNoShape">
              <a:avLst/>
            </a:prstTxWarp>
            <a:spAutoFit/>
          </a:bodyPr>
          <a:lstStyle/>
          <a:p>
            <a:pPr marL="10795">
              <a:spcBef>
                <a:spcPts val="84"/>
              </a:spcBef>
            </a:pPr>
            <a:r>
              <a:rPr lang="en-US" sz="2600" b="1">
                <a:solidFill>
                  <a:schemeClr val="tx2"/>
                </a:solidFill>
                <a:latin typeface="Helvetica "/>
              </a:rPr>
              <a:t>Overview</a:t>
            </a:r>
            <a:r>
              <a:rPr lang="en-US" sz="2600" b="1" spc="119">
                <a:solidFill>
                  <a:schemeClr val="tx2"/>
                </a:solidFill>
                <a:latin typeface="Helvetica "/>
              </a:rPr>
              <a:t> </a:t>
            </a:r>
            <a:r>
              <a:rPr lang="en-US" sz="2600" b="1">
                <a:solidFill>
                  <a:schemeClr val="tx2"/>
                </a:solidFill>
                <a:latin typeface="Helvetica "/>
              </a:rPr>
              <a:t>of</a:t>
            </a:r>
            <a:r>
              <a:rPr lang="en-US" sz="2600" b="1" spc="110">
                <a:solidFill>
                  <a:schemeClr val="tx2"/>
                </a:solidFill>
                <a:latin typeface="Helvetica "/>
              </a:rPr>
              <a:t> </a:t>
            </a:r>
            <a:r>
              <a:rPr lang="en-US" sz="2600" b="1">
                <a:solidFill>
                  <a:schemeClr val="tx2"/>
                </a:solidFill>
                <a:latin typeface="Helvetica "/>
              </a:rPr>
              <a:t>Strategic</a:t>
            </a:r>
            <a:r>
              <a:rPr lang="en-US" sz="2600" b="1" spc="124">
                <a:solidFill>
                  <a:schemeClr val="tx2"/>
                </a:solidFill>
                <a:latin typeface="Helvetica "/>
              </a:rPr>
              <a:t> </a:t>
            </a:r>
            <a:r>
              <a:rPr lang="en-US" sz="2600" b="1">
                <a:solidFill>
                  <a:schemeClr val="tx2"/>
                </a:solidFill>
                <a:latin typeface="Helvetica "/>
              </a:rPr>
              <a:t>Alternatives</a:t>
            </a:r>
            <a:r>
              <a:rPr lang="en-US" sz="2600" b="1" spc="97">
                <a:solidFill>
                  <a:schemeClr val="tx2"/>
                </a:solidFill>
                <a:latin typeface="Helvetica "/>
              </a:rPr>
              <a:t> </a:t>
            </a:r>
            <a:r>
              <a:rPr lang="en-US" sz="2600" b="1">
                <a:solidFill>
                  <a:schemeClr val="tx2"/>
                </a:solidFill>
                <a:latin typeface="Helvetica "/>
              </a:rPr>
              <a:t>Available</a:t>
            </a:r>
            <a:r>
              <a:rPr lang="en-US" sz="2600" b="1" spc="93">
                <a:solidFill>
                  <a:schemeClr val="tx2"/>
                </a:solidFill>
                <a:latin typeface="Helvetica "/>
              </a:rPr>
              <a:t> </a:t>
            </a:r>
            <a:r>
              <a:rPr lang="en-US" sz="2600" b="1">
                <a:solidFill>
                  <a:schemeClr val="tx2"/>
                </a:solidFill>
                <a:latin typeface="Helvetica "/>
              </a:rPr>
              <a:t>to</a:t>
            </a:r>
            <a:r>
              <a:rPr lang="en-US" sz="2600" b="1" spc="106">
                <a:solidFill>
                  <a:schemeClr val="tx2"/>
                </a:solidFill>
                <a:latin typeface="Helvetica "/>
              </a:rPr>
              <a:t> </a:t>
            </a:r>
            <a:r>
              <a:rPr lang="en-US" sz="2600" b="1" spc="-9">
                <a:solidFill>
                  <a:schemeClr val="tx2"/>
                </a:solidFill>
                <a:latin typeface="Helvetica "/>
              </a:rPr>
              <a:t>Bumble</a:t>
            </a:r>
            <a:endParaRPr lang="en-US">
              <a:solidFill>
                <a:schemeClr val="tx2"/>
              </a:solidFill>
            </a:endParaRPr>
          </a:p>
        </p:txBody>
      </p:sp>
      <p:sp>
        <p:nvSpPr>
          <p:cNvPr id="4" name="object 4"/>
          <p:cNvSpPr txBox="1"/>
          <p:nvPr/>
        </p:nvSpPr>
        <p:spPr>
          <a:xfrm>
            <a:off x="282836" y="1038526"/>
            <a:ext cx="3142690" cy="246108"/>
          </a:xfrm>
          <a:prstGeom prst="rect">
            <a:avLst/>
          </a:prstGeom>
        </p:spPr>
        <p:txBody>
          <a:bodyPr vert="horz" wrap="square" lIns="0" tIns="15128" rIns="0" bIns="0" rtlCol="0" anchor="t">
            <a:spAutoFit/>
          </a:bodyPr>
          <a:lstStyle/>
          <a:p>
            <a:pPr marL="10795">
              <a:spcBef>
                <a:spcPts val="119"/>
              </a:spcBef>
            </a:pPr>
            <a:r>
              <a:rPr lang="en-US" sz="1500">
                <a:solidFill>
                  <a:schemeClr val="tx2"/>
                </a:solidFill>
                <a:latin typeface="Franklin Gothic Medium"/>
                <a:cs typeface="Franklin Gothic Medium"/>
              </a:rPr>
              <a:t>Meta acquires Bumble</a:t>
            </a:r>
          </a:p>
        </p:txBody>
      </p:sp>
      <p:graphicFrame>
        <p:nvGraphicFramePr>
          <p:cNvPr id="5" name="object 5"/>
          <p:cNvGraphicFramePr>
            <a:graphicFrameLocks noGrp="1"/>
          </p:cNvGraphicFramePr>
          <p:nvPr>
            <p:extLst>
              <p:ext uri="{D42A27DB-BD31-4B8C-83A1-F6EECF244321}">
                <p14:modId xmlns:p14="http://schemas.microsoft.com/office/powerpoint/2010/main" val="705368314"/>
              </p:ext>
            </p:extLst>
          </p:nvPr>
        </p:nvGraphicFramePr>
        <p:xfrm>
          <a:off x="282836" y="1320053"/>
          <a:ext cx="8395444" cy="1303804"/>
        </p:xfrm>
        <a:graphic>
          <a:graphicData uri="http://schemas.openxmlformats.org/drawingml/2006/table">
            <a:tbl>
              <a:tblPr firstRow="1" bandRow="1">
                <a:tableStyleId>{2D5ABB26-0587-4C30-8999-92F81FD0307C}</a:tableStyleId>
              </a:tblPr>
              <a:tblGrid>
                <a:gridCol w="1357032">
                  <a:extLst>
                    <a:ext uri="{9D8B030D-6E8A-4147-A177-3AD203B41FA5}">
                      <a16:colId xmlns:a16="http://schemas.microsoft.com/office/drawing/2014/main" val="20000"/>
                    </a:ext>
                  </a:extLst>
                </a:gridCol>
                <a:gridCol w="3215527">
                  <a:extLst>
                    <a:ext uri="{9D8B030D-6E8A-4147-A177-3AD203B41FA5}">
                      <a16:colId xmlns:a16="http://schemas.microsoft.com/office/drawing/2014/main" val="20001"/>
                    </a:ext>
                  </a:extLst>
                </a:gridCol>
                <a:gridCol w="1069601">
                  <a:extLst>
                    <a:ext uri="{9D8B030D-6E8A-4147-A177-3AD203B41FA5}">
                      <a16:colId xmlns:a16="http://schemas.microsoft.com/office/drawing/2014/main" val="20002"/>
                    </a:ext>
                  </a:extLst>
                </a:gridCol>
                <a:gridCol w="880222">
                  <a:extLst>
                    <a:ext uri="{9D8B030D-6E8A-4147-A177-3AD203B41FA5}">
                      <a16:colId xmlns:a16="http://schemas.microsoft.com/office/drawing/2014/main" val="20003"/>
                    </a:ext>
                  </a:extLst>
                </a:gridCol>
                <a:gridCol w="830356">
                  <a:extLst>
                    <a:ext uri="{9D8B030D-6E8A-4147-A177-3AD203B41FA5}">
                      <a16:colId xmlns:a16="http://schemas.microsoft.com/office/drawing/2014/main" val="20004"/>
                    </a:ext>
                  </a:extLst>
                </a:gridCol>
                <a:gridCol w="1042706">
                  <a:extLst>
                    <a:ext uri="{9D8B030D-6E8A-4147-A177-3AD203B41FA5}">
                      <a16:colId xmlns:a16="http://schemas.microsoft.com/office/drawing/2014/main" val="20005"/>
                    </a:ext>
                  </a:extLst>
                </a:gridCol>
              </a:tblGrid>
              <a:tr h="614082">
                <a:tc>
                  <a:txBody>
                    <a:bodyPr/>
                    <a:lstStyle/>
                    <a:p>
                      <a:pPr marL="485775">
                        <a:lnSpc>
                          <a:spcPct val="100000"/>
                        </a:lnSpc>
                      </a:pPr>
                      <a:endParaRPr sz="900">
                        <a:latin typeface="Franklin Gothic Medium"/>
                        <a:cs typeface="Franklin Gothic Medium"/>
                      </a:endParaRPr>
                    </a:p>
                  </a:txBody>
                  <a:tcPr marL="0" marR="0" marT="99172" marB="0">
                    <a:lnL w="28575">
                      <a:solidFill>
                        <a:srgbClr val="FFFFFF"/>
                      </a:solidFill>
                      <a:prstDash val="solid"/>
                    </a:lnL>
                    <a:lnR w="28575">
                      <a:solidFill>
                        <a:srgbClr val="FFFFFF"/>
                      </a:solidFill>
                      <a:prstDash val="solid"/>
                    </a:lnR>
                    <a:solidFill>
                      <a:srgbClr val="F0CC3C"/>
                    </a:solidFill>
                  </a:tcPr>
                </a:tc>
                <a:tc>
                  <a:txBody>
                    <a:bodyPr/>
                    <a:lstStyle/>
                    <a:p>
                      <a:pPr>
                        <a:lnSpc>
                          <a:spcPct val="100000"/>
                        </a:lnSpc>
                        <a:spcBef>
                          <a:spcPts val="885"/>
                        </a:spcBef>
                      </a:pPr>
                      <a:endParaRPr lang="en-US" sz="900">
                        <a:latin typeface="Times New Roman"/>
                        <a:cs typeface="Times New Roman"/>
                      </a:endParaRPr>
                    </a:p>
                    <a:p>
                      <a:pPr algn="ctr">
                        <a:lnSpc>
                          <a:spcPct val="100000"/>
                        </a:lnSpc>
                      </a:pPr>
                      <a:r>
                        <a:rPr lang="en-US" sz="1100" spc="-10">
                          <a:solidFill>
                            <a:schemeClr val="tx2"/>
                          </a:solidFill>
                          <a:latin typeface="Franklin Gothic Medium"/>
                          <a:cs typeface="Franklin Gothic Medium"/>
                        </a:rPr>
                        <a:t>Overview</a:t>
                      </a:r>
                      <a:endParaRPr lang="en-US" sz="1100">
                        <a:solidFill>
                          <a:schemeClr val="tx2"/>
                        </a:solidFill>
                        <a:latin typeface="Franklin Gothic Medium"/>
                        <a:cs typeface="Franklin Gothic Medium"/>
                      </a:endParaRPr>
                    </a:p>
                  </a:txBody>
                  <a:tcPr marL="0" marR="0" marT="99172" marB="0">
                    <a:lnL w="28575">
                      <a:solidFill>
                        <a:srgbClr val="FFFFFF"/>
                      </a:solidFill>
                      <a:prstDash val="solid"/>
                    </a:lnL>
                    <a:lnR w="28575">
                      <a:solidFill>
                        <a:srgbClr val="FFFFFF"/>
                      </a:solidFill>
                      <a:prstDash val="solid"/>
                    </a:lnR>
                    <a:solidFill>
                      <a:srgbClr val="F0CC3C"/>
                    </a:solidFill>
                  </a:tcPr>
                </a:tc>
                <a:tc>
                  <a:txBody>
                    <a:bodyPr/>
                    <a:lstStyle/>
                    <a:p>
                      <a:pPr>
                        <a:lnSpc>
                          <a:spcPct val="100000"/>
                        </a:lnSpc>
                        <a:spcBef>
                          <a:spcPts val="175"/>
                        </a:spcBef>
                      </a:pPr>
                      <a:endParaRPr sz="900">
                        <a:solidFill>
                          <a:schemeClr val="tx2"/>
                        </a:solidFill>
                        <a:latin typeface="Times New Roman"/>
                        <a:cs typeface="Times New Roman"/>
                      </a:endParaRPr>
                    </a:p>
                    <a:p>
                      <a:pPr marL="304165" marR="83820" indent="-216535">
                        <a:lnSpc>
                          <a:spcPct val="104700"/>
                        </a:lnSpc>
                        <a:spcBef>
                          <a:spcPts val="5"/>
                        </a:spcBef>
                      </a:pPr>
                      <a:r>
                        <a:rPr sz="900">
                          <a:solidFill>
                            <a:schemeClr val="tx2"/>
                          </a:solidFill>
                          <a:latin typeface="Franklin Gothic Medium"/>
                          <a:cs typeface="Franklin Gothic Medium"/>
                        </a:rPr>
                        <a:t>Improved</a:t>
                      </a:r>
                      <a:r>
                        <a:rPr sz="900" spc="195">
                          <a:solidFill>
                            <a:schemeClr val="tx2"/>
                          </a:solidFill>
                          <a:latin typeface="Franklin Gothic Medium"/>
                          <a:cs typeface="Franklin Gothic Medium"/>
                        </a:rPr>
                        <a:t> </a:t>
                      </a:r>
                      <a:r>
                        <a:rPr sz="900" spc="-10">
                          <a:solidFill>
                            <a:schemeClr val="tx2"/>
                          </a:solidFill>
                          <a:latin typeface="Franklin Gothic Medium"/>
                          <a:cs typeface="Franklin Gothic Medium"/>
                        </a:rPr>
                        <a:t>Growth Prospects</a:t>
                      </a:r>
                      <a:endParaRPr sz="900">
                        <a:solidFill>
                          <a:schemeClr val="tx2"/>
                        </a:solidFill>
                        <a:latin typeface="Franklin Gothic Medium"/>
                        <a:cs typeface="Franklin Gothic Medium"/>
                      </a:endParaRPr>
                    </a:p>
                  </a:txBody>
                  <a:tcPr marL="0" marR="0" marT="19610" marB="0">
                    <a:lnL w="28575">
                      <a:solidFill>
                        <a:srgbClr val="FFFFFF"/>
                      </a:solidFill>
                      <a:prstDash val="solid"/>
                    </a:lnL>
                    <a:lnR w="28575">
                      <a:solidFill>
                        <a:srgbClr val="FFFFFF"/>
                      </a:solidFill>
                      <a:prstDash val="solid"/>
                    </a:lnR>
                    <a:solidFill>
                      <a:srgbClr val="F0CC3C"/>
                    </a:solidFill>
                  </a:tcPr>
                </a:tc>
                <a:tc>
                  <a:txBody>
                    <a:bodyPr/>
                    <a:lstStyle/>
                    <a:p>
                      <a:pPr>
                        <a:lnSpc>
                          <a:spcPct val="100000"/>
                        </a:lnSpc>
                        <a:spcBef>
                          <a:spcPts val="175"/>
                        </a:spcBef>
                      </a:pPr>
                      <a:endParaRPr sz="900">
                        <a:solidFill>
                          <a:schemeClr val="tx2"/>
                        </a:solidFill>
                        <a:latin typeface="Times New Roman"/>
                        <a:cs typeface="Times New Roman"/>
                      </a:endParaRPr>
                    </a:p>
                    <a:p>
                      <a:pPr marL="144145" marR="138430" indent="92710">
                        <a:lnSpc>
                          <a:spcPct val="104700"/>
                        </a:lnSpc>
                        <a:spcBef>
                          <a:spcPts val="5"/>
                        </a:spcBef>
                      </a:pPr>
                      <a:r>
                        <a:rPr sz="900" spc="-10">
                          <a:solidFill>
                            <a:schemeClr val="tx2"/>
                          </a:solidFill>
                          <a:latin typeface="Franklin Gothic Medium"/>
                          <a:cs typeface="Franklin Gothic Medium"/>
                        </a:rPr>
                        <a:t>Increase Profitability</a:t>
                      </a:r>
                      <a:endParaRPr sz="900">
                        <a:solidFill>
                          <a:schemeClr val="tx2"/>
                        </a:solidFill>
                        <a:latin typeface="Franklin Gothic Medium"/>
                        <a:cs typeface="Franklin Gothic Medium"/>
                      </a:endParaRPr>
                    </a:p>
                  </a:txBody>
                  <a:tcPr marL="0" marR="0" marT="19610" marB="0">
                    <a:lnL w="28575">
                      <a:solidFill>
                        <a:srgbClr val="FFFFFF"/>
                      </a:solidFill>
                      <a:prstDash val="solid"/>
                    </a:lnL>
                    <a:lnR w="28575">
                      <a:solidFill>
                        <a:srgbClr val="FFFFFF"/>
                      </a:solidFill>
                      <a:prstDash val="solid"/>
                    </a:lnR>
                    <a:solidFill>
                      <a:srgbClr val="F0CC3C"/>
                    </a:solidFill>
                  </a:tcPr>
                </a:tc>
                <a:tc>
                  <a:txBody>
                    <a:bodyPr/>
                    <a:lstStyle/>
                    <a:p>
                      <a:pPr>
                        <a:lnSpc>
                          <a:spcPct val="100000"/>
                        </a:lnSpc>
                        <a:spcBef>
                          <a:spcPts val="175"/>
                        </a:spcBef>
                      </a:pPr>
                      <a:endParaRPr sz="900">
                        <a:solidFill>
                          <a:schemeClr val="tx2"/>
                        </a:solidFill>
                        <a:latin typeface="Times New Roman"/>
                        <a:cs typeface="Times New Roman"/>
                      </a:endParaRPr>
                    </a:p>
                    <a:p>
                      <a:pPr marL="95250" marR="89535" indent="60960">
                        <a:lnSpc>
                          <a:spcPct val="104700"/>
                        </a:lnSpc>
                        <a:spcBef>
                          <a:spcPts val="5"/>
                        </a:spcBef>
                      </a:pPr>
                      <a:r>
                        <a:rPr sz="900" spc="-10">
                          <a:solidFill>
                            <a:schemeClr val="tx2"/>
                          </a:solidFill>
                          <a:latin typeface="Franklin Gothic Medium"/>
                          <a:cs typeface="Franklin Gothic Medium"/>
                        </a:rPr>
                        <a:t>Likelihood </a:t>
                      </a:r>
                      <a:r>
                        <a:rPr sz="900">
                          <a:solidFill>
                            <a:schemeClr val="tx2"/>
                          </a:solidFill>
                          <a:latin typeface="Franklin Gothic Medium"/>
                          <a:cs typeface="Franklin Gothic Medium"/>
                        </a:rPr>
                        <a:t>of</a:t>
                      </a:r>
                      <a:r>
                        <a:rPr sz="900" spc="45">
                          <a:solidFill>
                            <a:schemeClr val="tx2"/>
                          </a:solidFill>
                          <a:latin typeface="Franklin Gothic Medium"/>
                          <a:cs typeface="Franklin Gothic Medium"/>
                        </a:rPr>
                        <a:t> </a:t>
                      </a:r>
                      <a:r>
                        <a:rPr sz="900" spc="-10">
                          <a:solidFill>
                            <a:schemeClr val="tx2"/>
                          </a:solidFill>
                          <a:latin typeface="Franklin Gothic Medium"/>
                          <a:cs typeface="Franklin Gothic Medium"/>
                        </a:rPr>
                        <a:t>Approvals</a:t>
                      </a:r>
                      <a:endParaRPr sz="900">
                        <a:solidFill>
                          <a:schemeClr val="tx2"/>
                        </a:solidFill>
                        <a:latin typeface="Franklin Gothic Medium"/>
                        <a:cs typeface="Franklin Gothic Medium"/>
                      </a:endParaRPr>
                    </a:p>
                  </a:txBody>
                  <a:tcPr marL="0" marR="0" marT="19610" marB="0">
                    <a:lnL w="28575">
                      <a:solidFill>
                        <a:srgbClr val="FFFFFF"/>
                      </a:solidFill>
                      <a:prstDash val="solid"/>
                    </a:lnL>
                    <a:lnR w="28575">
                      <a:solidFill>
                        <a:srgbClr val="FFFFFF"/>
                      </a:solidFill>
                      <a:prstDash val="solid"/>
                    </a:lnR>
                    <a:solidFill>
                      <a:srgbClr val="F0CC3C"/>
                    </a:solidFill>
                  </a:tcPr>
                </a:tc>
                <a:tc>
                  <a:txBody>
                    <a:bodyPr/>
                    <a:lstStyle/>
                    <a:p>
                      <a:pPr marL="109220" marR="104775" indent="1270" algn="ctr">
                        <a:lnSpc>
                          <a:spcPct val="104299"/>
                        </a:lnSpc>
                        <a:spcBef>
                          <a:spcPts val="675"/>
                        </a:spcBef>
                      </a:pPr>
                      <a:endParaRPr sz="900">
                        <a:solidFill>
                          <a:schemeClr val="tx2"/>
                        </a:solidFill>
                        <a:latin typeface="Franklin Gothic Medium"/>
                        <a:cs typeface="Franklin Gothic Medium"/>
                      </a:endParaRPr>
                    </a:p>
                  </a:txBody>
                  <a:tcPr marL="0" marR="0" marT="75640" marB="0">
                    <a:lnL w="28575">
                      <a:solidFill>
                        <a:srgbClr val="FFFFFF"/>
                      </a:solidFill>
                      <a:prstDash val="solid"/>
                    </a:lnL>
                    <a:lnR w="28575">
                      <a:solidFill>
                        <a:srgbClr val="FFFFFF"/>
                      </a:solidFill>
                      <a:prstDash val="solid"/>
                    </a:lnR>
                    <a:solidFill>
                      <a:srgbClr val="F0CC3C"/>
                    </a:solidFill>
                  </a:tcPr>
                </a:tc>
                <a:extLst>
                  <a:ext uri="{0D108BD9-81ED-4DB2-BD59-A6C34878D82A}">
                    <a16:rowId xmlns:a16="http://schemas.microsoft.com/office/drawing/2014/main" val="10000"/>
                  </a:ext>
                </a:extLst>
              </a:tr>
              <a:tr h="689722">
                <a:tc gridSpan="6">
                  <a:txBody>
                    <a:bodyPr/>
                    <a:lstStyle/>
                    <a:p>
                      <a:pPr marL="1938020" indent="-200660">
                        <a:lnSpc>
                          <a:spcPct val="100000"/>
                        </a:lnSpc>
                        <a:spcBef>
                          <a:spcPts val="459"/>
                        </a:spcBef>
                        <a:buClr>
                          <a:srgbClr val="91A2B9"/>
                        </a:buClr>
                        <a:buSzPct val="66666"/>
                        <a:buFont typeface="Arial MT"/>
                        <a:buChar char="•"/>
                        <a:tabLst>
                          <a:tab pos="1938020" algn="l"/>
                        </a:tabLst>
                      </a:pPr>
                      <a:endParaRPr sz="900">
                        <a:latin typeface="Franklin Gothic Medium"/>
                        <a:cs typeface="Franklin Gothic Medium"/>
                      </a:endParaRPr>
                    </a:p>
                  </a:txBody>
                  <a:tcPr marL="0" marR="0" marT="51546" marB="0">
                    <a:lnB w="28575">
                      <a:solidFill>
                        <a:srgbClr val="C0C0C0"/>
                      </a:solidFill>
                      <a:prstDash val="solid"/>
                    </a:lnB>
                    <a:solidFill>
                      <a:srgbClr val="ECEDEE"/>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grpSp>
        <p:nvGrpSpPr>
          <p:cNvPr id="6" name="object 6"/>
          <p:cNvGrpSpPr/>
          <p:nvPr/>
        </p:nvGrpSpPr>
        <p:grpSpPr>
          <a:xfrm>
            <a:off x="276110" y="3298094"/>
            <a:ext cx="8392647" cy="1461807"/>
            <a:chOff x="280415" y="3511295"/>
            <a:chExt cx="9511666" cy="1656715"/>
          </a:xfrm>
        </p:grpSpPr>
        <p:sp>
          <p:nvSpPr>
            <p:cNvPr id="7" name="object 7"/>
            <p:cNvSpPr/>
            <p:nvPr/>
          </p:nvSpPr>
          <p:spPr>
            <a:xfrm>
              <a:off x="280416" y="3511295"/>
              <a:ext cx="9511665" cy="782320"/>
            </a:xfrm>
            <a:custGeom>
              <a:avLst/>
              <a:gdLst/>
              <a:ahLst/>
              <a:cxnLst/>
              <a:rect l="l" t="t" r="r" b="b"/>
              <a:pathLst>
                <a:path w="9511665" h="782320">
                  <a:moveTo>
                    <a:pt x="9511284" y="0"/>
                  </a:moveTo>
                  <a:lnTo>
                    <a:pt x="9511284" y="0"/>
                  </a:lnTo>
                  <a:lnTo>
                    <a:pt x="0" y="0"/>
                  </a:lnTo>
                  <a:lnTo>
                    <a:pt x="0" y="781812"/>
                  </a:lnTo>
                  <a:lnTo>
                    <a:pt x="9511284" y="781812"/>
                  </a:lnTo>
                  <a:lnTo>
                    <a:pt x="9511284" y="0"/>
                  </a:lnTo>
                  <a:close/>
                </a:path>
              </a:pathLst>
            </a:custGeom>
            <a:solidFill>
              <a:srgbClr val="ECEDEE"/>
            </a:solidFill>
          </p:spPr>
          <p:txBody>
            <a:bodyPr wrap="square" lIns="0" tIns="0" rIns="0" bIns="0" rtlCol="0"/>
            <a:lstStyle/>
            <a:p>
              <a:endParaRPr sz="1588"/>
            </a:p>
          </p:txBody>
        </p:sp>
        <p:sp>
          <p:nvSpPr>
            <p:cNvPr id="8" name="object 8"/>
            <p:cNvSpPr/>
            <p:nvPr/>
          </p:nvSpPr>
          <p:spPr>
            <a:xfrm>
              <a:off x="280415" y="3511296"/>
              <a:ext cx="9511665" cy="1656714"/>
            </a:xfrm>
            <a:custGeom>
              <a:avLst/>
              <a:gdLst/>
              <a:ahLst/>
              <a:cxnLst/>
              <a:rect l="l" t="t" r="r" b="b"/>
              <a:pathLst>
                <a:path w="9511665" h="1656714">
                  <a:moveTo>
                    <a:pt x="0" y="0"/>
                  </a:moveTo>
                  <a:lnTo>
                    <a:pt x="9511283" y="0"/>
                  </a:lnTo>
                </a:path>
                <a:path w="9511665" h="1656714">
                  <a:moveTo>
                    <a:pt x="0" y="780287"/>
                  </a:moveTo>
                  <a:lnTo>
                    <a:pt x="9511283" y="780287"/>
                  </a:lnTo>
                </a:path>
                <a:path w="9511665" h="1656714">
                  <a:moveTo>
                    <a:pt x="0" y="1656587"/>
                  </a:moveTo>
                  <a:lnTo>
                    <a:pt x="9511283" y="1656587"/>
                  </a:lnTo>
                </a:path>
              </a:pathLst>
            </a:custGeom>
            <a:ln w="21335">
              <a:solidFill>
                <a:srgbClr val="C0C0C0"/>
              </a:solidFill>
            </a:ln>
          </p:spPr>
          <p:txBody>
            <a:bodyPr wrap="square" lIns="0" tIns="0" rIns="0" bIns="0" rtlCol="0"/>
            <a:lstStyle/>
            <a:p>
              <a:endParaRPr sz="1588"/>
            </a:p>
          </p:txBody>
        </p:sp>
      </p:grpSp>
      <p:sp>
        <p:nvSpPr>
          <p:cNvPr id="9" name="object 9"/>
          <p:cNvSpPr txBox="1"/>
          <p:nvPr/>
        </p:nvSpPr>
        <p:spPr>
          <a:xfrm>
            <a:off x="589897" y="2846612"/>
            <a:ext cx="1128993" cy="168599"/>
          </a:xfrm>
          <a:prstGeom prst="rect">
            <a:avLst/>
          </a:prstGeom>
        </p:spPr>
        <p:txBody>
          <a:bodyPr vert="horz" wrap="square" lIns="0" tIns="14568" rIns="0" bIns="0" rtlCol="0" anchor="t">
            <a:spAutoFit/>
          </a:bodyPr>
          <a:lstStyle/>
          <a:p>
            <a:pPr marL="10795">
              <a:spcBef>
                <a:spcPts val="115"/>
              </a:spcBef>
            </a:pPr>
            <a:r>
              <a:rPr lang="en-US" sz="1000" b="1">
                <a:latin typeface="Helvetica "/>
                <a:cs typeface="Franklin Gothic Medium"/>
              </a:rPr>
              <a:t>Restructuring</a:t>
            </a:r>
          </a:p>
        </p:txBody>
      </p:sp>
      <p:sp>
        <p:nvSpPr>
          <p:cNvPr id="10" name="object 10"/>
          <p:cNvSpPr txBox="1"/>
          <p:nvPr/>
        </p:nvSpPr>
        <p:spPr>
          <a:xfrm>
            <a:off x="1867359" y="2664486"/>
            <a:ext cx="3011656" cy="701550"/>
          </a:xfrm>
          <a:prstGeom prst="rect">
            <a:avLst/>
          </a:prstGeom>
        </p:spPr>
        <p:txBody>
          <a:bodyPr vert="horz" wrap="square" lIns="0" tIns="8965" rIns="0" bIns="0" rtlCol="0" anchor="t">
            <a:spAutoFit/>
          </a:bodyPr>
          <a:lstStyle/>
          <a:p>
            <a:pPr marL="171450" indent="-171450">
              <a:buClr>
                <a:srgbClr val="91A2B9"/>
              </a:buClr>
              <a:buSzPct val="66666"/>
              <a:buFont typeface="Arial"/>
              <a:buChar char="•"/>
              <a:tabLst>
                <a:tab pos="188269" algn="l"/>
              </a:tabLst>
            </a:pPr>
            <a:r>
              <a:rPr lang="en-IN" sz="900" b="1">
                <a:solidFill>
                  <a:schemeClr val="tx1">
                    <a:lumMod val="76000"/>
                    <a:lumOff val="24000"/>
                  </a:schemeClr>
                </a:solidFill>
                <a:ea typeface="+mn-lt"/>
                <a:cs typeface="+mn-lt"/>
              </a:rPr>
              <a:t>Cost Optimization</a:t>
            </a:r>
            <a:r>
              <a:rPr lang="en-IN" sz="900">
                <a:solidFill>
                  <a:schemeClr val="tx1">
                    <a:lumMod val="76000"/>
                    <a:lumOff val="24000"/>
                  </a:schemeClr>
                </a:solidFill>
                <a:ea typeface="+mn-lt"/>
                <a:cs typeface="+mn-lt"/>
              </a:rPr>
              <a:t>: Restructuring reduces expenses to boost profitability.</a:t>
            </a:r>
            <a:endParaRPr lang="en-IN">
              <a:solidFill>
                <a:schemeClr val="tx1">
                  <a:lumMod val="76000"/>
                  <a:lumOff val="24000"/>
                </a:schemeClr>
              </a:solidFill>
              <a:ea typeface="+mn-lt"/>
              <a:cs typeface="+mn-lt"/>
            </a:endParaRPr>
          </a:p>
          <a:p>
            <a:pPr marL="171450" indent="-171450">
              <a:buClr>
                <a:srgbClr val="91A2B9"/>
              </a:buClr>
              <a:buSzPct val="66666"/>
              <a:buFont typeface="Arial"/>
              <a:buChar char="•"/>
              <a:tabLst>
                <a:tab pos="188269" algn="l"/>
              </a:tabLst>
            </a:pPr>
            <a:r>
              <a:rPr lang="en-IN" sz="900" b="1">
                <a:solidFill>
                  <a:schemeClr val="tx1">
                    <a:lumMod val="76000"/>
                    <a:lumOff val="24000"/>
                  </a:schemeClr>
                </a:solidFill>
                <a:ea typeface="+mn-lt"/>
                <a:cs typeface="+mn-lt"/>
              </a:rPr>
              <a:t>Operational Efficiency</a:t>
            </a:r>
            <a:r>
              <a:rPr lang="en-IN" sz="900">
                <a:solidFill>
                  <a:schemeClr val="tx1">
                    <a:lumMod val="76000"/>
                    <a:lumOff val="24000"/>
                  </a:schemeClr>
                </a:solidFill>
                <a:ea typeface="+mn-lt"/>
                <a:cs typeface="+mn-lt"/>
              </a:rPr>
              <a:t>: Enhances margins while maintaining core operations.</a:t>
            </a:r>
            <a:endParaRPr lang="en-IN">
              <a:solidFill>
                <a:schemeClr val="tx1">
                  <a:lumMod val="76000"/>
                  <a:lumOff val="24000"/>
                </a:schemeClr>
              </a:solidFill>
              <a:ea typeface="+mn-lt"/>
              <a:cs typeface="+mn-lt"/>
            </a:endParaRPr>
          </a:p>
          <a:p>
            <a:pPr>
              <a:buClr>
                <a:srgbClr val="91A2B9"/>
              </a:buClr>
              <a:buSzPct val="66666"/>
              <a:buFont typeface="Arial"/>
              <a:buChar char="•"/>
              <a:tabLst>
                <a:tab pos="188269" algn="l"/>
              </a:tabLst>
            </a:pPr>
            <a:endParaRPr lang="en-IN" sz="900">
              <a:solidFill>
                <a:schemeClr val="tx1">
                  <a:lumMod val="76000"/>
                  <a:lumOff val="24000"/>
                </a:schemeClr>
              </a:solidFill>
              <a:latin typeface="Helvetica"/>
              <a:cs typeface="Helvetica"/>
            </a:endParaRPr>
          </a:p>
        </p:txBody>
      </p:sp>
      <p:sp>
        <p:nvSpPr>
          <p:cNvPr id="11" name="object 11"/>
          <p:cNvSpPr txBox="1"/>
          <p:nvPr/>
        </p:nvSpPr>
        <p:spPr>
          <a:xfrm>
            <a:off x="372456" y="3545640"/>
            <a:ext cx="1268301" cy="167516"/>
          </a:xfrm>
          <a:prstGeom prst="rect">
            <a:avLst/>
          </a:prstGeom>
        </p:spPr>
        <p:txBody>
          <a:bodyPr vert="horz" wrap="square" lIns="0" tIns="7844" rIns="0" bIns="0" rtlCol="0" anchor="t">
            <a:spAutoFit/>
          </a:bodyPr>
          <a:lstStyle/>
          <a:p>
            <a:pPr marL="10795" marR="4445" algn="ctr">
              <a:lnSpc>
                <a:spcPct val="104800"/>
              </a:lnSpc>
              <a:spcBef>
                <a:spcPts val="62"/>
              </a:spcBef>
            </a:pPr>
            <a:r>
              <a:rPr lang="en-US" sz="1050" b="1">
                <a:latin typeface="Helvetica "/>
                <a:cs typeface="Franklin Gothic Medium"/>
              </a:rPr>
              <a:t>Strategic Initiatives</a:t>
            </a:r>
          </a:p>
        </p:txBody>
      </p:sp>
      <p:sp>
        <p:nvSpPr>
          <p:cNvPr id="12" name="object 12"/>
          <p:cNvSpPr txBox="1"/>
          <p:nvPr/>
        </p:nvSpPr>
        <p:spPr>
          <a:xfrm>
            <a:off x="1875859" y="3363261"/>
            <a:ext cx="3083476" cy="709575"/>
          </a:xfrm>
          <a:prstGeom prst="rect">
            <a:avLst/>
          </a:prstGeom>
        </p:spPr>
        <p:txBody>
          <a:bodyPr vert="horz" wrap="square" lIns="0" tIns="8404" rIns="0" bIns="0" rtlCol="0" anchor="t">
            <a:spAutoFit/>
          </a:bodyPr>
          <a:lstStyle/>
          <a:p>
            <a:pPr marL="171450" indent="-171450">
              <a:buClr>
                <a:srgbClr val="91A2B9"/>
              </a:buClr>
              <a:buSzPct val="66666"/>
              <a:buFont typeface="Arial"/>
              <a:buChar char="•"/>
              <a:tabLst>
                <a:tab pos="188269" algn="l"/>
              </a:tabLst>
            </a:pPr>
            <a:r>
              <a:rPr lang="en-IN" sz="900" b="1">
                <a:solidFill>
                  <a:schemeClr val="tx1">
                    <a:lumMod val="76000"/>
                    <a:lumOff val="24000"/>
                  </a:schemeClr>
                </a:solidFill>
                <a:ea typeface="+mn-lt"/>
                <a:cs typeface="+mn-lt"/>
              </a:rPr>
              <a:t>New Features</a:t>
            </a:r>
            <a:r>
              <a:rPr lang="en-IN" sz="900">
                <a:solidFill>
                  <a:schemeClr val="tx1">
                    <a:lumMod val="76000"/>
                    <a:lumOff val="24000"/>
                  </a:schemeClr>
                </a:solidFill>
                <a:ea typeface="+mn-lt"/>
                <a:cs typeface="+mn-lt"/>
              </a:rPr>
              <a:t>: Enhance customer retention through feature innovation.</a:t>
            </a:r>
            <a:endParaRPr lang="en-IN">
              <a:solidFill>
                <a:schemeClr val="tx1">
                  <a:lumMod val="76000"/>
                  <a:lumOff val="24000"/>
                </a:schemeClr>
              </a:solidFill>
              <a:ea typeface="+mn-lt"/>
              <a:cs typeface="+mn-lt"/>
            </a:endParaRPr>
          </a:p>
          <a:p>
            <a:pPr marL="171450" indent="-171450">
              <a:buClr>
                <a:srgbClr val="91A2B9"/>
              </a:buClr>
              <a:buSzPct val="66666"/>
              <a:buFont typeface="Arial"/>
              <a:buChar char="•"/>
              <a:tabLst>
                <a:tab pos="188269" algn="l"/>
              </a:tabLst>
            </a:pPr>
            <a:r>
              <a:rPr lang="en-IN" sz="900" b="1">
                <a:solidFill>
                  <a:schemeClr val="tx1">
                    <a:lumMod val="76000"/>
                    <a:lumOff val="24000"/>
                  </a:schemeClr>
                </a:solidFill>
                <a:ea typeface="+mn-lt"/>
                <a:cs typeface="+mn-lt"/>
              </a:rPr>
              <a:t>Management Restructuring</a:t>
            </a:r>
            <a:r>
              <a:rPr lang="en-IN" sz="900">
                <a:solidFill>
                  <a:schemeClr val="tx1">
                    <a:lumMod val="76000"/>
                    <a:lumOff val="24000"/>
                  </a:schemeClr>
                </a:solidFill>
                <a:ea typeface="+mn-lt"/>
                <a:cs typeface="+mn-lt"/>
              </a:rPr>
              <a:t>: Align employee feedback with organizational goals.</a:t>
            </a:r>
            <a:endParaRPr lang="en-IN">
              <a:solidFill>
                <a:schemeClr val="tx1">
                  <a:lumMod val="76000"/>
                  <a:lumOff val="24000"/>
                </a:schemeClr>
              </a:solidFill>
              <a:ea typeface="+mn-lt"/>
              <a:cs typeface="+mn-lt"/>
            </a:endParaRPr>
          </a:p>
          <a:p>
            <a:pPr marL="187960" marR="4445" indent="-177165">
              <a:lnSpc>
                <a:spcPct val="104400"/>
              </a:lnSpc>
              <a:spcBef>
                <a:spcPts val="66"/>
              </a:spcBef>
              <a:buClr>
                <a:srgbClr val="91A2B9"/>
              </a:buClr>
              <a:buSzPct val="66666"/>
              <a:buFont typeface="Arial"/>
              <a:buChar char="•"/>
              <a:tabLst>
                <a:tab pos="188269" algn="l"/>
              </a:tabLst>
            </a:pPr>
            <a:endParaRPr lang="en-IN" sz="900">
              <a:solidFill>
                <a:schemeClr val="tx1">
                  <a:lumMod val="76000"/>
                  <a:lumOff val="24000"/>
                </a:schemeClr>
              </a:solidFill>
              <a:latin typeface="Helvetica "/>
              <a:cs typeface="Franklin Gothic Medium"/>
            </a:endParaRPr>
          </a:p>
        </p:txBody>
      </p:sp>
      <p:sp>
        <p:nvSpPr>
          <p:cNvPr id="13" name="object 13"/>
          <p:cNvSpPr txBox="1"/>
          <p:nvPr/>
        </p:nvSpPr>
        <p:spPr>
          <a:xfrm>
            <a:off x="667945" y="4267270"/>
            <a:ext cx="911038" cy="167516"/>
          </a:xfrm>
          <a:prstGeom prst="rect">
            <a:avLst/>
          </a:prstGeom>
        </p:spPr>
        <p:txBody>
          <a:bodyPr vert="horz" wrap="square" lIns="0" tIns="7844" rIns="0" bIns="0" rtlCol="0" anchor="t">
            <a:spAutoFit/>
          </a:bodyPr>
          <a:lstStyle/>
          <a:p>
            <a:pPr marL="232410" marR="4445" indent="-221615">
              <a:lnSpc>
                <a:spcPct val="104700"/>
              </a:lnSpc>
              <a:spcBef>
                <a:spcPts val="62"/>
              </a:spcBef>
            </a:pPr>
            <a:r>
              <a:rPr lang="en-US" sz="1050" b="1">
                <a:latin typeface="Helvetica "/>
                <a:cs typeface="Franklin Gothic Medium"/>
              </a:rPr>
              <a:t>Sell to Meta</a:t>
            </a:r>
          </a:p>
        </p:txBody>
      </p:sp>
      <p:sp>
        <p:nvSpPr>
          <p:cNvPr id="14" name="object 14"/>
          <p:cNvSpPr txBox="1"/>
          <p:nvPr/>
        </p:nvSpPr>
        <p:spPr>
          <a:xfrm>
            <a:off x="1712109" y="4038697"/>
            <a:ext cx="3020546" cy="592546"/>
          </a:xfrm>
          <a:prstGeom prst="rect">
            <a:avLst/>
          </a:prstGeom>
        </p:spPr>
        <p:txBody>
          <a:bodyPr vert="horz" wrap="square" lIns="0" tIns="8965" rIns="0" bIns="0" rtlCol="0" anchor="t">
            <a:spAutoFit/>
          </a:bodyPr>
          <a:lstStyle/>
          <a:p>
            <a:pPr marL="187960" indent="-176530">
              <a:spcBef>
                <a:spcPts val="53"/>
              </a:spcBef>
              <a:buClr>
                <a:srgbClr val="91A2B9"/>
              </a:buClr>
              <a:buSzPct val="66666"/>
              <a:buFont typeface="Arial MT"/>
              <a:buChar char="•"/>
              <a:tabLst>
                <a:tab pos="188269" algn="l"/>
              </a:tabLst>
            </a:pPr>
            <a:r>
              <a:rPr lang="en-US" sz="900">
                <a:solidFill>
                  <a:schemeClr val="tx1">
                    <a:lumMod val="76000"/>
                    <a:lumOff val="24000"/>
                  </a:schemeClr>
                </a:solidFill>
                <a:latin typeface="Helvetica "/>
                <a:cs typeface="Franklin Gothic Medium"/>
              </a:rPr>
              <a:t>Significant</a:t>
            </a:r>
            <a:r>
              <a:rPr lang="en-US" sz="900" spc="49">
                <a:solidFill>
                  <a:schemeClr val="tx1">
                    <a:lumMod val="76000"/>
                    <a:lumOff val="24000"/>
                  </a:schemeClr>
                </a:solidFill>
                <a:latin typeface="Helvetica "/>
                <a:cs typeface="Franklin Gothic Medium"/>
              </a:rPr>
              <a:t> </a:t>
            </a:r>
            <a:r>
              <a:rPr lang="en-US" sz="900">
                <a:solidFill>
                  <a:schemeClr val="tx1">
                    <a:lumMod val="76000"/>
                    <a:lumOff val="24000"/>
                  </a:schemeClr>
                </a:solidFill>
                <a:latin typeface="Helvetica "/>
                <a:cs typeface="Franklin Gothic Medium"/>
              </a:rPr>
              <a:t>cost</a:t>
            </a:r>
            <a:r>
              <a:rPr lang="en-US" sz="900" spc="44">
                <a:solidFill>
                  <a:schemeClr val="tx1">
                    <a:lumMod val="76000"/>
                    <a:lumOff val="24000"/>
                  </a:schemeClr>
                </a:solidFill>
                <a:latin typeface="Helvetica "/>
                <a:cs typeface="Franklin Gothic Medium"/>
              </a:rPr>
              <a:t> </a:t>
            </a:r>
            <a:r>
              <a:rPr lang="en-US" sz="900">
                <a:solidFill>
                  <a:schemeClr val="tx1">
                    <a:lumMod val="76000"/>
                    <a:lumOff val="24000"/>
                  </a:schemeClr>
                </a:solidFill>
                <a:latin typeface="Helvetica "/>
                <a:cs typeface="Franklin Gothic Medium"/>
              </a:rPr>
              <a:t>and</a:t>
            </a:r>
            <a:r>
              <a:rPr lang="en-US" sz="900" spc="40">
                <a:solidFill>
                  <a:schemeClr val="tx1">
                    <a:lumMod val="76000"/>
                    <a:lumOff val="24000"/>
                  </a:schemeClr>
                </a:solidFill>
                <a:latin typeface="Helvetica "/>
                <a:cs typeface="Franklin Gothic Medium"/>
              </a:rPr>
              <a:t> </a:t>
            </a:r>
            <a:r>
              <a:rPr lang="en-US" sz="900">
                <a:solidFill>
                  <a:schemeClr val="tx1">
                    <a:lumMod val="76000"/>
                    <a:lumOff val="24000"/>
                  </a:schemeClr>
                </a:solidFill>
                <a:latin typeface="Helvetica "/>
                <a:cs typeface="Franklin Gothic Medium"/>
              </a:rPr>
              <a:t>revenue</a:t>
            </a:r>
            <a:r>
              <a:rPr lang="en-US" sz="900" spc="88">
                <a:solidFill>
                  <a:schemeClr val="tx1">
                    <a:lumMod val="76000"/>
                    <a:lumOff val="24000"/>
                  </a:schemeClr>
                </a:solidFill>
                <a:latin typeface="Helvetica "/>
                <a:cs typeface="Franklin Gothic Medium"/>
              </a:rPr>
              <a:t> </a:t>
            </a:r>
            <a:r>
              <a:rPr lang="en-US" sz="900" spc="-9">
                <a:solidFill>
                  <a:schemeClr val="tx1">
                    <a:lumMod val="76000"/>
                    <a:lumOff val="24000"/>
                  </a:schemeClr>
                </a:solidFill>
                <a:latin typeface="Helvetica "/>
                <a:cs typeface="Franklin Gothic Medium"/>
              </a:rPr>
              <a:t>synergies through  reduced marketing expenses(</a:t>
            </a:r>
            <a:r>
              <a:rPr lang="en-US" sz="900" spc="-9">
                <a:solidFill>
                  <a:schemeClr val="tx1">
                    <a:lumMod val="76000"/>
                    <a:lumOff val="24000"/>
                  </a:schemeClr>
                </a:solidFill>
                <a:latin typeface="Helvetica "/>
                <a:cs typeface="+mn-lt"/>
              </a:rPr>
              <a:t>marketing </a:t>
            </a:r>
            <a:r>
              <a:rPr lang="en-US" sz="900" spc="-9">
                <a:solidFill>
                  <a:schemeClr val="tx1">
                    <a:lumMod val="76000"/>
                    <a:lumOff val="24000"/>
                  </a:schemeClr>
                </a:solidFill>
                <a:latin typeface="Helvetica "/>
                <a:cs typeface="Franklin Gothic Medium"/>
              </a:rPr>
              <a:t>through </a:t>
            </a:r>
            <a:r>
              <a:rPr lang="en-US" sz="900" spc="-9">
                <a:solidFill>
                  <a:schemeClr val="tx1">
                    <a:lumMod val="76000"/>
                    <a:lumOff val="24000"/>
                  </a:schemeClr>
                </a:solidFill>
                <a:latin typeface="Helvetica "/>
                <a:cs typeface="+mn-lt"/>
              </a:rPr>
              <a:t>Facebook ads</a:t>
            </a:r>
            <a:r>
              <a:rPr lang="en-US" sz="900" spc="-9">
                <a:solidFill>
                  <a:schemeClr val="tx1">
                    <a:lumMod val="76000"/>
                    <a:lumOff val="24000"/>
                  </a:schemeClr>
                </a:solidFill>
                <a:latin typeface="Helvetica "/>
                <a:cs typeface="Franklin Gothic Medium"/>
              </a:rPr>
              <a:t>)</a:t>
            </a:r>
            <a:r>
              <a:rPr lang="en-US" sz="900" spc="-9">
                <a:solidFill>
                  <a:schemeClr val="tx1">
                    <a:lumMod val="76000"/>
                    <a:lumOff val="24000"/>
                  </a:schemeClr>
                </a:solidFill>
                <a:latin typeface="Helvetica "/>
                <a:cs typeface="+mn-lt"/>
              </a:rPr>
              <a:t> and </a:t>
            </a:r>
            <a:r>
              <a:rPr lang="en-US" sz="900" spc="-9">
                <a:solidFill>
                  <a:schemeClr val="tx1">
                    <a:lumMod val="76000"/>
                    <a:lumOff val="24000"/>
                  </a:schemeClr>
                </a:solidFill>
                <a:latin typeface="Helvetica "/>
                <a:cs typeface="Franklin Gothic Medium"/>
              </a:rPr>
              <a:t>sharing of </a:t>
            </a:r>
            <a:r>
              <a:rPr lang="en-US" sz="900" spc="-9">
                <a:solidFill>
                  <a:schemeClr val="tx1">
                    <a:lumMod val="76000"/>
                    <a:lumOff val="24000"/>
                  </a:schemeClr>
                </a:solidFill>
                <a:latin typeface="Helvetica "/>
                <a:cs typeface="+mn-lt"/>
              </a:rPr>
              <a:t>data centers.</a:t>
            </a:r>
            <a:endParaRPr lang="en-US" sz="900" spc="-9">
              <a:solidFill>
                <a:schemeClr val="tx1">
                  <a:lumMod val="76000"/>
                  <a:lumOff val="24000"/>
                </a:schemeClr>
              </a:solidFill>
              <a:latin typeface="Helvetica "/>
              <a:cs typeface="Franklin Gothic Medium"/>
            </a:endParaRPr>
          </a:p>
          <a:p>
            <a:pPr marL="187960" indent="-176530">
              <a:spcBef>
                <a:spcPts val="53"/>
              </a:spcBef>
              <a:buClr>
                <a:srgbClr val="91A2B9"/>
              </a:buClr>
              <a:buSzPct val="66666"/>
              <a:buFont typeface="Arial MT"/>
              <a:buChar char="•"/>
              <a:tabLst>
                <a:tab pos="188269" algn="l"/>
              </a:tabLst>
            </a:pPr>
            <a:r>
              <a:rPr lang="en-US" sz="900" spc="-9">
                <a:solidFill>
                  <a:schemeClr val="tx1">
                    <a:lumMod val="76000"/>
                    <a:lumOff val="24000"/>
                  </a:schemeClr>
                </a:solidFill>
                <a:latin typeface="Helvetica "/>
                <a:cs typeface="Franklin Gothic Medium"/>
              </a:rPr>
              <a:t>Expanding of </a:t>
            </a:r>
            <a:r>
              <a:rPr lang="en-US" sz="900" spc="-9">
                <a:solidFill>
                  <a:schemeClr val="tx1">
                    <a:lumMod val="76000"/>
                    <a:lumOff val="24000"/>
                  </a:schemeClr>
                </a:solidFill>
                <a:latin typeface="Helvetica "/>
                <a:cs typeface="+mn-lt"/>
              </a:rPr>
              <a:t>user base </a:t>
            </a:r>
            <a:r>
              <a:rPr lang="en-US" sz="900" spc="-9">
                <a:solidFill>
                  <a:schemeClr val="tx1">
                    <a:lumMod val="76000"/>
                    <a:lumOff val="24000"/>
                  </a:schemeClr>
                </a:solidFill>
                <a:latin typeface="Helvetica "/>
                <a:cs typeface="Franklin Gothic Medium"/>
              </a:rPr>
              <a:t>and integrating with </a:t>
            </a:r>
            <a:r>
              <a:rPr lang="en-US" sz="900" spc="-9">
                <a:solidFill>
                  <a:schemeClr val="tx1">
                    <a:lumMod val="76000"/>
                    <a:lumOff val="24000"/>
                  </a:schemeClr>
                </a:solidFill>
                <a:latin typeface="Helvetica "/>
                <a:cs typeface="+mn-lt"/>
              </a:rPr>
              <a:t>Instagram</a:t>
            </a:r>
            <a:r>
              <a:rPr lang="en-US" sz="900" spc="-9">
                <a:solidFill>
                  <a:srgbClr val="3F3F3F"/>
                </a:solidFill>
                <a:latin typeface="Franklin Gothic Medium"/>
                <a:cs typeface="+mn-lt"/>
              </a:rPr>
              <a:t>.</a:t>
            </a:r>
            <a:endParaRPr lang="en-US" sz="900">
              <a:latin typeface="Franklin Gothic Medium"/>
              <a:cs typeface="Franklin Gothic Medium"/>
            </a:endParaRPr>
          </a:p>
        </p:txBody>
      </p:sp>
      <p:grpSp>
        <p:nvGrpSpPr>
          <p:cNvPr id="15" name="object 15"/>
          <p:cNvGrpSpPr/>
          <p:nvPr/>
        </p:nvGrpSpPr>
        <p:grpSpPr>
          <a:xfrm>
            <a:off x="175544" y="3408673"/>
            <a:ext cx="8510554" cy="1532068"/>
            <a:chOff x="161643" y="3621023"/>
            <a:chExt cx="9645296" cy="1736344"/>
          </a:xfrm>
        </p:grpSpPr>
        <p:sp>
          <p:nvSpPr>
            <p:cNvPr id="16" name="object 16"/>
            <p:cNvSpPr/>
            <p:nvPr/>
          </p:nvSpPr>
          <p:spPr>
            <a:xfrm>
              <a:off x="161643" y="4240500"/>
              <a:ext cx="9530080" cy="822960"/>
            </a:xfrm>
            <a:custGeom>
              <a:avLst/>
              <a:gdLst/>
              <a:ahLst/>
              <a:cxnLst/>
              <a:rect l="l" t="t" r="r" b="b"/>
              <a:pathLst>
                <a:path w="9530080" h="822960">
                  <a:moveTo>
                    <a:pt x="16764" y="15239"/>
                  </a:moveTo>
                  <a:lnTo>
                    <a:pt x="0" y="15239"/>
                  </a:lnTo>
                  <a:lnTo>
                    <a:pt x="0" y="111251"/>
                  </a:lnTo>
                  <a:lnTo>
                    <a:pt x="32003" y="111251"/>
                  </a:lnTo>
                  <a:lnTo>
                    <a:pt x="32003" y="32003"/>
                  </a:lnTo>
                  <a:lnTo>
                    <a:pt x="16764" y="32003"/>
                  </a:lnTo>
                  <a:lnTo>
                    <a:pt x="16764" y="15239"/>
                  </a:lnTo>
                  <a:close/>
                </a:path>
                <a:path w="9530080" h="822960">
                  <a:moveTo>
                    <a:pt x="28956" y="0"/>
                  </a:moveTo>
                  <a:lnTo>
                    <a:pt x="16764" y="0"/>
                  </a:lnTo>
                  <a:lnTo>
                    <a:pt x="16764" y="32003"/>
                  </a:lnTo>
                  <a:lnTo>
                    <a:pt x="28956" y="32003"/>
                  </a:lnTo>
                  <a:lnTo>
                    <a:pt x="28956" y="0"/>
                  </a:lnTo>
                  <a:close/>
                </a:path>
                <a:path w="9530080" h="822960">
                  <a:moveTo>
                    <a:pt x="32003" y="15239"/>
                  </a:moveTo>
                  <a:lnTo>
                    <a:pt x="28956" y="15239"/>
                  </a:lnTo>
                  <a:lnTo>
                    <a:pt x="28956" y="32003"/>
                  </a:lnTo>
                  <a:lnTo>
                    <a:pt x="32003" y="32003"/>
                  </a:lnTo>
                  <a:lnTo>
                    <a:pt x="32003" y="15239"/>
                  </a:lnTo>
                  <a:close/>
                </a:path>
                <a:path w="9530080" h="822960">
                  <a:moveTo>
                    <a:pt x="32003" y="143256"/>
                  </a:moveTo>
                  <a:lnTo>
                    <a:pt x="0" y="143256"/>
                  </a:lnTo>
                  <a:lnTo>
                    <a:pt x="0" y="237744"/>
                  </a:lnTo>
                  <a:lnTo>
                    <a:pt x="32003" y="237744"/>
                  </a:lnTo>
                  <a:lnTo>
                    <a:pt x="32003" y="143256"/>
                  </a:lnTo>
                  <a:close/>
                </a:path>
                <a:path w="9530080" h="822960">
                  <a:moveTo>
                    <a:pt x="32003" y="269748"/>
                  </a:moveTo>
                  <a:lnTo>
                    <a:pt x="0" y="269748"/>
                  </a:lnTo>
                  <a:lnTo>
                    <a:pt x="0" y="364236"/>
                  </a:lnTo>
                  <a:lnTo>
                    <a:pt x="32003" y="364236"/>
                  </a:lnTo>
                  <a:lnTo>
                    <a:pt x="32003" y="269748"/>
                  </a:lnTo>
                  <a:close/>
                </a:path>
                <a:path w="9530080" h="822960">
                  <a:moveTo>
                    <a:pt x="32003" y="396240"/>
                  </a:moveTo>
                  <a:lnTo>
                    <a:pt x="0" y="396240"/>
                  </a:lnTo>
                  <a:lnTo>
                    <a:pt x="0" y="492251"/>
                  </a:lnTo>
                  <a:lnTo>
                    <a:pt x="32003" y="492251"/>
                  </a:lnTo>
                  <a:lnTo>
                    <a:pt x="32003" y="396240"/>
                  </a:lnTo>
                  <a:close/>
                </a:path>
                <a:path w="9530080" h="822960">
                  <a:moveTo>
                    <a:pt x="32003" y="522731"/>
                  </a:moveTo>
                  <a:lnTo>
                    <a:pt x="0" y="522731"/>
                  </a:lnTo>
                  <a:lnTo>
                    <a:pt x="0" y="618744"/>
                  </a:lnTo>
                  <a:lnTo>
                    <a:pt x="32003" y="618744"/>
                  </a:lnTo>
                  <a:lnTo>
                    <a:pt x="32003" y="522731"/>
                  </a:lnTo>
                  <a:close/>
                </a:path>
                <a:path w="9530080" h="822960">
                  <a:moveTo>
                    <a:pt x="32003" y="650748"/>
                  </a:moveTo>
                  <a:lnTo>
                    <a:pt x="0" y="650748"/>
                  </a:lnTo>
                  <a:lnTo>
                    <a:pt x="0" y="745236"/>
                  </a:lnTo>
                  <a:lnTo>
                    <a:pt x="32003" y="745236"/>
                  </a:lnTo>
                  <a:lnTo>
                    <a:pt x="32003" y="650748"/>
                  </a:lnTo>
                  <a:close/>
                </a:path>
                <a:path w="9530080" h="822960">
                  <a:moveTo>
                    <a:pt x="32003" y="777240"/>
                  </a:moveTo>
                  <a:lnTo>
                    <a:pt x="0" y="777240"/>
                  </a:lnTo>
                  <a:lnTo>
                    <a:pt x="0" y="816863"/>
                  </a:lnTo>
                  <a:lnTo>
                    <a:pt x="7620" y="822960"/>
                  </a:lnTo>
                  <a:lnTo>
                    <a:pt x="80772" y="822960"/>
                  </a:lnTo>
                  <a:lnTo>
                    <a:pt x="80772" y="807719"/>
                  </a:lnTo>
                  <a:lnTo>
                    <a:pt x="32003" y="807719"/>
                  </a:lnTo>
                  <a:lnTo>
                    <a:pt x="16764" y="790956"/>
                  </a:lnTo>
                  <a:lnTo>
                    <a:pt x="32003" y="790956"/>
                  </a:lnTo>
                  <a:lnTo>
                    <a:pt x="32003" y="777240"/>
                  </a:lnTo>
                  <a:close/>
                </a:path>
                <a:path w="9530080" h="822960">
                  <a:moveTo>
                    <a:pt x="32003" y="790956"/>
                  </a:moveTo>
                  <a:lnTo>
                    <a:pt x="16764" y="790956"/>
                  </a:lnTo>
                  <a:lnTo>
                    <a:pt x="32003" y="807719"/>
                  </a:lnTo>
                  <a:lnTo>
                    <a:pt x="32003" y="790956"/>
                  </a:lnTo>
                  <a:close/>
                </a:path>
                <a:path w="9530080" h="822960">
                  <a:moveTo>
                    <a:pt x="80772" y="790956"/>
                  </a:moveTo>
                  <a:lnTo>
                    <a:pt x="32003" y="790956"/>
                  </a:lnTo>
                  <a:lnTo>
                    <a:pt x="32003" y="807719"/>
                  </a:lnTo>
                  <a:lnTo>
                    <a:pt x="80772" y="807719"/>
                  </a:lnTo>
                  <a:lnTo>
                    <a:pt x="80772" y="790956"/>
                  </a:lnTo>
                  <a:close/>
                </a:path>
                <a:path w="9530080" h="822960">
                  <a:moveTo>
                    <a:pt x="208788" y="790956"/>
                  </a:moveTo>
                  <a:lnTo>
                    <a:pt x="112776" y="790956"/>
                  </a:lnTo>
                  <a:lnTo>
                    <a:pt x="112776" y="822960"/>
                  </a:lnTo>
                  <a:lnTo>
                    <a:pt x="208788" y="822960"/>
                  </a:lnTo>
                  <a:lnTo>
                    <a:pt x="208788" y="790956"/>
                  </a:lnTo>
                  <a:close/>
                </a:path>
                <a:path w="9530080" h="822960">
                  <a:moveTo>
                    <a:pt x="335280" y="790956"/>
                  </a:moveTo>
                  <a:lnTo>
                    <a:pt x="239268" y="790956"/>
                  </a:lnTo>
                  <a:lnTo>
                    <a:pt x="239268" y="822960"/>
                  </a:lnTo>
                  <a:lnTo>
                    <a:pt x="335280" y="822960"/>
                  </a:lnTo>
                  <a:lnTo>
                    <a:pt x="335280" y="790956"/>
                  </a:lnTo>
                  <a:close/>
                </a:path>
                <a:path w="9530080" h="822960">
                  <a:moveTo>
                    <a:pt x="461772" y="790956"/>
                  </a:moveTo>
                  <a:lnTo>
                    <a:pt x="367284" y="790956"/>
                  </a:lnTo>
                  <a:lnTo>
                    <a:pt x="367284" y="822960"/>
                  </a:lnTo>
                  <a:lnTo>
                    <a:pt x="461772" y="822960"/>
                  </a:lnTo>
                  <a:lnTo>
                    <a:pt x="461772" y="790956"/>
                  </a:lnTo>
                  <a:close/>
                </a:path>
                <a:path w="9530080" h="822960">
                  <a:moveTo>
                    <a:pt x="589788" y="790956"/>
                  </a:moveTo>
                  <a:lnTo>
                    <a:pt x="493775" y="790956"/>
                  </a:lnTo>
                  <a:lnTo>
                    <a:pt x="493775" y="822960"/>
                  </a:lnTo>
                  <a:lnTo>
                    <a:pt x="589788" y="822960"/>
                  </a:lnTo>
                  <a:lnTo>
                    <a:pt x="589788" y="790956"/>
                  </a:lnTo>
                  <a:close/>
                </a:path>
                <a:path w="9530080" h="822960">
                  <a:moveTo>
                    <a:pt x="716280" y="790956"/>
                  </a:moveTo>
                  <a:lnTo>
                    <a:pt x="620268" y="790956"/>
                  </a:lnTo>
                  <a:lnTo>
                    <a:pt x="620268" y="822960"/>
                  </a:lnTo>
                  <a:lnTo>
                    <a:pt x="716280" y="822960"/>
                  </a:lnTo>
                  <a:lnTo>
                    <a:pt x="716280" y="790956"/>
                  </a:lnTo>
                  <a:close/>
                </a:path>
                <a:path w="9530080" h="822960">
                  <a:moveTo>
                    <a:pt x="842772" y="790956"/>
                  </a:moveTo>
                  <a:lnTo>
                    <a:pt x="748284" y="790956"/>
                  </a:lnTo>
                  <a:lnTo>
                    <a:pt x="748284" y="822960"/>
                  </a:lnTo>
                  <a:lnTo>
                    <a:pt x="842772" y="822960"/>
                  </a:lnTo>
                  <a:lnTo>
                    <a:pt x="842772" y="790956"/>
                  </a:lnTo>
                  <a:close/>
                </a:path>
                <a:path w="9530080" h="822960">
                  <a:moveTo>
                    <a:pt x="969264" y="790956"/>
                  </a:moveTo>
                  <a:lnTo>
                    <a:pt x="874776" y="790956"/>
                  </a:lnTo>
                  <a:lnTo>
                    <a:pt x="874776" y="822960"/>
                  </a:lnTo>
                  <a:lnTo>
                    <a:pt x="969264" y="822960"/>
                  </a:lnTo>
                  <a:lnTo>
                    <a:pt x="969264" y="790956"/>
                  </a:lnTo>
                  <a:close/>
                </a:path>
                <a:path w="9530080" h="822960">
                  <a:moveTo>
                    <a:pt x="1097280" y="790956"/>
                  </a:moveTo>
                  <a:lnTo>
                    <a:pt x="1001268" y="790956"/>
                  </a:lnTo>
                  <a:lnTo>
                    <a:pt x="1001268" y="822960"/>
                  </a:lnTo>
                  <a:lnTo>
                    <a:pt x="1097280" y="822960"/>
                  </a:lnTo>
                  <a:lnTo>
                    <a:pt x="1097280" y="790956"/>
                  </a:lnTo>
                  <a:close/>
                </a:path>
                <a:path w="9530080" h="822960">
                  <a:moveTo>
                    <a:pt x="1223772" y="790956"/>
                  </a:moveTo>
                  <a:lnTo>
                    <a:pt x="1129284" y="790956"/>
                  </a:lnTo>
                  <a:lnTo>
                    <a:pt x="1129284" y="822960"/>
                  </a:lnTo>
                  <a:lnTo>
                    <a:pt x="1223772" y="822960"/>
                  </a:lnTo>
                  <a:lnTo>
                    <a:pt x="1223772" y="790956"/>
                  </a:lnTo>
                  <a:close/>
                </a:path>
                <a:path w="9530080" h="822960">
                  <a:moveTo>
                    <a:pt x="1350264" y="790956"/>
                  </a:moveTo>
                  <a:lnTo>
                    <a:pt x="1255776" y="790956"/>
                  </a:lnTo>
                  <a:lnTo>
                    <a:pt x="1255776" y="822960"/>
                  </a:lnTo>
                  <a:lnTo>
                    <a:pt x="1350264" y="822960"/>
                  </a:lnTo>
                  <a:lnTo>
                    <a:pt x="1350264" y="790956"/>
                  </a:lnTo>
                  <a:close/>
                </a:path>
                <a:path w="9530080" h="822960">
                  <a:moveTo>
                    <a:pt x="1478280" y="790956"/>
                  </a:moveTo>
                  <a:lnTo>
                    <a:pt x="1382268" y="790956"/>
                  </a:lnTo>
                  <a:lnTo>
                    <a:pt x="1382268" y="822960"/>
                  </a:lnTo>
                  <a:lnTo>
                    <a:pt x="1478280" y="822960"/>
                  </a:lnTo>
                  <a:lnTo>
                    <a:pt x="1478280" y="790956"/>
                  </a:lnTo>
                  <a:close/>
                </a:path>
                <a:path w="9530080" h="822960">
                  <a:moveTo>
                    <a:pt x="1604772" y="790956"/>
                  </a:moveTo>
                  <a:lnTo>
                    <a:pt x="1508760" y="790956"/>
                  </a:lnTo>
                  <a:lnTo>
                    <a:pt x="1508760" y="822960"/>
                  </a:lnTo>
                  <a:lnTo>
                    <a:pt x="1604772" y="822960"/>
                  </a:lnTo>
                  <a:lnTo>
                    <a:pt x="1604772" y="790956"/>
                  </a:lnTo>
                  <a:close/>
                </a:path>
                <a:path w="9530080" h="822960">
                  <a:moveTo>
                    <a:pt x="1731264" y="790956"/>
                  </a:moveTo>
                  <a:lnTo>
                    <a:pt x="1636776" y="790956"/>
                  </a:lnTo>
                  <a:lnTo>
                    <a:pt x="1636776" y="822960"/>
                  </a:lnTo>
                  <a:lnTo>
                    <a:pt x="1731264" y="822960"/>
                  </a:lnTo>
                  <a:lnTo>
                    <a:pt x="1731264" y="790956"/>
                  </a:lnTo>
                  <a:close/>
                </a:path>
                <a:path w="9530080" h="822960">
                  <a:moveTo>
                    <a:pt x="1857756" y="790956"/>
                  </a:moveTo>
                  <a:lnTo>
                    <a:pt x="1763268" y="790956"/>
                  </a:lnTo>
                  <a:lnTo>
                    <a:pt x="1763268" y="822960"/>
                  </a:lnTo>
                  <a:lnTo>
                    <a:pt x="1857756" y="822960"/>
                  </a:lnTo>
                  <a:lnTo>
                    <a:pt x="1857756" y="790956"/>
                  </a:lnTo>
                  <a:close/>
                </a:path>
                <a:path w="9530080" h="822960">
                  <a:moveTo>
                    <a:pt x="1985772" y="790956"/>
                  </a:moveTo>
                  <a:lnTo>
                    <a:pt x="1889760" y="790956"/>
                  </a:lnTo>
                  <a:lnTo>
                    <a:pt x="1889760" y="822960"/>
                  </a:lnTo>
                  <a:lnTo>
                    <a:pt x="1985772" y="822960"/>
                  </a:lnTo>
                  <a:lnTo>
                    <a:pt x="1985772" y="790956"/>
                  </a:lnTo>
                  <a:close/>
                </a:path>
                <a:path w="9530080" h="822960">
                  <a:moveTo>
                    <a:pt x="2112264" y="790956"/>
                  </a:moveTo>
                  <a:lnTo>
                    <a:pt x="2017776" y="790956"/>
                  </a:lnTo>
                  <a:lnTo>
                    <a:pt x="2017776" y="822960"/>
                  </a:lnTo>
                  <a:lnTo>
                    <a:pt x="2112264" y="822960"/>
                  </a:lnTo>
                  <a:lnTo>
                    <a:pt x="2112264" y="790956"/>
                  </a:lnTo>
                  <a:close/>
                </a:path>
                <a:path w="9530080" h="822960">
                  <a:moveTo>
                    <a:pt x="2238756" y="790956"/>
                  </a:moveTo>
                  <a:lnTo>
                    <a:pt x="2144268" y="790956"/>
                  </a:lnTo>
                  <a:lnTo>
                    <a:pt x="2144268" y="822960"/>
                  </a:lnTo>
                  <a:lnTo>
                    <a:pt x="2238756" y="822960"/>
                  </a:lnTo>
                  <a:lnTo>
                    <a:pt x="2238756" y="790956"/>
                  </a:lnTo>
                  <a:close/>
                </a:path>
                <a:path w="9530080" h="822960">
                  <a:moveTo>
                    <a:pt x="2366772" y="790956"/>
                  </a:moveTo>
                  <a:lnTo>
                    <a:pt x="2270760" y="790956"/>
                  </a:lnTo>
                  <a:lnTo>
                    <a:pt x="2270760" y="822960"/>
                  </a:lnTo>
                  <a:lnTo>
                    <a:pt x="2366772" y="822960"/>
                  </a:lnTo>
                  <a:lnTo>
                    <a:pt x="2366772" y="790956"/>
                  </a:lnTo>
                  <a:close/>
                </a:path>
                <a:path w="9530080" h="822960">
                  <a:moveTo>
                    <a:pt x="2493264" y="790956"/>
                  </a:moveTo>
                  <a:lnTo>
                    <a:pt x="2397252" y="790956"/>
                  </a:lnTo>
                  <a:lnTo>
                    <a:pt x="2397252" y="822960"/>
                  </a:lnTo>
                  <a:lnTo>
                    <a:pt x="2493264" y="822960"/>
                  </a:lnTo>
                  <a:lnTo>
                    <a:pt x="2493264" y="790956"/>
                  </a:lnTo>
                  <a:close/>
                </a:path>
                <a:path w="9530080" h="822960">
                  <a:moveTo>
                    <a:pt x="2619756" y="790956"/>
                  </a:moveTo>
                  <a:lnTo>
                    <a:pt x="2525268" y="790956"/>
                  </a:lnTo>
                  <a:lnTo>
                    <a:pt x="2525268" y="822960"/>
                  </a:lnTo>
                  <a:lnTo>
                    <a:pt x="2619756" y="822960"/>
                  </a:lnTo>
                  <a:lnTo>
                    <a:pt x="2619756" y="790956"/>
                  </a:lnTo>
                  <a:close/>
                </a:path>
                <a:path w="9530080" h="822960">
                  <a:moveTo>
                    <a:pt x="2747772" y="790956"/>
                  </a:moveTo>
                  <a:lnTo>
                    <a:pt x="2651760" y="790956"/>
                  </a:lnTo>
                  <a:lnTo>
                    <a:pt x="2651760" y="822960"/>
                  </a:lnTo>
                  <a:lnTo>
                    <a:pt x="2747772" y="822960"/>
                  </a:lnTo>
                  <a:lnTo>
                    <a:pt x="2747772" y="790956"/>
                  </a:lnTo>
                  <a:close/>
                </a:path>
                <a:path w="9530080" h="822960">
                  <a:moveTo>
                    <a:pt x="2874264" y="790956"/>
                  </a:moveTo>
                  <a:lnTo>
                    <a:pt x="2778252" y="790956"/>
                  </a:lnTo>
                  <a:lnTo>
                    <a:pt x="2778252" y="822960"/>
                  </a:lnTo>
                  <a:lnTo>
                    <a:pt x="2874264" y="822960"/>
                  </a:lnTo>
                  <a:lnTo>
                    <a:pt x="2874264" y="790956"/>
                  </a:lnTo>
                  <a:close/>
                </a:path>
                <a:path w="9530080" h="822960">
                  <a:moveTo>
                    <a:pt x="3000756" y="790956"/>
                  </a:moveTo>
                  <a:lnTo>
                    <a:pt x="2906268" y="790956"/>
                  </a:lnTo>
                  <a:lnTo>
                    <a:pt x="2906268" y="822960"/>
                  </a:lnTo>
                  <a:lnTo>
                    <a:pt x="3000756" y="822960"/>
                  </a:lnTo>
                  <a:lnTo>
                    <a:pt x="3000756" y="790956"/>
                  </a:lnTo>
                  <a:close/>
                </a:path>
                <a:path w="9530080" h="822960">
                  <a:moveTo>
                    <a:pt x="3127248" y="790956"/>
                  </a:moveTo>
                  <a:lnTo>
                    <a:pt x="3032760" y="790956"/>
                  </a:lnTo>
                  <a:lnTo>
                    <a:pt x="3032760" y="822960"/>
                  </a:lnTo>
                  <a:lnTo>
                    <a:pt x="3127248" y="822960"/>
                  </a:lnTo>
                  <a:lnTo>
                    <a:pt x="3127248" y="790956"/>
                  </a:lnTo>
                  <a:close/>
                </a:path>
                <a:path w="9530080" h="822960">
                  <a:moveTo>
                    <a:pt x="3255264" y="790956"/>
                  </a:moveTo>
                  <a:lnTo>
                    <a:pt x="3159252" y="790956"/>
                  </a:lnTo>
                  <a:lnTo>
                    <a:pt x="3159252" y="822960"/>
                  </a:lnTo>
                  <a:lnTo>
                    <a:pt x="3255264" y="822960"/>
                  </a:lnTo>
                  <a:lnTo>
                    <a:pt x="3255264" y="790956"/>
                  </a:lnTo>
                  <a:close/>
                </a:path>
                <a:path w="9530080" h="822960">
                  <a:moveTo>
                    <a:pt x="3381756" y="790956"/>
                  </a:moveTo>
                  <a:lnTo>
                    <a:pt x="3287268" y="790956"/>
                  </a:lnTo>
                  <a:lnTo>
                    <a:pt x="3287268" y="822960"/>
                  </a:lnTo>
                  <a:lnTo>
                    <a:pt x="3381756" y="822960"/>
                  </a:lnTo>
                  <a:lnTo>
                    <a:pt x="3381756" y="790956"/>
                  </a:lnTo>
                  <a:close/>
                </a:path>
                <a:path w="9530080" h="822960">
                  <a:moveTo>
                    <a:pt x="3508248" y="790956"/>
                  </a:moveTo>
                  <a:lnTo>
                    <a:pt x="3413760" y="790956"/>
                  </a:lnTo>
                  <a:lnTo>
                    <a:pt x="3413760" y="822960"/>
                  </a:lnTo>
                  <a:lnTo>
                    <a:pt x="3508248" y="822960"/>
                  </a:lnTo>
                  <a:lnTo>
                    <a:pt x="3508248" y="790956"/>
                  </a:lnTo>
                  <a:close/>
                </a:path>
                <a:path w="9530080" h="822960">
                  <a:moveTo>
                    <a:pt x="3636264" y="790956"/>
                  </a:moveTo>
                  <a:lnTo>
                    <a:pt x="3540252" y="790956"/>
                  </a:lnTo>
                  <a:lnTo>
                    <a:pt x="3540252" y="822960"/>
                  </a:lnTo>
                  <a:lnTo>
                    <a:pt x="3636264" y="822960"/>
                  </a:lnTo>
                  <a:lnTo>
                    <a:pt x="3636264" y="790956"/>
                  </a:lnTo>
                  <a:close/>
                </a:path>
                <a:path w="9530080" h="822960">
                  <a:moveTo>
                    <a:pt x="3762756" y="790956"/>
                  </a:moveTo>
                  <a:lnTo>
                    <a:pt x="3666744" y="790956"/>
                  </a:lnTo>
                  <a:lnTo>
                    <a:pt x="3666744" y="822960"/>
                  </a:lnTo>
                  <a:lnTo>
                    <a:pt x="3762756" y="822960"/>
                  </a:lnTo>
                  <a:lnTo>
                    <a:pt x="3762756" y="790956"/>
                  </a:lnTo>
                  <a:close/>
                </a:path>
                <a:path w="9530080" h="822960">
                  <a:moveTo>
                    <a:pt x="3889248" y="790956"/>
                  </a:moveTo>
                  <a:lnTo>
                    <a:pt x="3794760" y="790956"/>
                  </a:lnTo>
                  <a:lnTo>
                    <a:pt x="3794760" y="822960"/>
                  </a:lnTo>
                  <a:lnTo>
                    <a:pt x="3889248" y="822960"/>
                  </a:lnTo>
                  <a:lnTo>
                    <a:pt x="3889248" y="790956"/>
                  </a:lnTo>
                  <a:close/>
                </a:path>
                <a:path w="9530080" h="822960">
                  <a:moveTo>
                    <a:pt x="4017264" y="790956"/>
                  </a:moveTo>
                  <a:lnTo>
                    <a:pt x="3921252" y="790956"/>
                  </a:lnTo>
                  <a:lnTo>
                    <a:pt x="3921252" y="822960"/>
                  </a:lnTo>
                  <a:lnTo>
                    <a:pt x="4017264" y="822960"/>
                  </a:lnTo>
                  <a:lnTo>
                    <a:pt x="4017264" y="790956"/>
                  </a:lnTo>
                  <a:close/>
                </a:path>
                <a:path w="9530080" h="822960">
                  <a:moveTo>
                    <a:pt x="4143756" y="790956"/>
                  </a:moveTo>
                  <a:lnTo>
                    <a:pt x="4047744" y="790956"/>
                  </a:lnTo>
                  <a:lnTo>
                    <a:pt x="4047744" y="822960"/>
                  </a:lnTo>
                  <a:lnTo>
                    <a:pt x="4143756" y="822960"/>
                  </a:lnTo>
                  <a:lnTo>
                    <a:pt x="4143756" y="790956"/>
                  </a:lnTo>
                  <a:close/>
                </a:path>
                <a:path w="9530080" h="822960">
                  <a:moveTo>
                    <a:pt x="4270248" y="790956"/>
                  </a:moveTo>
                  <a:lnTo>
                    <a:pt x="4175760" y="790956"/>
                  </a:lnTo>
                  <a:lnTo>
                    <a:pt x="4175760" y="822960"/>
                  </a:lnTo>
                  <a:lnTo>
                    <a:pt x="4270248" y="822960"/>
                  </a:lnTo>
                  <a:lnTo>
                    <a:pt x="4270248" y="790956"/>
                  </a:lnTo>
                  <a:close/>
                </a:path>
                <a:path w="9530080" h="822960">
                  <a:moveTo>
                    <a:pt x="4396740" y="790956"/>
                  </a:moveTo>
                  <a:lnTo>
                    <a:pt x="4302252" y="790956"/>
                  </a:lnTo>
                  <a:lnTo>
                    <a:pt x="4302252" y="822960"/>
                  </a:lnTo>
                  <a:lnTo>
                    <a:pt x="4396740" y="822960"/>
                  </a:lnTo>
                  <a:lnTo>
                    <a:pt x="4396740" y="790956"/>
                  </a:lnTo>
                  <a:close/>
                </a:path>
                <a:path w="9530080" h="822960">
                  <a:moveTo>
                    <a:pt x="4524756" y="790956"/>
                  </a:moveTo>
                  <a:lnTo>
                    <a:pt x="4428744" y="790956"/>
                  </a:lnTo>
                  <a:lnTo>
                    <a:pt x="4428744" y="822960"/>
                  </a:lnTo>
                  <a:lnTo>
                    <a:pt x="4524756" y="822960"/>
                  </a:lnTo>
                  <a:lnTo>
                    <a:pt x="4524756" y="790956"/>
                  </a:lnTo>
                  <a:close/>
                </a:path>
                <a:path w="9530080" h="822960">
                  <a:moveTo>
                    <a:pt x="4651248" y="790956"/>
                  </a:moveTo>
                  <a:lnTo>
                    <a:pt x="4556760" y="790956"/>
                  </a:lnTo>
                  <a:lnTo>
                    <a:pt x="4556760" y="822960"/>
                  </a:lnTo>
                  <a:lnTo>
                    <a:pt x="4651248" y="822960"/>
                  </a:lnTo>
                  <a:lnTo>
                    <a:pt x="4651248" y="790956"/>
                  </a:lnTo>
                  <a:close/>
                </a:path>
                <a:path w="9530080" h="822960">
                  <a:moveTo>
                    <a:pt x="4777740" y="790956"/>
                  </a:moveTo>
                  <a:lnTo>
                    <a:pt x="4683252" y="790956"/>
                  </a:lnTo>
                  <a:lnTo>
                    <a:pt x="4683252" y="822960"/>
                  </a:lnTo>
                  <a:lnTo>
                    <a:pt x="4777740" y="822960"/>
                  </a:lnTo>
                  <a:lnTo>
                    <a:pt x="4777740" y="790956"/>
                  </a:lnTo>
                  <a:close/>
                </a:path>
                <a:path w="9530080" h="822960">
                  <a:moveTo>
                    <a:pt x="4905756" y="790956"/>
                  </a:moveTo>
                  <a:lnTo>
                    <a:pt x="4809744" y="790956"/>
                  </a:lnTo>
                  <a:lnTo>
                    <a:pt x="4809744" y="822960"/>
                  </a:lnTo>
                  <a:lnTo>
                    <a:pt x="4905756" y="822960"/>
                  </a:lnTo>
                  <a:lnTo>
                    <a:pt x="4905756" y="790956"/>
                  </a:lnTo>
                  <a:close/>
                </a:path>
                <a:path w="9530080" h="822960">
                  <a:moveTo>
                    <a:pt x="5032248" y="790956"/>
                  </a:moveTo>
                  <a:lnTo>
                    <a:pt x="4936236" y="790956"/>
                  </a:lnTo>
                  <a:lnTo>
                    <a:pt x="4936236" y="822960"/>
                  </a:lnTo>
                  <a:lnTo>
                    <a:pt x="5032248" y="822960"/>
                  </a:lnTo>
                  <a:lnTo>
                    <a:pt x="5032248" y="790956"/>
                  </a:lnTo>
                  <a:close/>
                </a:path>
                <a:path w="9530080" h="822960">
                  <a:moveTo>
                    <a:pt x="5158740" y="790956"/>
                  </a:moveTo>
                  <a:lnTo>
                    <a:pt x="5064252" y="790956"/>
                  </a:lnTo>
                  <a:lnTo>
                    <a:pt x="5064252" y="822960"/>
                  </a:lnTo>
                  <a:lnTo>
                    <a:pt x="5158740" y="822960"/>
                  </a:lnTo>
                  <a:lnTo>
                    <a:pt x="5158740" y="790956"/>
                  </a:lnTo>
                  <a:close/>
                </a:path>
                <a:path w="9530080" h="822960">
                  <a:moveTo>
                    <a:pt x="5285232" y="790956"/>
                  </a:moveTo>
                  <a:lnTo>
                    <a:pt x="5190744" y="790956"/>
                  </a:lnTo>
                  <a:lnTo>
                    <a:pt x="5190744" y="822960"/>
                  </a:lnTo>
                  <a:lnTo>
                    <a:pt x="5285232" y="822960"/>
                  </a:lnTo>
                  <a:lnTo>
                    <a:pt x="5285232" y="790956"/>
                  </a:lnTo>
                  <a:close/>
                </a:path>
                <a:path w="9530080" h="822960">
                  <a:moveTo>
                    <a:pt x="5413248" y="790956"/>
                  </a:moveTo>
                  <a:lnTo>
                    <a:pt x="5317236" y="790956"/>
                  </a:lnTo>
                  <a:lnTo>
                    <a:pt x="5317236" y="822960"/>
                  </a:lnTo>
                  <a:lnTo>
                    <a:pt x="5413248" y="822960"/>
                  </a:lnTo>
                  <a:lnTo>
                    <a:pt x="5413248" y="790956"/>
                  </a:lnTo>
                  <a:close/>
                </a:path>
                <a:path w="9530080" h="822960">
                  <a:moveTo>
                    <a:pt x="5539740" y="790956"/>
                  </a:moveTo>
                  <a:lnTo>
                    <a:pt x="5445252" y="790956"/>
                  </a:lnTo>
                  <a:lnTo>
                    <a:pt x="5445252" y="822960"/>
                  </a:lnTo>
                  <a:lnTo>
                    <a:pt x="5539740" y="822960"/>
                  </a:lnTo>
                  <a:lnTo>
                    <a:pt x="5539740" y="790956"/>
                  </a:lnTo>
                  <a:close/>
                </a:path>
                <a:path w="9530080" h="822960">
                  <a:moveTo>
                    <a:pt x="5666232" y="790956"/>
                  </a:moveTo>
                  <a:lnTo>
                    <a:pt x="5571744" y="790956"/>
                  </a:lnTo>
                  <a:lnTo>
                    <a:pt x="5571744" y="822960"/>
                  </a:lnTo>
                  <a:lnTo>
                    <a:pt x="5666232" y="822960"/>
                  </a:lnTo>
                  <a:lnTo>
                    <a:pt x="5666232" y="790956"/>
                  </a:lnTo>
                  <a:close/>
                </a:path>
                <a:path w="9530080" h="822960">
                  <a:moveTo>
                    <a:pt x="5794248" y="790956"/>
                  </a:moveTo>
                  <a:lnTo>
                    <a:pt x="5698236" y="790956"/>
                  </a:lnTo>
                  <a:lnTo>
                    <a:pt x="5698236" y="822960"/>
                  </a:lnTo>
                  <a:lnTo>
                    <a:pt x="5794248" y="822960"/>
                  </a:lnTo>
                  <a:lnTo>
                    <a:pt x="5794248" y="790956"/>
                  </a:lnTo>
                  <a:close/>
                </a:path>
                <a:path w="9530080" h="822960">
                  <a:moveTo>
                    <a:pt x="5920740" y="790956"/>
                  </a:moveTo>
                  <a:lnTo>
                    <a:pt x="5824728" y="790956"/>
                  </a:lnTo>
                  <a:lnTo>
                    <a:pt x="5824728" y="822960"/>
                  </a:lnTo>
                  <a:lnTo>
                    <a:pt x="5920740" y="822960"/>
                  </a:lnTo>
                  <a:lnTo>
                    <a:pt x="5920740" y="790956"/>
                  </a:lnTo>
                  <a:close/>
                </a:path>
                <a:path w="9530080" h="822960">
                  <a:moveTo>
                    <a:pt x="6047232" y="790956"/>
                  </a:moveTo>
                  <a:lnTo>
                    <a:pt x="5952744" y="790956"/>
                  </a:lnTo>
                  <a:lnTo>
                    <a:pt x="5952744" y="822960"/>
                  </a:lnTo>
                  <a:lnTo>
                    <a:pt x="6047232" y="822960"/>
                  </a:lnTo>
                  <a:lnTo>
                    <a:pt x="6047232" y="790956"/>
                  </a:lnTo>
                  <a:close/>
                </a:path>
                <a:path w="9530080" h="822960">
                  <a:moveTo>
                    <a:pt x="6175248" y="790956"/>
                  </a:moveTo>
                  <a:lnTo>
                    <a:pt x="6079236" y="790956"/>
                  </a:lnTo>
                  <a:lnTo>
                    <a:pt x="6079236" y="822960"/>
                  </a:lnTo>
                  <a:lnTo>
                    <a:pt x="6175248" y="822960"/>
                  </a:lnTo>
                  <a:lnTo>
                    <a:pt x="6175248" y="790956"/>
                  </a:lnTo>
                  <a:close/>
                </a:path>
                <a:path w="9530080" h="822960">
                  <a:moveTo>
                    <a:pt x="6301740" y="790956"/>
                  </a:moveTo>
                  <a:lnTo>
                    <a:pt x="6205728" y="790956"/>
                  </a:lnTo>
                  <a:lnTo>
                    <a:pt x="6205728" y="822960"/>
                  </a:lnTo>
                  <a:lnTo>
                    <a:pt x="6301740" y="822960"/>
                  </a:lnTo>
                  <a:lnTo>
                    <a:pt x="6301740" y="790956"/>
                  </a:lnTo>
                  <a:close/>
                </a:path>
                <a:path w="9530080" h="822960">
                  <a:moveTo>
                    <a:pt x="6428232" y="790956"/>
                  </a:moveTo>
                  <a:lnTo>
                    <a:pt x="6333744" y="790956"/>
                  </a:lnTo>
                  <a:lnTo>
                    <a:pt x="6333744" y="822960"/>
                  </a:lnTo>
                  <a:lnTo>
                    <a:pt x="6428232" y="822960"/>
                  </a:lnTo>
                  <a:lnTo>
                    <a:pt x="6428232" y="790956"/>
                  </a:lnTo>
                  <a:close/>
                </a:path>
                <a:path w="9530080" h="822960">
                  <a:moveTo>
                    <a:pt x="6554724" y="790956"/>
                  </a:moveTo>
                  <a:lnTo>
                    <a:pt x="6460235" y="790956"/>
                  </a:lnTo>
                  <a:lnTo>
                    <a:pt x="6460235" y="822960"/>
                  </a:lnTo>
                  <a:lnTo>
                    <a:pt x="6554724" y="822960"/>
                  </a:lnTo>
                  <a:lnTo>
                    <a:pt x="6554724" y="790956"/>
                  </a:lnTo>
                  <a:close/>
                </a:path>
                <a:path w="9530080" h="822960">
                  <a:moveTo>
                    <a:pt x="6682740" y="790956"/>
                  </a:moveTo>
                  <a:lnTo>
                    <a:pt x="6586728" y="790956"/>
                  </a:lnTo>
                  <a:lnTo>
                    <a:pt x="6586728" y="822960"/>
                  </a:lnTo>
                  <a:lnTo>
                    <a:pt x="6682740" y="822960"/>
                  </a:lnTo>
                  <a:lnTo>
                    <a:pt x="6682740" y="790956"/>
                  </a:lnTo>
                  <a:close/>
                </a:path>
                <a:path w="9530080" h="822960">
                  <a:moveTo>
                    <a:pt x="6809232" y="790956"/>
                  </a:moveTo>
                  <a:lnTo>
                    <a:pt x="6714744" y="790956"/>
                  </a:lnTo>
                  <a:lnTo>
                    <a:pt x="6714744" y="822960"/>
                  </a:lnTo>
                  <a:lnTo>
                    <a:pt x="6809232" y="822960"/>
                  </a:lnTo>
                  <a:lnTo>
                    <a:pt x="6809232" y="790956"/>
                  </a:lnTo>
                  <a:close/>
                </a:path>
                <a:path w="9530080" h="822960">
                  <a:moveTo>
                    <a:pt x="6935724" y="790956"/>
                  </a:moveTo>
                  <a:lnTo>
                    <a:pt x="6841235" y="790956"/>
                  </a:lnTo>
                  <a:lnTo>
                    <a:pt x="6841235" y="822960"/>
                  </a:lnTo>
                  <a:lnTo>
                    <a:pt x="6935724" y="822960"/>
                  </a:lnTo>
                  <a:lnTo>
                    <a:pt x="6935724" y="790956"/>
                  </a:lnTo>
                  <a:close/>
                </a:path>
                <a:path w="9530080" h="822960">
                  <a:moveTo>
                    <a:pt x="7063740" y="790956"/>
                  </a:moveTo>
                  <a:lnTo>
                    <a:pt x="6967728" y="790956"/>
                  </a:lnTo>
                  <a:lnTo>
                    <a:pt x="6967728" y="822960"/>
                  </a:lnTo>
                  <a:lnTo>
                    <a:pt x="7063740" y="822960"/>
                  </a:lnTo>
                  <a:lnTo>
                    <a:pt x="7063740" y="790956"/>
                  </a:lnTo>
                  <a:close/>
                </a:path>
                <a:path w="9530080" h="822960">
                  <a:moveTo>
                    <a:pt x="7190232" y="790956"/>
                  </a:moveTo>
                  <a:lnTo>
                    <a:pt x="7094220" y="790956"/>
                  </a:lnTo>
                  <a:lnTo>
                    <a:pt x="7094220" y="822960"/>
                  </a:lnTo>
                  <a:lnTo>
                    <a:pt x="7190232" y="822960"/>
                  </a:lnTo>
                  <a:lnTo>
                    <a:pt x="7190232" y="790956"/>
                  </a:lnTo>
                  <a:close/>
                </a:path>
                <a:path w="9530080" h="822960">
                  <a:moveTo>
                    <a:pt x="7316724" y="790956"/>
                  </a:moveTo>
                  <a:lnTo>
                    <a:pt x="7222235" y="790956"/>
                  </a:lnTo>
                  <a:lnTo>
                    <a:pt x="7222235" y="822960"/>
                  </a:lnTo>
                  <a:lnTo>
                    <a:pt x="7316724" y="822960"/>
                  </a:lnTo>
                  <a:lnTo>
                    <a:pt x="7316724" y="790956"/>
                  </a:lnTo>
                  <a:close/>
                </a:path>
                <a:path w="9530080" h="822960">
                  <a:moveTo>
                    <a:pt x="7444740" y="790956"/>
                  </a:moveTo>
                  <a:lnTo>
                    <a:pt x="7348728" y="790956"/>
                  </a:lnTo>
                  <a:lnTo>
                    <a:pt x="7348728" y="822960"/>
                  </a:lnTo>
                  <a:lnTo>
                    <a:pt x="7444740" y="822960"/>
                  </a:lnTo>
                  <a:lnTo>
                    <a:pt x="7444740" y="790956"/>
                  </a:lnTo>
                  <a:close/>
                </a:path>
                <a:path w="9530080" h="822960">
                  <a:moveTo>
                    <a:pt x="7571232" y="790956"/>
                  </a:moveTo>
                  <a:lnTo>
                    <a:pt x="7475220" y="790956"/>
                  </a:lnTo>
                  <a:lnTo>
                    <a:pt x="7475220" y="822960"/>
                  </a:lnTo>
                  <a:lnTo>
                    <a:pt x="7571232" y="822960"/>
                  </a:lnTo>
                  <a:lnTo>
                    <a:pt x="7571232" y="790956"/>
                  </a:lnTo>
                  <a:close/>
                </a:path>
                <a:path w="9530080" h="822960">
                  <a:moveTo>
                    <a:pt x="7697724" y="790956"/>
                  </a:moveTo>
                  <a:lnTo>
                    <a:pt x="7603235" y="790956"/>
                  </a:lnTo>
                  <a:lnTo>
                    <a:pt x="7603235" y="822960"/>
                  </a:lnTo>
                  <a:lnTo>
                    <a:pt x="7697724" y="822960"/>
                  </a:lnTo>
                  <a:lnTo>
                    <a:pt x="7697724" y="790956"/>
                  </a:lnTo>
                  <a:close/>
                </a:path>
                <a:path w="9530080" h="822960">
                  <a:moveTo>
                    <a:pt x="7824216" y="790956"/>
                  </a:moveTo>
                  <a:lnTo>
                    <a:pt x="7729728" y="790956"/>
                  </a:lnTo>
                  <a:lnTo>
                    <a:pt x="7729728" y="822960"/>
                  </a:lnTo>
                  <a:lnTo>
                    <a:pt x="7824216" y="822960"/>
                  </a:lnTo>
                  <a:lnTo>
                    <a:pt x="7824216" y="790956"/>
                  </a:lnTo>
                  <a:close/>
                </a:path>
                <a:path w="9530080" h="822960">
                  <a:moveTo>
                    <a:pt x="7952232" y="790956"/>
                  </a:moveTo>
                  <a:lnTo>
                    <a:pt x="7856220" y="790956"/>
                  </a:lnTo>
                  <a:lnTo>
                    <a:pt x="7856220" y="822960"/>
                  </a:lnTo>
                  <a:lnTo>
                    <a:pt x="7952232" y="822960"/>
                  </a:lnTo>
                  <a:lnTo>
                    <a:pt x="7952232" y="790956"/>
                  </a:lnTo>
                  <a:close/>
                </a:path>
                <a:path w="9530080" h="822960">
                  <a:moveTo>
                    <a:pt x="8078724" y="790956"/>
                  </a:moveTo>
                  <a:lnTo>
                    <a:pt x="7984235" y="790956"/>
                  </a:lnTo>
                  <a:lnTo>
                    <a:pt x="7984235" y="822960"/>
                  </a:lnTo>
                  <a:lnTo>
                    <a:pt x="8078724" y="822960"/>
                  </a:lnTo>
                  <a:lnTo>
                    <a:pt x="8078724" y="790956"/>
                  </a:lnTo>
                  <a:close/>
                </a:path>
                <a:path w="9530080" h="822960">
                  <a:moveTo>
                    <a:pt x="8205216" y="790956"/>
                  </a:moveTo>
                  <a:lnTo>
                    <a:pt x="8110728" y="790956"/>
                  </a:lnTo>
                  <a:lnTo>
                    <a:pt x="8110728" y="822960"/>
                  </a:lnTo>
                  <a:lnTo>
                    <a:pt x="8205216" y="822960"/>
                  </a:lnTo>
                  <a:lnTo>
                    <a:pt x="8205216" y="790956"/>
                  </a:lnTo>
                  <a:close/>
                </a:path>
                <a:path w="9530080" h="822960">
                  <a:moveTo>
                    <a:pt x="8333232" y="790956"/>
                  </a:moveTo>
                  <a:lnTo>
                    <a:pt x="8237220" y="790956"/>
                  </a:lnTo>
                  <a:lnTo>
                    <a:pt x="8237220" y="822960"/>
                  </a:lnTo>
                  <a:lnTo>
                    <a:pt x="8333232" y="822960"/>
                  </a:lnTo>
                  <a:lnTo>
                    <a:pt x="8333232" y="790956"/>
                  </a:lnTo>
                  <a:close/>
                </a:path>
                <a:path w="9530080" h="822960">
                  <a:moveTo>
                    <a:pt x="8459724" y="790956"/>
                  </a:moveTo>
                  <a:lnTo>
                    <a:pt x="8363712" y="790956"/>
                  </a:lnTo>
                  <a:lnTo>
                    <a:pt x="8363712" y="822960"/>
                  </a:lnTo>
                  <a:lnTo>
                    <a:pt x="8459724" y="822960"/>
                  </a:lnTo>
                  <a:lnTo>
                    <a:pt x="8459724" y="790956"/>
                  </a:lnTo>
                  <a:close/>
                </a:path>
                <a:path w="9530080" h="822960">
                  <a:moveTo>
                    <a:pt x="8586216" y="790956"/>
                  </a:moveTo>
                  <a:lnTo>
                    <a:pt x="8491728" y="790956"/>
                  </a:lnTo>
                  <a:lnTo>
                    <a:pt x="8491728" y="822960"/>
                  </a:lnTo>
                  <a:lnTo>
                    <a:pt x="8586216" y="822960"/>
                  </a:lnTo>
                  <a:lnTo>
                    <a:pt x="8586216" y="790956"/>
                  </a:lnTo>
                  <a:close/>
                </a:path>
                <a:path w="9530080" h="822960">
                  <a:moveTo>
                    <a:pt x="8712708" y="790956"/>
                  </a:moveTo>
                  <a:lnTo>
                    <a:pt x="8618220" y="790956"/>
                  </a:lnTo>
                  <a:lnTo>
                    <a:pt x="8618220" y="822960"/>
                  </a:lnTo>
                  <a:lnTo>
                    <a:pt x="8712708" y="822960"/>
                  </a:lnTo>
                  <a:lnTo>
                    <a:pt x="8712708" y="790956"/>
                  </a:lnTo>
                  <a:close/>
                </a:path>
                <a:path w="9530080" h="822960">
                  <a:moveTo>
                    <a:pt x="8840724" y="790956"/>
                  </a:moveTo>
                  <a:lnTo>
                    <a:pt x="8744712" y="790956"/>
                  </a:lnTo>
                  <a:lnTo>
                    <a:pt x="8744712" y="822960"/>
                  </a:lnTo>
                  <a:lnTo>
                    <a:pt x="8840724" y="822960"/>
                  </a:lnTo>
                  <a:lnTo>
                    <a:pt x="8840724" y="790956"/>
                  </a:lnTo>
                  <a:close/>
                </a:path>
                <a:path w="9530080" h="822960">
                  <a:moveTo>
                    <a:pt x="8967216" y="790956"/>
                  </a:moveTo>
                  <a:lnTo>
                    <a:pt x="8872728" y="790956"/>
                  </a:lnTo>
                  <a:lnTo>
                    <a:pt x="8872728" y="822960"/>
                  </a:lnTo>
                  <a:lnTo>
                    <a:pt x="8967216" y="822960"/>
                  </a:lnTo>
                  <a:lnTo>
                    <a:pt x="8967216" y="790956"/>
                  </a:lnTo>
                  <a:close/>
                </a:path>
                <a:path w="9530080" h="822960">
                  <a:moveTo>
                    <a:pt x="9093708" y="790956"/>
                  </a:moveTo>
                  <a:lnTo>
                    <a:pt x="8999220" y="790956"/>
                  </a:lnTo>
                  <a:lnTo>
                    <a:pt x="8999220" y="822960"/>
                  </a:lnTo>
                  <a:lnTo>
                    <a:pt x="9093708" y="822960"/>
                  </a:lnTo>
                  <a:lnTo>
                    <a:pt x="9093708" y="790956"/>
                  </a:lnTo>
                  <a:close/>
                </a:path>
                <a:path w="9530080" h="822960">
                  <a:moveTo>
                    <a:pt x="9221724" y="790956"/>
                  </a:moveTo>
                  <a:lnTo>
                    <a:pt x="9125712" y="790956"/>
                  </a:lnTo>
                  <a:lnTo>
                    <a:pt x="9125712" y="822960"/>
                  </a:lnTo>
                  <a:lnTo>
                    <a:pt x="9221724" y="822960"/>
                  </a:lnTo>
                  <a:lnTo>
                    <a:pt x="9221724" y="790956"/>
                  </a:lnTo>
                  <a:close/>
                </a:path>
                <a:path w="9530080" h="822960">
                  <a:moveTo>
                    <a:pt x="9348216" y="790956"/>
                  </a:moveTo>
                  <a:lnTo>
                    <a:pt x="9252204" y="790956"/>
                  </a:lnTo>
                  <a:lnTo>
                    <a:pt x="9252204" y="822960"/>
                  </a:lnTo>
                  <a:lnTo>
                    <a:pt x="9348216" y="822960"/>
                  </a:lnTo>
                  <a:lnTo>
                    <a:pt x="9348216" y="790956"/>
                  </a:lnTo>
                  <a:close/>
                </a:path>
                <a:path w="9530080" h="822960">
                  <a:moveTo>
                    <a:pt x="9474708" y="790956"/>
                  </a:moveTo>
                  <a:lnTo>
                    <a:pt x="9380220" y="790956"/>
                  </a:lnTo>
                  <a:lnTo>
                    <a:pt x="9380220" y="822960"/>
                  </a:lnTo>
                  <a:lnTo>
                    <a:pt x="9474708" y="822960"/>
                  </a:lnTo>
                  <a:lnTo>
                    <a:pt x="9474708" y="790956"/>
                  </a:lnTo>
                  <a:close/>
                </a:path>
                <a:path w="9530080" h="822960">
                  <a:moveTo>
                    <a:pt x="9529572" y="790956"/>
                  </a:moveTo>
                  <a:lnTo>
                    <a:pt x="9512808" y="790956"/>
                  </a:lnTo>
                  <a:lnTo>
                    <a:pt x="9506712" y="797661"/>
                  </a:lnTo>
                  <a:lnTo>
                    <a:pt x="9506712" y="822960"/>
                  </a:lnTo>
                  <a:lnTo>
                    <a:pt x="9521952" y="822960"/>
                  </a:lnTo>
                  <a:lnTo>
                    <a:pt x="9529572" y="816863"/>
                  </a:lnTo>
                  <a:lnTo>
                    <a:pt x="9529572" y="790956"/>
                  </a:lnTo>
                  <a:close/>
                </a:path>
                <a:path w="9530080" h="822960">
                  <a:moveTo>
                    <a:pt x="9529572" y="719328"/>
                  </a:moveTo>
                  <a:lnTo>
                    <a:pt x="9497568" y="719328"/>
                  </a:lnTo>
                  <a:lnTo>
                    <a:pt x="9497568" y="807719"/>
                  </a:lnTo>
                  <a:lnTo>
                    <a:pt x="9506712" y="797661"/>
                  </a:lnTo>
                  <a:lnTo>
                    <a:pt x="9506712" y="790956"/>
                  </a:lnTo>
                  <a:lnTo>
                    <a:pt x="9529572" y="790956"/>
                  </a:lnTo>
                  <a:lnTo>
                    <a:pt x="9529572" y="719328"/>
                  </a:lnTo>
                  <a:close/>
                </a:path>
                <a:path w="9530080" h="822960">
                  <a:moveTo>
                    <a:pt x="9512808" y="790956"/>
                  </a:moveTo>
                  <a:lnTo>
                    <a:pt x="9506712" y="790956"/>
                  </a:lnTo>
                  <a:lnTo>
                    <a:pt x="9506712" y="797661"/>
                  </a:lnTo>
                  <a:lnTo>
                    <a:pt x="9512808" y="790956"/>
                  </a:lnTo>
                  <a:close/>
                </a:path>
                <a:path w="9530080" h="822960">
                  <a:moveTo>
                    <a:pt x="9529572" y="591312"/>
                  </a:moveTo>
                  <a:lnTo>
                    <a:pt x="9497568" y="591312"/>
                  </a:lnTo>
                  <a:lnTo>
                    <a:pt x="9497568" y="687324"/>
                  </a:lnTo>
                  <a:lnTo>
                    <a:pt x="9529572" y="687324"/>
                  </a:lnTo>
                  <a:lnTo>
                    <a:pt x="9529572" y="591312"/>
                  </a:lnTo>
                  <a:close/>
                </a:path>
                <a:path w="9530080" h="822960">
                  <a:moveTo>
                    <a:pt x="9529572" y="464819"/>
                  </a:moveTo>
                  <a:lnTo>
                    <a:pt x="9497568" y="464819"/>
                  </a:lnTo>
                  <a:lnTo>
                    <a:pt x="9497568" y="560832"/>
                  </a:lnTo>
                  <a:lnTo>
                    <a:pt x="9529572" y="560832"/>
                  </a:lnTo>
                  <a:lnTo>
                    <a:pt x="9529572" y="464819"/>
                  </a:lnTo>
                  <a:close/>
                </a:path>
                <a:path w="9530080" h="822960">
                  <a:moveTo>
                    <a:pt x="9529572" y="338328"/>
                  </a:moveTo>
                  <a:lnTo>
                    <a:pt x="9497568" y="338328"/>
                  </a:lnTo>
                  <a:lnTo>
                    <a:pt x="9497568" y="432816"/>
                  </a:lnTo>
                  <a:lnTo>
                    <a:pt x="9529572" y="432816"/>
                  </a:lnTo>
                  <a:lnTo>
                    <a:pt x="9529572" y="338328"/>
                  </a:lnTo>
                  <a:close/>
                </a:path>
                <a:path w="9530080" h="822960">
                  <a:moveTo>
                    <a:pt x="9529572" y="210312"/>
                  </a:moveTo>
                  <a:lnTo>
                    <a:pt x="9497568" y="210312"/>
                  </a:lnTo>
                  <a:lnTo>
                    <a:pt x="9497568" y="306324"/>
                  </a:lnTo>
                  <a:lnTo>
                    <a:pt x="9529572" y="306324"/>
                  </a:lnTo>
                  <a:lnTo>
                    <a:pt x="9529572" y="210312"/>
                  </a:lnTo>
                  <a:close/>
                </a:path>
                <a:path w="9530080" h="822960">
                  <a:moveTo>
                    <a:pt x="9529572" y="83820"/>
                  </a:moveTo>
                  <a:lnTo>
                    <a:pt x="9497568" y="83820"/>
                  </a:lnTo>
                  <a:lnTo>
                    <a:pt x="9497568" y="179832"/>
                  </a:lnTo>
                  <a:lnTo>
                    <a:pt x="9529572" y="179832"/>
                  </a:lnTo>
                  <a:lnTo>
                    <a:pt x="9529572" y="83820"/>
                  </a:lnTo>
                  <a:close/>
                </a:path>
                <a:path w="9530080" h="822960">
                  <a:moveTo>
                    <a:pt x="9497568" y="15239"/>
                  </a:moveTo>
                  <a:lnTo>
                    <a:pt x="9497568" y="51815"/>
                  </a:lnTo>
                  <a:lnTo>
                    <a:pt x="9529572" y="51815"/>
                  </a:lnTo>
                  <a:lnTo>
                    <a:pt x="9529572" y="32003"/>
                  </a:lnTo>
                  <a:lnTo>
                    <a:pt x="9512808" y="32003"/>
                  </a:lnTo>
                  <a:lnTo>
                    <a:pt x="9497568" y="15239"/>
                  </a:lnTo>
                  <a:close/>
                </a:path>
                <a:path w="9530080" h="822960">
                  <a:moveTo>
                    <a:pt x="9521952" y="0"/>
                  </a:moveTo>
                  <a:lnTo>
                    <a:pt x="9454896" y="0"/>
                  </a:lnTo>
                  <a:lnTo>
                    <a:pt x="9454896" y="32003"/>
                  </a:lnTo>
                  <a:lnTo>
                    <a:pt x="9497568" y="32003"/>
                  </a:lnTo>
                  <a:lnTo>
                    <a:pt x="9497568" y="15239"/>
                  </a:lnTo>
                  <a:lnTo>
                    <a:pt x="9529572" y="15239"/>
                  </a:lnTo>
                  <a:lnTo>
                    <a:pt x="9529572" y="7620"/>
                  </a:lnTo>
                  <a:lnTo>
                    <a:pt x="9521952" y="0"/>
                  </a:lnTo>
                  <a:close/>
                </a:path>
                <a:path w="9530080" h="822960">
                  <a:moveTo>
                    <a:pt x="9529572" y="15239"/>
                  </a:moveTo>
                  <a:lnTo>
                    <a:pt x="9497568" y="15239"/>
                  </a:lnTo>
                  <a:lnTo>
                    <a:pt x="9512808" y="32003"/>
                  </a:lnTo>
                  <a:lnTo>
                    <a:pt x="9529572" y="32003"/>
                  </a:lnTo>
                  <a:lnTo>
                    <a:pt x="9529572" y="15239"/>
                  </a:lnTo>
                  <a:close/>
                </a:path>
                <a:path w="9530080" h="822960">
                  <a:moveTo>
                    <a:pt x="9422892" y="0"/>
                  </a:moveTo>
                  <a:lnTo>
                    <a:pt x="9328404" y="0"/>
                  </a:lnTo>
                  <a:lnTo>
                    <a:pt x="9328404" y="32003"/>
                  </a:lnTo>
                  <a:lnTo>
                    <a:pt x="9422892" y="32003"/>
                  </a:lnTo>
                  <a:lnTo>
                    <a:pt x="9422892" y="0"/>
                  </a:lnTo>
                  <a:close/>
                </a:path>
                <a:path w="9530080" h="822960">
                  <a:moveTo>
                    <a:pt x="9296400" y="0"/>
                  </a:moveTo>
                  <a:lnTo>
                    <a:pt x="9200388" y="0"/>
                  </a:lnTo>
                  <a:lnTo>
                    <a:pt x="9200388" y="32003"/>
                  </a:lnTo>
                  <a:lnTo>
                    <a:pt x="9296400" y="32003"/>
                  </a:lnTo>
                  <a:lnTo>
                    <a:pt x="9296400" y="0"/>
                  </a:lnTo>
                  <a:close/>
                </a:path>
                <a:path w="9530080" h="822960">
                  <a:moveTo>
                    <a:pt x="9169908" y="0"/>
                  </a:moveTo>
                  <a:lnTo>
                    <a:pt x="9073896" y="0"/>
                  </a:lnTo>
                  <a:lnTo>
                    <a:pt x="9073896" y="32003"/>
                  </a:lnTo>
                  <a:lnTo>
                    <a:pt x="9169908" y="32003"/>
                  </a:lnTo>
                  <a:lnTo>
                    <a:pt x="9169908" y="0"/>
                  </a:lnTo>
                  <a:close/>
                </a:path>
                <a:path w="9530080" h="822960">
                  <a:moveTo>
                    <a:pt x="9041892" y="0"/>
                  </a:moveTo>
                  <a:lnTo>
                    <a:pt x="8947404" y="0"/>
                  </a:lnTo>
                  <a:lnTo>
                    <a:pt x="8947404" y="32003"/>
                  </a:lnTo>
                  <a:lnTo>
                    <a:pt x="9041892" y="32003"/>
                  </a:lnTo>
                  <a:lnTo>
                    <a:pt x="9041892" y="0"/>
                  </a:lnTo>
                  <a:close/>
                </a:path>
                <a:path w="9530080" h="822960">
                  <a:moveTo>
                    <a:pt x="8915400" y="0"/>
                  </a:moveTo>
                  <a:lnTo>
                    <a:pt x="8820912" y="0"/>
                  </a:lnTo>
                  <a:lnTo>
                    <a:pt x="8820912" y="32003"/>
                  </a:lnTo>
                  <a:lnTo>
                    <a:pt x="8915400" y="32003"/>
                  </a:lnTo>
                  <a:lnTo>
                    <a:pt x="8915400" y="0"/>
                  </a:lnTo>
                  <a:close/>
                </a:path>
                <a:path w="9530080" h="822960">
                  <a:moveTo>
                    <a:pt x="8788908" y="0"/>
                  </a:moveTo>
                  <a:lnTo>
                    <a:pt x="8692896" y="0"/>
                  </a:lnTo>
                  <a:lnTo>
                    <a:pt x="8692896" y="32003"/>
                  </a:lnTo>
                  <a:lnTo>
                    <a:pt x="8788908" y="32003"/>
                  </a:lnTo>
                  <a:lnTo>
                    <a:pt x="8788908" y="0"/>
                  </a:lnTo>
                  <a:close/>
                </a:path>
                <a:path w="9530080" h="822960">
                  <a:moveTo>
                    <a:pt x="8660892" y="0"/>
                  </a:moveTo>
                  <a:lnTo>
                    <a:pt x="8566404" y="0"/>
                  </a:lnTo>
                  <a:lnTo>
                    <a:pt x="8566404" y="32003"/>
                  </a:lnTo>
                  <a:lnTo>
                    <a:pt x="8660892" y="32003"/>
                  </a:lnTo>
                  <a:lnTo>
                    <a:pt x="8660892" y="0"/>
                  </a:lnTo>
                  <a:close/>
                </a:path>
                <a:path w="9530080" h="822960">
                  <a:moveTo>
                    <a:pt x="8534400" y="0"/>
                  </a:moveTo>
                  <a:lnTo>
                    <a:pt x="8439912" y="0"/>
                  </a:lnTo>
                  <a:lnTo>
                    <a:pt x="8439912" y="32003"/>
                  </a:lnTo>
                  <a:lnTo>
                    <a:pt x="8534400" y="32003"/>
                  </a:lnTo>
                  <a:lnTo>
                    <a:pt x="8534400" y="0"/>
                  </a:lnTo>
                  <a:close/>
                </a:path>
                <a:path w="9530080" h="822960">
                  <a:moveTo>
                    <a:pt x="8407908" y="0"/>
                  </a:moveTo>
                  <a:lnTo>
                    <a:pt x="8311896" y="0"/>
                  </a:lnTo>
                  <a:lnTo>
                    <a:pt x="8311896" y="32003"/>
                  </a:lnTo>
                  <a:lnTo>
                    <a:pt x="8407908" y="32003"/>
                  </a:lnTo>
                  <a:lnTo>
                    <a:pt x="8407908" y="0"/>
                  </a:lnTo>
                  <a:close/>
                </a:path>
                <a:path w="9530080" h="822960">
                  <a:moveTo>
                    <a:pt x="8281416" y="0"/>
                  </a:moveTo>
                  <a:lnTo>
                    <a:pt x="8185404" y="0"/>
                  </a:lnTo>
                  <a:lnTo>
                    <a:pt x="8185404" y="32003"/>
                  </a:lnTo>
                  <a:lnTo>
                    <a:pt x="8281416" y="32003"/>
                  </a:lnTo>
                  <a:lnTo>
                    <a:pt x="8281416" y="0"/>
                  </a:lnTo>
                  <a:close/>
                </a:path>
                <a:path w="9530080" h="822960">
                  <a:moveTo>
                    <a:pt x="8153400" y="0"/>
                  </a:moveTo>
                  <a:lnTo>
                    <a:pt x="8058912" y="0"/>
                  </a:lnTo>
                  <a:lnTo>
                    <a:pt x="8058912" y="32003"/>
                  </a:lnTo>
                  <a:lnTo>
                    <a:pt x="8153400" y="32003"/>
                  </a:lnTo>
                  <a:lnTo>
                    <a:pt x="8153400" y="0"/>
                  </a:lnTo>
                  <a:close/>
                </a:path>
                <a:path w="9530080" h="822960">
                  <a:moveTo>
                    <a:pt x="8026908" y="0"/>
                  </a:moveTo>
                  <a:lnTo>
                    <a:pt x="7930896" y="0"/>
                  </a:lnTo>
                  <a:lnTo>
                    <a:pt x="7930896" y="32003"/>
                  </a:lnTo>
                  <a:lnTo>
                    <a:pt x="8026908" y="32003"/>
                  </a:lnTo>
                  <a:lnTo>
                    <a:pt x="8026908" y="0"/>
                  </a:lnTo>
                  <a:close/>
                </a:path>
                <a:path w="9530080" h="822960">
                  <a:moveTo>
                    <a:pt x="7900416" y="0"/>
                  </a:moveTo>
                  <a:lnTo>
                    <a:pt x="7804404" y="0"/>
                  </a:lnTo>
                  <a:lnTo>
                    <a:pt x="7804404" y="32003"/>
                  </a:lnTo>
                  <a:lnTo>
                    <a:pt x="7900416" y="32003"/>
                  </a:lnTo>
                  <a:lnTo>
                    <a:pt x="7900416" y="0"/>
                  </a:lnTo>
                  <a:close/>
                </a:path>
                <a:path w="9530080" h="822960">
                  <a:moveTo>
                    <a:pt x="7772400" y="0"/>
                  </a:moveTo>
                  <a:lnTo>
                    <a:pt x="7677912" y="0"/>
                  </a:lnTo>
                  <a:lnTo>
                    <a:pt x="7677912" y="32003"/>
                  </a:lnTo>
                  <a:lnTo>
                    <a:pt x="7772400" y="32003"/>
                  </a:lnTo>
                  <a:lnTo>
                    <a:pt x="7772400" y="0"/>
                  </a:lnTo>
                  <a:close/>
                </a:path>
                <a:path w="9530080" h="822960">
                  <a:moveTo>
                    <a:pt x="7645908" y="0"/>
                  </a:moveTo>
                  <a:lnTo>
                    <a:pt x="7551420" y="0"/>
                  </a:lnTo>
                  <a:lnTo>
                    <a:pt x="7551420" y="32003"/>
                  </a:lnTo>
                  <a:lnTo>
                    <a:pt x="7645908" y="32003"/>
                  </a:lnTo>
                  <a:lnTo>
                    <a:pt x="7645908" y="0"/>
                  </a:lnTo>
                  <a:close/>
                </a:path>
                <a:path w="9530080" h="822960">
                  <a:moveTo>
                    <a:pt x="7519416" y="0"/>
                  </a:moveTo>
                  <a:lnTo>
                    <a:pt x="7423404" y="0"/>
                  </a:lnTo>
                  <a:lnTo>
                    <a:pt x="7423404" y="32003"/>
                  </a:lnTo>
                  <a:lnTo>
                    <a:pt x="7519416" y="32003"/>
                  </a:lnTo>
                  <a:lnTo>
                    <a:pt x="7519416" y="0"/>
                  </a:lnTo>
                  <a:close/>
                </a:path>
                <a:path w="9530080" h="822960">
                  <a:moveTo>
                    <a:pt x="7391400" y="0"/>
                  </a:moveTo>
                  <a:lnTo>
                    <a:pt x="7296912" y="0"/>
                  </a:lnTo>
                  <a:lnTo>
                    <a:pt x="7296912" y="32003"/>
                  </a:lnTo>
                  <a:lnTo>
                    <a:pt x="7391400" y="32003"/>
                  </a:lnTo>
                  <a:lnTo>
                    <a:pt x="7391400" y="0"/>
                  </a:lnTo>
                  <a:close/>
                </a:path>
                <a:path w="9530080" h="822960">
                  <a:moveTo>
                    <a:pt x="7264908" y="0"/>
                  </a:moveTo>
                  <a:lnTo>
                    <a:pt x="7170420" y="0"/>
                  </a:lnTo>
                  <a:lnTo>
                    <a:pt x="7170420" y="32003"/>
                  </a:lnTo>
                  <a:lnTo>
                    <a:pt x="7264908" y="32003"/>
                  </a:lnTo>
                  <a:lnTo>
                    <a:pt x="7264908" y="0"/>
                  </a:lnTo>
                  <a:close/>
                </a:path>
                <a:path w="9530080" h="822960">
                  <a:moveTo>
                    <a:pt x="7138416" y="0"/>
                  </a:moveTo>
                  <a:lnTo>
                    <a:pt x="7042404" y="0"/>
                  </a:lnTo>
                  <a:lnTo>
                    <a:pt x="7042404" y="32003"/>
                  </a:lnTo>
                  <a:lnTo>
                    <a:pt x="7138416" y="32003"/>
                  </a:lnTo>
                  <a:lnTo>
                    <a:pt x="7138416" y="0"/>
                  </a:lnTo>
                  <a:close/>
                </a:path>
                <a:path w="9530080" h="822960">
                  <a:moveTo>
                    <a:pt x="7011924" y="0"/>
                  </a:moveTo>
                  <a:lnTo>
                    <a:pt x="6915912" y="0"/>
                  </a:lnTo>
                  <a:lnTo>
                    <a:pt x="6915912" y="32003"/>
                  </a:lnTo>
                  <a:lnTo>
                    <a:pt x="7011924" y="32003"/>
                  </a:lnTo>
                  <a:lnTo>
                    <a:pt x="7011924" y="0"/>
                  </a:lnTo>
                  <a:close/>
                </a:path>
                <a:path w="9530080" h="822960">
                  <a:moveTo>
                    <a:pt x="6883908" y="0"/>
                  </a:moveTo>
                  <a:lnTo>
                    <a:pt x="6789420" y="0"/>
                  </a:lnTo>
                  <a:lnTo>
                    <a:pt x="6789420" y="32003"/>
                  </a:lnTo>
                  <a:lnTo>
                    <a:pt x="6883908" y="32003"/>
                  </a:lnTo>
                  <a:lnTo>
                    <a:pt x="6883908" y="0"/>
                  </a:lnTo>
                  <a:close/>
                </a:path>
                <a:path w="9530080" h="822960">
                  <a:moveTo>
                    <a:pt x="6757416" y="0"/>
                  </a:moveTo>
                  <a:lnTo>
                    <a:pt x="6662928" y="0"/>
                  </a:lnTo>
                  <a:lnTo>
                    <a:pt x="6662928" y="32003"/>
                  </a:lnTo>
                  <a:lnTo>
                    <a:pt x="6757416" y="32003"/>
                  </a:lnTo>
                  <a:lnTo>
                    <a:pt x="6757416" y="0"/>
                  </a:lnTo>
                  <a:close/>
                </a:path>
                <a:path w="9530080" h="822960">
                  <a:moveTo>
                    <a:pt x="6630924" y="0"/>
                  </a:moveTo>
                  <a:lnTo>
                    <a:pt x="6534912" y="0"/>
                  </a:lnTo>
                  <a:lnTo>
                    <a:pt x="6534912" y="32003"/>
                  </a:lnTo>
                  <a:lnTo>
                    <a:pt x="6630924" y="32003"/>
                  </a:lnTo>
                  <a:lnTo>
                    <a:pt x="6630924" y="0"/>
                  </a:lnTo>
                  <a:close/>
                </a:path>
                <a:path w="9530080" h="822960">
                  <a:moveTo>
                    <a:pt x="6502908" y="0"/>
                  </a:moveTo>
                  <a:lnTo>
                    <a:pt x="6408420" y="0"/>
                  </a:lnTo>
                  <a:lnTo>
                    <a:pt x="6408420" y="32003"/>
                  </a:lnTo>
                  <a:lnTo>
                    <a:pt x="6502908" y="32003"/>
                  </a:lnTo>
                  <a:lnTo>
                    <a:pt x="6502908" y="0"/>
                  </a:lnTo>
                  <a:close/>
                </a:path>
                <a:path w="9530080" h="822960">
                  <a:moveTo>
                    <a:pt x="6376416" y="0"/>
                  </a:moveTo>
                  <a:lnTo>
                    <a:pt x="6281928" y="0"/>
                  </a:lnTo>
                  <a:lnTo>
                    <a:pt x="6281928" y="32003"/>
                  </a:lnTo>
                  <a:lnTo>
                    <a:pt x="6376416" y="32003"/>
                  </a:lnTo>
                  <a:lnTo>
                    <a:pt x="6376416" y="0"/>
                  </a:lnTo>
                  <a:close/>
                </a:path>
                <a:path w="9530080" h="822960">
                  <a:moveTo>
                    <a:pt x="6249924" y="0"/>
                  </a:moveTo>
                  <a:lnTo>
                    <a:pt x="6153912" y="0"/>
                  </a:lnTo>
                  <a:lnTo>
                    <a:pt x="6153912" y="32003"/>
                  </a:lnTo>
                  <a:lnTo>
                    <a:pt x="6249924" y="32003"/>
                  </a:lnTo>
                  <a:lnTo>
                    <a:pt x="6249924" y="0"/>
                  </a:lnTo>
                  <a:close/>
                </a:path>
                <a:path w="9530080" h="822960">
                  <a:moveTo>
                    <a:pt x="6123432" y="0"/>
                  </a:moveTo>
                  <a:lnTo>
                    <a:pt x="6027420" y="0"/>
                  </a:lnTo>
                  <a:lnTo>
                    <a:pt x="6027420" y="32003"/>
                  </a:lnTo>
                  <a:lnTo>
                    <a:pt x="6123432" y="32003"/>
                  </a:lnTo>
                  <a:lnTo>
                    <a:pt x="6123432" y="0"/>
                  </a:lnTo>
                  <a:close/>
                </a:path>
                <a:path w="9530080" h="822960">
                  <a:moveTo>
                    <a:pt x="5995416" y="0"/>
                  </a:moveTo>
                  <a:lnTo>
                    <a:pt x="5900928" y="0"/>
                  </a:lnTo>
                  <a:lnTo>
                    <a:pt x="5900928" y="32003"/>
                  </a:lnTo>
                  <a:lnTo>
                    <a:pt x="5995416" y="32003"/>
                  </a:lnTo>
                  <a:lnTo>
                    <a:pt x="5995416" y="0"/>
                  </a:lnTo>
                  <a:close/>
                </a:path>
                <a:path w="9530080" h="822960">
                  <a:moveTo>
                    <a:pt x="5868924" y="0"/>
                  </a:moveTo>
                  <a:lnTo>
                    <a:pt x="5772912" y="0"/>
                  </a:lnTo>
                  <a:lnTo>
                    <a:pt x="5772912" y="32003"/>
                  </a:lnTo>
                  <a:lnTo>
                    <a:pt x="5868924" y="32003"/>
                  </a:lnTo>
                  <a:lnTo>
                    <a:pt x="5868924" y="0"/>
                  </a:lnTo>
                  <a:close/>
                </a:path>
                <a:path w="9530080" h="822960">
                  <a:moveTo>
                    <a:pt x="5742432" y="0"/>
                  </a:moveTo>
                  <a:lnTo>
                    <a:pt x="5646420" y="0"/>
                  </a:lnTo>
                  <a:lnTo>
                    <a:pt x="5646420" y="32003"/>
                  </a:lnTo>
                  <a:lnTo>
                    <a:pt x="5742432" y="32003"/>
                  </a:lnTo>
                  <a:lnTo>
                    <a:pt x="5742432" y="0"/>
                  </a:lnTo>
                  <a:close/>
                </a:path>
                <a:path w="9530080" h="822960">
                  <a:moveTo>
                    <a:pt x="5614416" y="0"/>
                  </a:moveTo>
                  <a:lnTo>
                    <a:pt x="5519928" y="0"/>
                  </a:lnTo>
                  <a:lnTo>
                    <a:pt x="5519928" y="32003"/>
                  </a:lnTo>
                  <a:lnTo>
                    <a:pt x="5614416" y="32003"/>
                  </a:lnTo>
                  <a:lnTo>
                    <a:pt x="5614416" y="0"/>
                  </a:lnTo>
                  <a:close/>
                </a:path>
                <a:path w="9530080" h="822960">
                  <a:moveTo>
                    <a:pt x="5487924" y="0"/>
                  </a:moveTo>
                  <a:lnTo>
                    <a:pt x="5393436" y="0"/>
                  </a:lnTo>
                  <a:lnTo>
                    <a:pt x="5393436" y="32003"/>
                  </a:lnTo>
                  <a:lnTo>
                    <a:pt x="5487924" y="32003"/>
                  </a:lnTo>
                  <a:lnTo>
                    <a:pt x="5487924" y="0"/>
                  </a:lnTo>
                  <a:close/>
                </a:path>
                <a:path w="9530080" h="822960">
                  <a:moveTo>
                    <a:pt x="5361432" y="0"/>
                  </a:moveTo>
                  <a:lnTo>
                    <a:pt x="5265420" y="0"/>
                  </a:lnTo>
                  <a:lnTo>
                    <a:pt x="5265420" y="32003"/>
                  </a:lnTo>
                  <a:lnTo>
                    <a:pt x="5361432" y="32003"/>
                  </a:lnTo>
                  <a:lnTo>
                    <a:pt x="5361432" y="0"/>
                  </a:lnTo>
                  <a:close/>
                </a:path>
                <a:path w="9530080" h="822960">
                  <a:moveTo>
                    <a:pt x="5233416" y="0"/>
                  </a:moveTo>
                  <a:lnTo>
                    <a:pt x="5138928" y="0"/>
                  </a:lnTo>
                  <a:lnTo>
                    <a:pt x="5138928" y="32003"/>
                  </a:lnTo>
                  <a:lnTo>
                    <a:pt x="5233416" y="32003"/>
                  </a:lnTo>
                  <a:lnTo>
                    <a:pt x="5233416" y="0"/>
                  </a:lnTo>
                  <a:close/>
                </a:path>
                <a:path w="9530080" h="822960">
                  <a:moveTo>
                    <a:pt x="5106924" y="0"/>
                  </a:moveTo>
                  <a:lnTo>
                    <a:pt x="5012436" y="0"/>
                  </a:lnTo>
                  <a:lnTo>
                    <a:pt x="5012436" y="32003"/>
                  </a:lnTo>
                  <a:lnTo>
                    <a:pt x="5106924" y="32003"/>
                  </a:lnTo>
                  <a:lnTo>
                    <a:pt x="5106924" y="0"/>
                  </a:lnTo>
                  <a:close/>
                </a:path>
                <a:path w="9530080" h="822960">
                  <a:moveTo>
                    <a:pt x="4980432" y="0"/>
                  </a:moveTo>
                  <a:lnTo>
                    <a:pt x="4884420" y="0"/>
                  </a:lnTo>
                  <a:lnTo>
                    <a:pt x="4884420" y="32003"/>
                  </a:lnTo>
                  <a:lnTo>
                    <a:pt x="4980432" y="32003"/>
                  </a:lnTo>
                  <a:lnTo>
                    <a:pt x="4980432" y="0"/>
                  </a:lnTo>
                  <a:close/>
                </a:path>
                <a:path w="9530080" h="822960">
                  <a:moveTo>
                    <a:pt x="4853940" y="0"/>
                  </a:moveTo>
                  <a:lnTo>
                    <a:pt x="4757928" y="0"/>
                  </a:lnTo>
                  <a:lnTo>
                    <a:pt x="4757928" y="32003"/>
                  </a:lnTo>
                  <a:lnTo>
                    <a:pt x="4853940" y="32003"/>
                  </a:lnTo>
                  <a:lnTo>
                    <a:pt x="4853940" y="0"/>
                  </a:lnTo>
                  <a:close/>
                </a:path>
                <a:path w="9530080" h="822960">
                  <a:moveTo>
                    <a:pt x="4725924" y="0"/>
                  </a:moveTo>
                  <a:lnTo>
                    <a:pt x="4631436" y="0"/>
                  </a:lnTo>
                  <a:lnTo>
                    <a:pt x="4631436" y="32003"/>
                  </a:lnTo>
                  <a:lnTo>
                    <a:pt x="4725924" y="32003"/>
                  </a:lnTo>
                  <a:lnTo>
                    <a:pt x="4725924" y="0"/>
                  </a:lnTo>
                  <a:close/>
                </a:path>
                <a:path w="9530080" h="822960">
                  <a:moveTo>
                    <a:pt x="4599432" y="0"/>
                  </a:moveTo>
                  <a:lnTo>
                    <a:pt x="4503420" y="0"/>
                  </a:lnTo>
                  <a:lnTo>
                    <a:pt x="4503420" y="32003"/>
                  </a:lnTo>
                  <a:lnTo>
                    <a:pt x="4599432" y="32003"/>
                  </a:lnTo>
                  <a:lnTo>
                    <a:pt x="4599432" y="0"/>
                  </a:lnTo>
                  <a:close/>
                </a:path>
                <a:path w="9530080" h="822960">
                  <a:moveTo>
                    <a:pt x="4472940" y="0"/>
                  </a:moveTo>
                  <a:lnTo>
                    <a:pt x="4376928" y="0"/>
                  </a:lnTo>
                  <a:lnTo>
                    <a:pt x="4376928" y="32003"/>
                  </a:lnTo>
                  <a:lnTo>
                    <a:pt x="4472940" y="32003"/>
                  </a:lnTo>
                  <a:lnTo>
                    <a:pt x="4472940" y="0"/>
                  </a:lnTo>
                  <a:close/>
                </a:path>
                <a:path w="9530080" h="822960">
                  <a:moveTo>
                    <a:pt x="4344924" y="0"/>
                  </a:moveTo>
                  <a:lnTo>
                    <a:pt x="4250436" y="0"/>
                  </a:lnTo>
                  <a:lnTo>
                    <a:pt x="4250436" y="32003"/>
                  </a:lnTo>
                  <a:lnTo>
                    <a:pt x="4344924" y="32003"/>
                  </a:lnTo>
                  <a:lnTo>
                    <a:pt x="4344924" y="0"/>
                  </a:lnTo>
                  <a:close/>
                </a:path>
                <a:path w="9530080" h="822960">
                  <a:moveTo>
                    <a:pt x="4218432" y="0"/>
                  </a:moveTo>
                  <a:lnTo>
                    <a:pt x="4123944" y="0"/>
                  </a:lnTo>
                  <a:lnTo>
                    <a:pt x="4123944" y="32003"/>
                  </a:lnTo>
                  <a:lnTo>
                    <a:pt x="4218432" y="32003"/>
                  </a:lnTo>
                  <a:lnTo>
                    <a:pt x="4218432" y="0"/>
                  </a:lnTo>
                  <a:close/>
                </a:path>
                <a:path w="9530080" h="822960">
                  <a:moveTo>
                    <a:pt x="4091940" y="0"/>
                  </a:moveTo>
                  <a:lnTo>
                    <a:pt x="3995928" y="0"/>
                  </a:lnTo>
                  <a:lnTo>
                    <a:pt x="3995928" y="32003"/>
                  </a:lnTo>
                  <a:lnTo>
                    <a:pt x="4091940" y="32003"/>
                  </a:lnTo>
                  <a:lnTo>
                    <a:pt x="4091940" y="0"/>
                  </a:lnTo>
                  <a:close/>
                </a:path>
                <a:path w="9530080" h="822960">
                  <a:moveTo>
                    <a:pt x="3963924" y="0"/>
                  </a:moveTo>
                  <a:lnTo>
                    <a:pt x="3869436" y="0"/>
                  </a:lnTo>
                  <a:lnTo>
                    <a:pt x="3869436" y="32003"/>
                  </a:lnTo>
                  <a:lnTo>
                    <a:pt x="3963924" y="32003"/>
                  </a:lnTo>
                  <a:lnTo>
                    <a:pt x="3963924" y="0"/>
                  </a:lnTo>
                  <a:close/>
                </a:path>
                <a:path w="9530080" h="822960">
                  <a:moveTo>
                    <a:pt x="3837432" y="0"/>
                  </a:moveTo>
                  <a:lnTo>
                    <a:pt x="3742944" y="0"/>
                  </a:lnTo>
                  <a:lnTo>
                    <a:pt x="3742944" y="32003"/>
                  </a:lnTo>
                  <a:lnTo>
                    <a:pt x="3837432" y="32003"/>
                  </a:lnTo>
                  <a:lnTo>
                    <a:pt x="3837432" y="0"/>
                  </a:lnTo>
                  <a:close/>
                </a:path>
                <a:path w="9530080" h="822960">
                  <a:moveTo>
                    <a:pt x="3710940" y="0"/>
                  </a:moveTo>
                  <a:lnTo>
                    <a:pt x="3614928" y="0"/>
                  </a:lnTo>
                  <a:lnTo>
                    <a:pt x="3614928" y="32003"/>
                  </a:lnTo>
                  <a:lnTo>
                    <a:pt x="3710940" y="32003"/>
                  </a:lnTo>
                  <a:lnTo>
                    <a:pt x="3710940" y="0"/>
                  </a:lnTo>
                  <a:close/>
                </a:path>
                <a:path w="9530080" h="822960">
                  <a:moveTo>
                    <a:pt x="3584448" y="0"/>
                  </a:moveTo>
                  <a:lnTo>
                    <a:pt x="3488436" y="0"/>
                  </a:lnTo>
                  <a:lnTo>
                    <a:pt x="3488436" y="32003"/>
                  </a:lnTo>
                  <a:lnTo>
                    <a:pt x="3584448" y="32003"/>
                  </a:lnTo>
                  <a:lnTo>
                    <a:pt x="3584448" y="0"/>
                  </a:lnTo>
                  <a:close/>
                </a:path>
                <a:path w="9530080" h="822960">
                  <a:moveTo>
                    <a:pt x="3456432" y="0"/>
                  </a:moveTo>
                  <a:lnTo>
                    <a:pt x="3361944" y="0"/>
                  </a:lnTo>
                  <a:lnTo>
                    <a:pt x="3361944" y="32003"/>
                  </a:lnTo>
                  <a:lnTo>
                    <a:pt x="3456432" y="32003"/>
                  </a:lnTo>
                  <a:lnTo>
                    <a:pt x="3456432" y="0"/>
                  </a:lnTo>
                  <a:close/>
                </a:path>
                <a:path w="9530080" h="822960">
                  <a:moveTo>
                    <a:pt x="3329940" y="0"/>
                  </a:moveTo>
                  <a:lnTo>
                    <a:pt x="3235452" y="0"/>
                  </a:lnTo>
                  <a:lnTo>
                    <a:pt x="3235452" y="32003"/>
                  </a:lnTo>
                  <a:lnTo>
                    <a:pt x="3329940" y="32003"/>
                  </a:lnTo>
                  <a:lnTo>
                    <a:pt x="3329940" y="0"/>
                  </a:lnTo>
                  <a:close/>
                </a:path>
                <a:path w="9530080" h="822960">
                  <a:moveTo>
                    <a:pt x="3203448" y="0"/>
                  </a:moveTo>
                  <a:lnTo>
                    <a:pt x="3107436" y="0"/>
                  </a:lnTo>
                  <a:lnTo>
                    <a:pt x="3107436" y="32003"/>
                  </a:lnTo>
                  <a:lnTo>
                    <a:pt x="3203448" y="32003"/>
                  </a:lnTo>
                  <a:lnTo>
                    <a:pt x="3203448" y="0"/>
                  </a:lnTo>
                  <a:close/>
                </a:path>
                <a:path w="9530080" h="822960">
                  <a:moveTo>
                    <a:pt x="3075432" y="0"/>
                  </a:moveTo>
                  <a:lnTo>
                    <a:pt x="2980944" y="0"/>
                  </a:lnTo>
                  <a:lnTo>
                    <a:pt x="2980944" y="32003"/>
                  </a:lnTo>
                  <a:lnTo>
                    <a:pt x="3075432" y="32003"/>
                  </a:lnTo>
                  <a:lnTo>
                    <a:pt x="3075432" y="0"/>
                  </a:lnTo>
                  <a:close/>
                </a:path>
                <a:path w="9530080" h="822960">
                  <a:moveTo>
                    <a:pt x="2948940" y="0"/>
                  </a:moveTo>
                  <a:lnTo>
                    <a:pt x="2854452" y="0"/>
                  </a:lnTo>
                  <a:lnTo>
                    <a:pt x="2854452" y="32003"/>
                  </a:lnTo>
                  <a:lnTo>
                    <a:pt x="2948940" y="32003"/>
                  </a:lnTo>
                  <a:lnTo>
                    <a:pt x="2948940" y="0"/>
                  </a:lnTo>
                  <a:close/>
                </a:path>
                <a:path w="9530080" h="822960">
                  <a:moveTo>
                    <a:pt x="2822448" y="0"/>
                  </a:moveTo>
                  <a:lnTo>
                    <a:pt x="2726436" y="0"/>
                  </a:lnTo>
                  <a:lnTo>
                    <a:pt x="2726436" y="32003"/>
                  </a:lnTo>
                  <a:lnTo>
                    <a:pt x="2822448" y="32003"/>
                  </a:lnTo>
                  <a:lnTo>
                    <a:pt x="2822448" y="0"/>
                  </a:lnTo>
                  <a:close/>
                </a:path>
                <a:path w="9530080" h="822960">
                  <a:moveTo>
                    <a:pt x="2695956" y="0"/>
                  </a:moveTo>
                  <a:lnTo>
                    <a:pt x="2599944" y="0"/>
                  </a:lnTo>
                  <a:lnTo>
                    <a:pt x="2599944" y="32003"/>
                  </a:lnTo>
                  <a:lnTo>
                    <a:pt x="2695956" y="32003"/>
                  </a:lnTo>
                  <a:lnTo>
                    <a:pt x="2695956" y="0"/>
                  </a:lnTo>
                  <a:close/>
                </a:path>
                <a:path w="9530080" h="822960">
                  <a:moveTo>
                    <a:pt x="2567940" y="0"/>
                  </a:moveTo>
                  <a:lnTo>
                    <a:pt x="2473452" y="0"/>
                  </a:lnTo>
                  <a:lnTo>
                    <a:pt x="2473452" y="32003"/>
                  </a:lnTo>
                  <a:lnTo>
                    <a:pt x="2567940" y="32003"/>
                  </a:lnTo>
                  <a:lnTo>
                    <a:pt x="2567940" y="0"/>
                  </a:lnTo>
                  <a:close/>
                </a:path>
                <a:path w="9530080" h="822960">
                  <a:moveTo>
                    <a:pt x="2441448" y="0"/>
                  </a:moveTo>
                  <a:lnTo>
                    <a:pt x="2345436" y="0"/>
                  </a:lnTo>
                  <a:lnTo>
                    <a:pt x="2345436" y="32003"/>
                  </a:lnTo>
                  <a:lnTo>
                    <a:pt x="2441448" y="32003"/>
                  </a:lnTo>
                  <a:lnTo>
                    <a:pt x="2441448" y="0"/>
                  </a:lnTo>
                  <a:close/>
                </a:path>
                <a:path w="9530080" h="822960">
                  <a:moveTo>
                    <a:pt x="2314956" y="0"/>
                  </a:moveTo>
                  <a:lnTo>
                    <a:pt x="2218944" y="0"/>
                  </a:lnTo>
                  <a:lnTo>
                    <a:pt x="2218944" y="32003"/>
                  </a:lnTo>
                  <a:lnTo>
                    <a:pt x="2314956" y="32003"/>
                  </a:lnTo>
                  <a:lnTo>
                    <a:pt x="2314956" y="0"/>
                  </a:lnTo>
                  <a:close/>
                </a:path>
                <a:path w="9530080" h="822960">
                  <a:moveTo>
                    <a:pt x="2186940" y="0"/>
                  </a:moveTo>
                  <a:lnTo>
                    <a:pt x="2092452" y="0"/>
                  </a:lnTo>
                  <a:lnTo>
                    <a:pt x="2092452" y="32003"/>
                  </a:lnTo>
                  <a:lnTo>
                    <a:pt x="2186940" y="32003"/>
                  </a:lnTo>
                  <a:lnTo>
                    <a:pt x="2186940" y="0"/>
                  </a:lnTo>
                  <a:close/>
                </a:path>
                <a:path w="9530080" h="822960">
                  <a:moveTo>
                    <a:pt x="2060448" y="0"/>
                  </a:moveTo>
                  <a:lnTo>
                    <a:pt x="1965960" y="0"/>
                  </a:lnTo>
                  <a:lnTo>
                    <a:pt x="1965960" y="32003"/>
                  </a:lnTo>
                  <a:lnTo>
                    <a:pt x="2060448" y="32003"/>
                  </a:lnTo>
                  <a:lnTo>
                    <a:pt x="2060448" y="0"/>
                  </a:lnTo>
                  <a:close/>
                </a:path>
                <a:path w="9530080" h="822960">
                  <a:moveTo>
                    <a:pt x="1933956" y="0"/>
                  </a:moveTo>
                  <a:lnTo>
                    <a:pt x="1837944" y="0"/>
                  </a:lnTo>
                  <a:lnTo>
                    <a:pt x="1837944" y="32003"/>
                  </a:lnTo>
                  <a:lnTo>
                    <a:pt x="1933956" y="32003"/>
                  </a:lnTo>
                  <a:lnTo>
                    <a:pt x="1933956" y="0"/>
                  </a:lnTo>
                  <a:close/>
                </a:path>
                <a:path w="9530080" h="822960">
                  <a:moveTo>
                    <a:pt x="1805940" y="0"/>
                  </a:moveTo>
                  <a:lnTo>
                    <a:pt x="1711452" y="0"/>
                  </a:lnTo>
                  <a:lnTo>
                    <a:pt x="1711452" y="32003"/>
                  </a:lnTo>
                  <a:lnTo>
                    <a:pt x="1805940" y="32003"/>
                  </a:lnTo>
                  <a:lnTo>
                    <a:pt x="1805940" y="0"/>
                  </a:lnTo>
                  <a:close/>
                </a:path>
                <a:path w="9530080" h="822960">
                  <a:moveTo>
                    <a:pt x="1679448" y="0"/>
                  </a:moveTo>
                  <a:lnTo>
                    <a:pt x="1584960" y="0"/>
                  </a:lnTo>
                  <a:lnTo>
                    <a:pt x="1584960" y="32003"/>
                  </a:lnTo>
                  <a:lnTo>
                    <a:pt x="1679448" y="32003"/>
                  </a:lnTo>
                  <a:lnTo>
                    <a:pt x="1679448" y="0"/>
                  </a:lnTo>
                  <a:close/>
                </a:path>
                <a:path w="9530080" h="822960">
                  <a:moveTo>
                    <a:pt x="1552956" y="0"/>
                  </a:moveTo>
                  <a:lnTo>
                    <a:pt x="1456944" y="0"/>
                  </a:lnTo>
                  <a:lnTo>
                    <a:pt x="1456944" y="32003"/>
                  </a:lnTo>
                  <a:lnTo>
                    <a:pt x="1552956" y="32003"/>
                  </a:lnTo>
                  <a:lnTo>
                    <a:pt x="1552956" y="0"/>
                  </a:lnTo>
                  <a:close/>
                </a:path>
                <a:path w="9530080" h="822960">
                  <a:moveTo>
                    <a:pt x="1426464" y="0"/>
                  </a:moveTo>
                  <a:lnTo>
                    <a:pt x="1330452" y="0"/>
                  </a:lnTo>
                  <a:lnTo>
                    <a:pt x="1330452" y="32003"/>
                  </a:lnTo>
                  <a:lnTo>
                    <a:pt x="1426464" y="32003"/>
                  </a:lnTo>
                  <a:lnTo>
                    <a:pt x="1426464" y="0"/>
                  </a:lnTo>
                  <a:close/>
                </a:path>
                <a:path w="9530080" h="822960">
                  <a:moveTo>
                    <a:pt x="1298448" y="0"/>
                  </a:moveTo>
                  <a:lnTo>
                    <a:pt x="1203960" y="0"/>
                  </a:lnTo>
                  <a:lnTo>
                    <a:pt x="1203960" y="32003"/>
                  </a:lnTo>
                  <a:lnTo>
                    <a:pt x="1298448" y="32003"/>
                  </a:lnTo>
                  <a:lnTo>
                    <a:pt x="1298448" y="0"/>
                  </a:lnTo>
                  <a:close/>
                </a:path>
                <a:path w="9530080" h="822960">
                  <a:moveTo>
                    <a:pt x="1171956" y="0"/>
                  </a:moveTo>
                  <a:lnTo>
                    <a:pt x="1075944" y="0"/>
                  </a:lnTo>
                  <a:lnTo>
                    <a:pt x="1075944" y="32003"/>
                  </a:lnTo>
                  <a:lnTo>
                    <a:pt x="1171956" y="32003"/>
                  </a:lnTo>
                  <a:lnTo>
                    <a:pt x="1171956" y="0"/>
                  </a:lnTo>
                  <a:close/>
                </a:path>
                <a:path w="9530080" h="822960">
                  <a:moveTo>
                    <a:pt x="1045464" y="0"/>
                  </a:moveTo>
                  <a:lnTo>
                    <a:pt x="949452" y="0"/>
                  </a:lnTo>
                  <a:lnTo>
                    <a:pt x="949452" y="32003"/>
                  </a:lnTo>
                  <a:lnTo>
                    <a:pt x="1045464" y="32003"/>
                  </a:lnTo>
                  <a:lnTo>
                    <a:pt x="1045464" y="0"/>
                  </a:lnTo>
                  <a:close/>
                </a:path>
                <a:path w="9530080" h="822960">
                  <a:moveTo>
                    <a:pt x="917448" y="0"/>
                  </a:moveTo>
                  <a:lnTo>
                    <a:pt x="822960" y="0"/>
                  </a:lnTo>
                  <a:lnTo>
                    <a:pt x="822960" y="32003"/>
                  </a:lnTo>
                  <a:lnTo>
                    <a:pt x="917448" y="32003"/>
                  </a:lnTo>
                  <a:lnTo>
                    <a:pt x="917448" y="0"/>
                  </a:lnTo>
                  <a:close/>
                </a:path>
                <a:path w="9530080" h="822960">
                  <a:moveTo>
                    <a:pt x="790956" y="0"/>
                  </a:moveTo>
                  <a:lnTo>
                    <a:pt x="696468" y="0"/>
                  </a:lnTo>
                  <a:lnTo>
                    <a:pt x="696468" y="32003"/>
                  </a:lnTo>
                  <a:lnTo>
                    <a:pt x="790956" y="32003"/>
                  </a:lnTo>
                  <a:lnTo>
                    <a:pt x="790956" y="0"/>
                  </a:lnTo>
                  <a:close/>
                </a:path>
                <a:path w="9530080" h="822960">
                  <a:moveTo>
                    <a:pt x="664464" y="0"/>
                  </a:moveTo>
                  <a:lnTo>
                    <a:pt x="568452" y="0"/>
                  </a:lnTo>
                  <a:lnTo>
                    <a:pt x="568452" y="32003"/>
                  </a:lnTo>
                  <a:lnTo>
                    <a:pt x="664464" y="32003"/>
                  </a:lnTo>
                  <a:lnTo>
                    <a:pt x="664464" y="0"/>
                  </a:lnTo>
                  <a:close/>
                </a:path>
                <a:path w="9530080" h="822960">
                  <a:moveTo>
                    <a:pt x="536447" y="0"/>
                  </a:moveTo>
                  <a:lnTo>
                    <a:pt x="441959" y="0"/>
                  </a:lnTo>
                  <a:lnTo>
                    <a:pt x="441959" y="32003"/>
                  </a:lnTo>
                  <a:lnTo>
                    <a:pt x="536447" y="32003"/>
                  </a:lnTo>
                  <a:lnTo>
                    <a:pt x="536447" y="0"/>
                  </a:lnTo>
                  <a:close/>
                </a:path>
                <a:path w="9530080" h="822960">
                  <a:moveTo>
                    <a:pt x="409956" y="0"/>
                  </a:moveTo>
                  <a:lnTo>
                    <a:pt x="315468" y="0"/>
                  </a:lnTo>
                  <a:lnTo>
                    <a:pt x="315468" y="32003"/>
                  </a:lnTo>
                  <a:lnTo>
                    <a:pt x="409956" y="32003"/>
                  </a:lnTo>
                  <a:lnTo>
                    <a:pt x="409956" y="0"/>
                  </a:lnTo>
                  <a:close/>
                </a:path>
                <a:path w="9530080" h="822960">
                  <a:moveTo>
                    <a:pt x="283464" y="0"/>
                  </a:moveTo>
                  <a:lnTo>
                    <a:pt x="187452" y="0"/>
                  </a:lnTo>
                  <a:lnTo>
                    <a:pt x="187452" y="32003"/>
                  </a:lnTo>
                  <a:lnTo>
                    <a:pt x="283464" y="32003"/>
                  </a:lnTo>
                  <a:lnTo>
                    <a:pt x="283464" y="0"/>
                  </a:lnTo>
                  <a:close/>
                </a:path>
                <a:path w="9530080" h="822960">
                  <a:moveTo>
                    <a:pt x="156972" y="0"/>
                  </a:moveTo>
                  <a:lnTo>
                    <a:pt x="60960" y="0"/>
                  </a:lnTo>
                  <a:lnTo>
                    <a:pt x="60960" y="32003"/>
                  </a:lnTo>
                  <a:lnTo>
                    <a:pt x="156972" y="32003"/>
                  </a:lnTo>
                  <a:lnTo>
                    <a:pt x="156972" y="0"/>
                  </a:lnTo>
                  <a:close/>
                </a:path>
              </a:pathLst>
            </a:custGeom>
            <a:solidFill>
              <a:srgbClr val="DE8958"/>
            </a:solidFill>
          </p:spPr>
          <p:txBody>
            <a:bodyPr wrap="square" lIns="0" tIns="0" rIns="0" bIns="0" rtlCol="0"/>
            <a:lstStyle/>
            <a:p>
              <a:endParaRPr sz="1588"/>
            </a:p>
          </p:txBody>
        </p:sp>
        <p:sp>
          <p:nvSpPr>
            <p:cNvPr id="17" name="object 17"/>
            <p:cNvSpPr/>
            <p:nvPr/>
          </p:nvSpPr>
          <p:spPr>
            <a:xfrm>
              <a:off x="5821158" y="3628121"/>
              <a:ext cx="533400" cy="1309370"/>
            </a:xfrm>
            <a:custGeom>
              <a:avLst/>
              <a:gdLst/>
              <a:ahLst/>
              <a:cxnLst/>
              <a:rect l="l" t="t" r="r" b="b"/>
              <a:pathLst>
                <a:path w="533400" h="1309370">
                  <a:moveTo>
                    <a:pt x="533400" y="1042416"/>
                  </a:moveTo>
                  <a:lnTo>
                    <a:pt x="529120" y="994346"/>
                  </a:lnTo>
                  <a:lnTo>
                    <a:pt x="516775" y="949147"/>
                  </a:lnTo>
                  <a:lnTo>
                    <a:pt x="497103" y="907580"/>
                  </a:lnTo>
                  <a:lnTo>
                    <a:pt x="470839" y="870369"/>
                  </a:lnTo>
                  <a:lnTo>
                    <a:pt x="438746" y="838276"/>
                  </a:lnTo>
                  <a:lnTo>
                    <a:pt x="401535" y="812012"/>
                  </a:lnTo>
                  <a:lnTo>
                    <a:pt x="359968" y="792340"/>
                  </a:lnTo>
                  <a:lnTo>
                    <a:pt x="314769" y="779995"/>
                  </a:lnTo>
                  <a:lnTo>
                    <a:pt x="266700" y="775716"/>
                  </a:lnTo>
                  <a:lnTo>
                    <a:pt x="219011" y="779995"/>
                  </a:lnTo>
                  <a:lnTo>
                    <a:pt x="174028" y="792340"/>
                  </a:lnTo>
                  <a:lnTo>
                    <a:pt x="132524" y="812012"/>
                  </a:lnTo>
                  <a:lnTo>
                    <a:pt x="95275" y="838276"/>
                  </a:lnTo>
                  <a:lnTo>
                    <a:pt x="63042" y="870369"/>
                  </a:lnTo>
                  <a:lnTo>
                    <a:pt x="36626" y="907580"/>
                  </a:lnTo>
                  <a:lnTo>
                    <a:pt x="16789" y="949147"/>
                  </a:lnTo>
                  <a:lnTo>
                    <a:pt x="4318" y="994346"/>
                  </a:lnTo>
                  <a:lnTo>
                    <a:pt x="0" y="1042416"/>
                  </a:lnTo>
                  <a:lnTo>
                    <a:pt x="1524" y="1042416"/>
                  </a:lnTo>
                  <a:lnTo>
                    <a:pt x="5854" y="1090053"/>
                  </a:lnTo>
                  <a:lnTo>
                    <a:pt x="18338" y="1134884"/>
                  </a:lnTo>
                  <a:lnTo>
                    <a:pt x="38201" y="1176197"/>
                  </a:lnTo>
                  <a:lnTo>
                    <a:pt x="64706" y="1213205"/>
                  </a:lnTo>
                  <a:lnTo>
                    <a:pt x="97053" y="1245184"/>
                  </a:lnTo>
                  <a:lnTo>
                    <a:pt x="134505" y="1271358"/>
                  </a:lnTo>
                  <a:lnTo>
                    <a:pt x="176276" y="1290993"/>
                  </a:lnTo>
                  <a:lnTo>
                    <a:pt x="221615" y="1303324"/>
                  </a:lnTo>
                  <a:lnTo>
                    <a:pt x="266700" y="1307325"/>
                  </a:lnTo>
                  <a:lnTo>
                    <a:pt x="266700" y="1309116"/>
                  </a:lnTo>
                  <a:lnTo>
                    <a:pt x="314769" y="1304848"/>
                  </a:lnTo>
                  <a:lnTo>
                    <a:pt x="359968" y="1292504"/>
                  </a:lnTo>
                  <a:lnTo>
                    <a:pt x="401535" y="1272832"/>
                  </a:lnTo>
                  <a:lnTo>
                    <a:pt x="438746" y="1246568"/>
                  </a:lnTo>
                  <a:lnTo>
                    <a:pt x="470839" y="1214475"/>
                  </a:lnTo>
                  <a:lnTo>
                    <a:pt x="497103" y="1177264"/>
                  </a:lnTo>
                  <a:lnTo>
                    <a:pt x="516775" y="1135697"/>
                  </a:lnTo>
                  <a:lnTo>
                    <a:pt x="529120" y="1090498"/>
                  </a:lnTo>
                  <a:lnTo>
                    <a:pt x="533400" y="1042416"/>
                  </a:lnTo>
                  <a:close/>
                </a:path>
                <a:path w="533400" h="1309370">
                  <a:moveTo>
                    <a:pt x="533400" y="266700"/>
                  </a:moveTo>
                  <a:lnTo>
                    <a:pt x="529120" y="218630"/>
                  </a:lnTo>
                  <a:lnTo>
                    <a:pt x="516801" y="173431"/>
                  </a:lnTo>
                  <a:lnTo>
                    <a:pt x="497217" y="131864"/>
                  </a:lnTo>
                  <a:lnTo>
                    <a:pt x="471106" y="94653"/>
                  </a:lnTo>
                  <a:lnTo>
                    <a:pt x="439267" y="62560"/>
                  </a:lnTo>
                  <a:lnTo>
                    <a:pt x="402437" y="36296"/>
                  </a:lnTo>
                  <a:lnTo>
                    <a:pt x="361403" y="16624"/>
                  </a:lnTo>
                  <a:lnTo>
                    <a:pt x="316915" y="4279"/>
                  </a:lnTo>
                  <a:lnTo>
                    <a:pt x="269748" y="0"/>
                  </a:lnTo>
                  <a:lnTo>
                    <a:pt x="269748" y="265176"/>
                  </a:lnTo>
                  <a:lnTo>
                    <a:pt x="1524" y="265176"/>
                  </a:lnTo>
                  <a:lnTo>
                    <a:pt x="5854" y="312813"/>
                  </a:lnTo>
                  <a:lnTo>
                    <a:pt x="18338" y="357644"/>
                  </a:lnTo>
                  <a:lnTo>
                    <a:pt x="38201" y="398957"/>
                  </a:lnTo>
                  <a:lnTo>
                    <a:pt x="64706" y="435965"/>
                  </a:lnTo>
                  <a:lnTo>
                    <a:pt x="97053" y="467944"/>
                  </a:lnTo>
                  <a:lnTo>
                    <a:pt x="134505" y="494118"/>
                  </a:lnTo>
                  <a:lnTo>
                    <a:pt x="176276" y="513753"/>
                  </a:lnTo>
                  <a:lnTo>
                    <a:pt x="221615" y="526084"/>
                  </a:lnTo>
                  <a:lnTo>
                    <a:pt x="269748" y="530352"/>
                  </a:lnTo>
                  <a:lnTo>
                    <a:pt x="269748" y="531876"/>
                  </a:lnTo>
                  <a:lnTo>
                    <a:pt x="316915" y="527608"/>
                  </a:lnTo>
                  <a:lnTo>
                    <a:pt x="361403" y="515277"/>
                  </a:lnTo>
                  <a:lnTo>
                    <a:pt x="402437" y="495642"/>
                  </a:lnTo>
                  <a:lnTo>
                    <a:pt x="439267" y="469468"/>
                  </a:lnTo>
                  <a:lnTo>
                    <a:pt x="471106" y="437489"/>
                  </a:lnTo>
                  <a:lnTo>
                    <a:pt x="497217" y="400481"/>
                  </a:lnTo>
                  <a:lnTo>
                    <a:pt x="516801" y="359168"/>
                  </a:lnTo>
                  <a:lnTo>
                    <a:pt x="529120" y="314337"/>
                  </a:lnTo>
                  <a:lnTo>
                    <a:pt x="533400" y="266700"/>
                  </a:lnTo>
                  <a:close/>
                </a:path>
              </a:pathLst>
            </a:custGeom>
            <a:solidFill>
              <a:srgbClr val="003366"/>
            </a:solidFill>
          </p:spPr>
          <p:txBody>
            <a:bodyPr wrap="square" lIns="0" tIns="0" rIns="0" bIns="0" rtlCol="0"/>
            <a:lstStyle/>
            <a:p>
              <a:endParaRPr sz="1588"/>
            </a:p>
          </p:txBody>
        </p:sp>
        <p:sp>
          <p:nvSpPr>
            <p:cNvPr id="18" name="object 18"/>
            <p:cNvSpPr/>
            <p:nvPr/>
          </p:nvSpPr>
          <p:spPr>
            <a:xfrm>
              <a:off x="5815583" y="3621023"/>
              <a:ext cx="268605" cy="266700"/>
            </a:xfrm>
            <a:custGeom>
              <a:avLst/>
              <a:gdLst/>
              <a:ahLst/>
              <a:cxnLst/>
              <a:rect l="l" t="t" r="r" b="b"/>
              <a:pathLst>
                <a:path w="268604" h="266700">
                  <a:moveTo>
                    <a:pt x="268224" y="0"/>
                  </a:moveTo>
                  <a:lnTo>
                    <a:pt x="220091" y="4279"/>
                  </a:lnTo>
                  <a:lnTo>
                    <a:pt x="174756" y="16623"/>
                  </a:lnTo>
                  <a:lnTo>
                    <a:pt x="132983" y="36293"/>
                  </a:lnTo>
                  <a:lnTo>
                    <a:pt x="95537" y="62548"/>
                  </a:lnTo>
                  <a:lnTo>
                    <a:pt x="63184" y="94648"/>
                  </a:lnTo>
                  <a:lnTo>
                    <a:pt x="36688" y="131854"/>
                  </a:lnTo>
                  <a:lnTo>
                    <a:pt x="16816" y="173424"/>
                  </a:lnTo>
                  <a:lnTo>
                    <a:pt x="4331" y="218619"/>
                  </a:lnTo>
                  <a:lnTo>
                    <a:pt x="0" y="266700"/>
                  </a:lnTo>
                  <a:lnTo>
                    <a:pt x="268224" y="266700"/>
                  </a:lnTo>
                  <a:lnTo>
                    <a:pt x="268224" y="0"/>
                  </a:lnTo>
                  <a:close/>
                </a:path>
              </a:pathLst>
            </a:custGeom>
            <a:solidFill>
              <a:srgbClr val="D9D9D9"/>
            </a:solidFill>
          </p:spPr>
          <p:txBody>
            <a:bodyPr wrap="square" lIns="0" tIns="0" rIns="0" bIns="0" rtlCol="0"/>
            <a:lstStyle/>
            <a:p>
              <a:endParaRPr sz="1588"/>
            </a:p>
          </p:txBody>
        </p:sp>
        <p:sp>
          <p:nvSpPr>
            <p:cNvPr id="19" name="object 19"/>
            <p:cNvSpPr/>
            <p:nvPr/>
          </p:nvSpPr>
          <p:spPr>
            <a:xfrm>
              <a:off x="6912864" y="3621023"/>
              <a:ext cx="532130" cy="532130"/>
            </a:xfrm>
            <a:custGeom>
              <a:avLst/>
              <a:gdLst/>
              <a:ahLst/>
              <a:cxnLst/>
              <a:rect l="l" t="t" r="r" b="b"/>
              <a:pathLst>
                <a:path w="532129" h="532129">
                  <a:moveTo>
                    <a:pt x="531876" y="266700"/>
                  </a:moveTo>
                  <a:lnTo>
                    <a:pt x="527596" y="218630"/>
                  </a:lnTo>
                  <a:lnTo>
                    <a:pt x="515277" y="173431"/>
                  </a:lnTo>
                  <a:lnTo>
                    <a:pt x="495693" y="131864"/>
                  </a:lnTo>
                  <a:lnTo>
                    <a:pt x="469582" y="94653"/>
                  </a:lnTo>
                  <a:lnTo>
                    <a:pt x="437743" y="62560"/>
                  </a:lnTo>
                  <a:lnTo>
                    <a:pt x="400913" y="36296"/>
                  </a:lnTo>
                  <a:lnTo>
                    <a:pt x="359879" y="16624"/>
                  </a:lnTo>
                  <a:lnTo>
                    <a:pt x="315391" y="4279"/>
                  </a:lnTo>
                  <a:lnTo>
                    <a:pt x="268224" y="0"/>
                  </a:lnTo>
                  <a:lnTo>
                    <a:pt x="268224" y="265176"/>
                  </a:lnTo>
                  <a:lnTo>
                    <a:pt x="0" y="265176"/>
                  </a:lnTo>
                  <a:lnTo>
                    <a:pt x="4330" y="312813"/>
                  </a:lnTo>
                  <a:lnTo>
                    <a:pt x="16814" y="357644"/>
                  </a:lnTo>
                  <a:lnTo>
                    <a:pt x="36677" y="398957"/>
                  </a:lnTo>
                  <a:lnTo>
                    <a:pt x="63182" y="435965"/>
                  </a:lnTo>
                  <a:lnTo>
                    <a:pt x="95529" y="467944"/>
                  </a:lnTo>
                  <a:lnTo>
                    <a:pt x="132981" y="494118"/>
                  </a:lnTo>
                  <a:lnTo>
                    <a:pt x="174752" y="513753"/>
                  </a:lnTo>
                  <a:lnTo>
                    <a:pt x="220091" y="526084"/>
                  </a:lnTo>
                  <a:lnTo>
                    <a:pt x="268224" y="530352"/>
                  </a:lnTo>
                  <a:lnTo>
                    <a:pt x="268224" y="531876"/>
                  </a:lnTo>
                  <a:lnTo>
                    <a:pt x="315391" y="527608"/>
                  </a:lnTo>
                  <a:lnTo>
                    <a:pt x="359879" y="515277"/>
                  </a:lnTo>
                  <a:lnTo>
                    <a:pt x="400913" y="495642"/>
                  </a:lnTo>
                  <a:lnTo>
                    <a:pt x="437743" y="469468"/>
                  </a:lnTo>
                  <a:lnTo>
                    <a:pt x="469582" y="437489"/>
                  </a:lnTo>
                  <a:lnTo>
                    <a:pt x="495693" y="400481"/>
                  </a:lnTo>
                  <a:lnTo>
                    <a:pt x="515277" y="359168"/>
                  </a:lnTo>
                  <a:lnTo>
                    <a:pt x="527596" y="314337"/>
                  </a:lnTo>
                  <a:lnTo>
                    <a:pt x="531876" y="266700"/>
                  </a:lnTo>
                  <a:close/>
                </a:path>
              </a:pathLst>
            </a:custGeom>
            <a:solidFill>
              <a:srgbClr val="003366"/>
            </a:solidFill>
          </p:spPr>
          <p:txBody>
            <a:bodyPr wrap="square" lIns="0" tIns="0" rIns="0" bIns="0" rtlCol="0"/>
            <a:lstStyle/>
            <a:p>
              <a:endParaRPr sz="1588"/>
            </a:p>
          </p:txBody>
        </p:sp>
        <p:sp>
          <p:nvSpPr>
            <p:cNvPr id="20" name="object 20"/>
            <p:cNvSpPr/>
            <p:nvPr/>
          </p:nvSpPr>
          <p:spPr>
            <a:xfrm>
              <a:off x="6911339" y="3621023"/>
              <a:ext cx="269875" cy="266700"/>
            </a:xfrm>
            <a:custGeom>
              <a:avLst/>
              <a:gdLst/>
              <a:ahLst/>
              <a:cxnLst/>
              <a:rect l="l" t="t" r="r" b="b"/>
              <a:pathLst>
                <a:path w="269875" h="266700">
                  <a:moveTo>
                    <a:pt x="269748" y="0"/>
                  </a:moveTo>
                  <a:lnTo>
                    <a:pt x="221161" y="4279"/>
                  </a:lnTo>
                  <a:lnTo>
                    <a:pt x="175473" y="16623"/>
                  </a:lnTo>
                  <a:lnTo>
                    <a:pt x="133434" y="36293"/>
                  </a:lnTo>
                  <a:lnTo>
                    <a:pt x="95798" y="62548"/>
                  </a:lnTo>
                  <a:lnTo>
                    <a:pt x="63318" y="94648"/>
                  </a:lnTo>
                  <a:lnTo>
                    <a:pt x="36745" y="131854"/>
                  </a:lnTo>
                  <a:lnTo>
                    <a:pt x="16832" y="173424"/>
                  </a:lnTo>
                  <a:lnTo>
                    <a:pt x="4333" y="218619"/>
                  </a:lnTo>
                  <a:lnTo>
                    <a:pt x="0" y="266700"/>
                  </a:lnTo>
                  <a:lnTo>
                    <a:pt x="269748" y="266700"/>
                  </a:lnTo>
                  <a:lnTo>
                    <a:pt x="269748" y="0"/>
                  </a:lnTo>
                  <a:close/>
                </a:path>
              </a:pathLst>
            </a:custGeom>
            <a:solidFill>
              <a:srgbClr val="D9D9D9"/>
            </a:solidFill>
          </p:spPr>
          <p:txBody>
            <a:bodyPr wrap="square" lIns="0" tIns="0" rIns="0" bIns="0" rtlCol="0"/>
            <a:lstStyle/>
            <a:p>
              <a:endParaRPr sz="1588"/>
            </a:p>
          </p:txBody>
        </p:sp>
        <p:sp>
          <p:nvSpPr>
            <p:cNvPr id="21" name="object 21"/>
            <p:cNvSpPr/>
            <p:nvPr/>
          </p:nvSpPr>
          <p:spPr>
            <a:xfrm>
              <a:off x="8171687" y="3621023"/>
              <a:ext cx="266700" cy="266700"/>
            </a:xfrm>
            <a:custGeom>
              <a:avLst/>
              <a:gdLst/>
              <a:ahLst/>
              <a:cxnLst/>
              <a:rect l="l" t="t" r="r" b="b"/>
              <a:pathLst>
                <a:path w="266700" h="266700">
                  <a:moveTo>
                    <a:pt x="0" y="0"/>
                  </a:moveTo>
                  <a:lnTo>
                    <a:pt x="0" y="266700"/>
                  </a:lnTo>
                  <a:lnTo>
                    <a:pt x="266700" y="266700"/>
                  </a:lnTo>
                  <a:lnTo>
                    <a:pt x="262370" y="218619"/>
                  </a:lnTo>
                  <a:lnTo>
                    <a:pt x="249900" y="173424"/>
                  </a:lnTo>
                  <a:lnTo>
                    <a:pt x="230067" y="131854"/>
                  </a:lnTo>
                  <a:lnTo>
                    <a:pt x="203649" y="94648"/>
                  </a:lnTo>
                  <a:lnTo>
                    <a:pt x="171423" y="62548"/>
                  </a:lnTo>
                  <a:lnTo>
                    <a:pt x="134168" y="36293"/>
                  </a:lnTo>
                  <a:lnTo>
                    <a:pt x="92660" y="16623"/>
                  </a:lnTo>
                  <a:lnTo>
                    <a:pt x="47678" y="4279"/>
                  </a:lnTo>
                  <a:lnTo>
                    <a:pt x="0" y="0"/>
                  </a:lnTo>
                  <a:close/>
                </a:path>
              </a:pathLst>
            </a:custGeom>
            <a:solidFill>
              <a:srgbClr val="003366"/>
            </a:solidFill>
          </p:spPr>
          <p:txBody>
            <a:bodyPr wrap="square" lIns="0" tIns="0" rIns="0" bIns="0" rtlCol="0"/>
            <a:lstStyle/>
            <a:p>
              <a:endParaRPr sz="1588"/>
            </a:p>
          </p:txBody>
        </p:sp>
        <p:sp>
          <p:nvSpPr>
            <p:cNvPr id="22" name="object 22"/>
            <p:cNvSpPr/>
            <p:nvPr/>
          </p:nvSpPr>
          <p:spPr>
            <a:xfrm>
              <a:off x="7904988" y="3621023"/>
              <a:ext cx="533400" cy="532130"/>
            </a:xfrm>
            <a:custGeom>
              <a:avLst/>
              <a:gdLst/>
              <a:ahLst/>
              <a:cxnLst/>
              <a:rect l="l" t="t" r="r" b="b"/>
              <a:pathLst>
                <a:path w="533400" h="532129">
                  <a:moveTo>
                    <a:pt x="533400" y="266700"/>
                  </a:moveTo>
                  <a:lnTo>
                    <a:pt x="266700" y="266700"/>
                  </a:lnTo>
                  <a:lnTo>
                    <a:pt x="266700" y="0"/>
                  </a:lnTo>
                  <a:lnTo>
                    <a:pt x="218617" y="4279"/>
                  </a:lnTo>
                  <a:lnTo>
                    <a:pt x="173418" y="16624"/>
                  </a:lnTo>
                  <a:lnTo>
                    <a:pt x="131851" y="36296"/>
                  </a:lnTo>
                  <a:lnTo>
                    <a:pt x="94640" y="62560"/>
                  </a:lnTo>
                  <a:lnTo>
                    <a:pt x="62547" y="94653"/>
                  </a:lnTo>
                  <a:lnTo>
                    <a:pt x="36283" y="131864"/>
                  </a:lnTo>
                  <a:lnTo>
                    <a:pt x="16611" y="173431"/>
                  </a:lnTo>
                  <a:lnTo>
                    <a:pt x="4267" y="218630"/>
                  </a:lnTo>
                  <a:lnTo>
                    <a:pt x="0" y="266700"/>
                  </a:lnTo>
                  <a:lnTo>
                    <a:pt x="4267" y="314337"/>
                  </a:lnTo>
                  <a:lnTo>
                    <a:pt x="16611" y="359168"/>
                  </a:lnTo>
                  <a:lnTo>
                    <a:pt x="36283" y="400481"/>
                  </a:lnTo>
                  <a:lnTo>
                    <a:pt x="62547" y="437489"/>
                  </a:lnTo>
                  <a:lnTo>
                    <a:pt x="94640" y="469468"/>
                  </a:lnTo>
                  <a:lnTo>
                    <a:pt x="131851" y="495642"/>
                  </a:lnTo>
                  <a:lnTo>
                    <a:pt x="173418" y="515277"/>
                  </a:lnTo>
                  <a:lnTo>
                    <a:pt x="218617" y="527608"/>
                  </a:lnTo>
                  <a:lnTo>
                    <a:pt x="266700" y="531876"/>
                  </a:lnTo>
                  <a:lnTo>
                    <a:pt x="314375" y="527608"/>
                  </a:lnTo>
                  <a:lnTo>
                    <a:pt x="359359" y="515277"/>
                  </a:lnTo>
                  <a:lnTo>
                    <a:pt x="400862" y="495642"/>
                  </a:lnTo>
                  <a:lnTo>
                    <a:pt x="438111" y="469468"/>
                  </a:lnTo>
                  <a:lnTo>
                    <a:pt x="470344" y="437489"/>
                  </a:lnTo>
                  <a:lnTo>
                    <a:pt x="496760" y="400481"/>
                  </a:lnTo>
                  <a:lnTo>
                    <a:pt x="516597" y="359168"/>
                  </a:lnTo>
                  <a:lnTo>
                    <a:pt x="529069" y="314337"/>
                  </a:lnTo>
                  <a:lnTo>
                    <a:pt x="533400" y="266700"/>
                  </a:lnTo>
                  <a:close/>
                </a:path>
              </a:pathLst>
            </a:custGeom>
            <a:solidFill>
              <a:srgbClr val="D9D9D9"/>
            </a:solidFill>
          </p:spPr>
          <p:txBody>
            <a:bodyPr wrap="square" lIns="0" tIns="0" rIns="0" bIns="0" rtlCol="0"/>
            <a:lstStyle/>
            <a:p>
              <a:endParaRPr sz="1588"/>
            </a:p>
          </p:txBody>
        </p:sp>
        <p:sp>
          <p:nvSpPr>
            <p:cNvPr id="23" name="object 23"/>
            <p:cNvSpPr/>
            <p:nvPr/>
          </p:nvSpPr>
          <p:spPr>
            <a:xfrm>
              <a:off x="9270491" y="3621023"/>
              <a:ext cx="265430" cy="266700"/>
            </a:xfrm>
            <a:custGeom>
              <a:avLst/>
              <a:gdLst/>
              <a:ahLst/>
              <a:cxnLst/>
              <a:rect l="l" t="t" r="r" b="b"/>
              <a:pathLst>
                <a:path w="265429" h="266700">
                  <a:moveTo>
                    <a:pt x="0" y="0"/>
                  </a:moveTo>
                  <a:lnTo>
                    <a:pt x="0" y="266700"/>
                  </a:lnTo>
                  <a:lnTo>
                    <a:pt x="265175" y="266700"/>
                  </a:lnTo>
                  <a:lnTo>
                    <a:pt x="260898" y="218619"/>
                  </a:lnTo>
                  <a:lnTo>
                    <a:pt x="248568" y="173424"/>
                  </a:lnTo>
                  <a:lnTo>
                    <a:pt x="228938" y="131854"/>
                  </a:lnTo>
                  <a:lnTo>
                    <a:pt x="202760" y="94648"/>
                  </a:lnTo>
                  <a:lnTo>
                    <a:pt x="170788" y="62548"/>
                  </a:lnTo>
                  <a:lnTo>
                    <a:pt x="133773" y="36293"/>
                  </a:lnTo>
                  <a:lnTo>
                    <a:pt x="92468" y="16623"/>
                  </a:lnTo>
                  <a:lnTo>
                    <a:pt x="47626" y="4279"/>
                  </a:lnTo>
                  <a:lnTo>
                    <a:pt x="0" y="0"/>
                  </a:lnTo>
                  <a:close/>
                </a:path>
              </a:pathLst>
            </a:custGeom>
            <a:solidFill>
              <a:srgbClr val="003366"/>
            </a:solidFill>
          </p:spPr>
          <p:txBody>
            <a:bodyPr wrap="square" lIns="0" tIns="0" rIns="0" bIns="0" rtlCol="0"/>
            <a:lstStyle/>
            <a:p>
              <a:endParaRPr sz="1588"/>
            </a:p>
          </p:txBody>
        </p:sp>
        <p:sp>
          <p:nvSpPr>
            <p:cNvPr id="24" name="object 24"/>
            <p:cNvSpPr/>
            <p:nvPr/>
          </p:nvSpPr>
          <p:spPr>
            <a:xfrm>
              <a:off x="9002268" y="3621023"/>
              <a:ext cx="533400" cy="532130"/>
            </a:xfrm>
            <a:custGeom>
              <a:avLst/>
              <a:gdLst/>
              <a:ahLst/>
              <a:cxnLst/>
              <a:rect l="l" t="t" r="r" b="b"/>
              <a:pathLst>
                <a:path w="533400" h="532129">
                  <a:moveTo>
                    <a:pt x="533400" y="266700"/>
                  </a:moveTo>
                  <a:lnTo>
                    <a:pt x="268224" y="266700"/>
                  </a:lnTo>
                  <a:lnTo>
                    <a:pt x="268224" y="0"/>
                  </a:lnTo>
                  <a:lnTo>
                    <a:pt x="220091" y="4279"/>
                  </a:lnTo>
                  <a:lnTo>
                    <a:pt x="174752" y="16624"/>
                  </a:lnTo>
                  <a:lnTo>
                    <a:pt x="132981" y="36296"/>
                  </a:lnTo>
                  <a:lnTo>
                    <a:pt x="95529" y="62560"/>
                  </a:lnTo>
                  <a:lnTo>
                    <a:pt x="63182" y="94653"/>
                  </a:lnTo>
                  <a:lnTo>
                    <a:pt x="36677" y="131864"/>
                  </a:lnTo>
                  <a:lnTo>
                    <a:pt x="16814" y="173431"/>
                  </a:lnTo>
                  <a:lnTo>
                    <a:pt x="4330" y="218630"/>
                  </a:lnTo>
                  <a:lnTo>
                    <a:pt x="0" y="266700"/>
                  </a:lnTo>
                  <a:lnTo>
                    <a:pt x="4330" y="314337"/>
                  </a:lnTo>
                  <a:lnTo>
                    <a:pt x="16814" y="359168"/>
                  </a:lnTo>
                  <a:lnTo>
                    <a:pt x="36677" y="400481"/>
                  </a:lnTo>
                  <a:lnTo>
                    <a:pt x="63182" y="437489"/>
                  </a:lnTo>
                  <a:lnTo>
                    <a:pt x="95529" y="469468"/>
                  </a:lnTo>
                  <a:lnTo>
                    <a:pt x="132981" y="495642"/>
                  </a:lnTo>
                  <a:lnTo>
                    <a:pt x="174752" y="515277"/>
                  </a:lnTo>
                  <a:lnTo>
                    <a:pt x="220091" y="527608"/>
                  </a:lnTo>
                  <a:lnTo>
                    <a:pt x="268224" y="531876"/>
                  </a:lnTo>
                  <a:lnTo>
                    <a:pt x="315849" y="527608"/>
                  </a:lnTo>
                  <a:lnTo>
                    <a:pt x="360680" y="515277"/>
                  </a:lnTo>
                  <a:lnTo>
                    <a:pt x="401993" y="495642"/>
                  </a:lnTo>
                  <a:lnTo>
                    <a:pt x="439000" y="469468"/>
                  </a:lnTo>
                  <a:lnTo>
                    <a:pt x="470979" y="437489"/>
                  </a:lnTo>
                  <a:lnTo>
                    <a:pt x="497154" y="400481"/>
                  </a:lnTo>
                  <a:lnTo>
                    <a:pt x="516788" y="359168"/>
                  </a:lnTo>
                  <a:lnTo>
                    <a:pt x="529120" y="314337"/>
                  </a:lnTo>
                  <a:lnTo>
                    <a:pt x="533400" y="266700"/>
                  </a:lnTo>
                  <a:close/>
                </a:path>
              </a:pathLst>
            </a:custGeom>
            <a:solidFill>
              <a:srgbClr val="D9D9D9"/>
            </a:solidFill>
          </p:spPr>
          <p:txBody>
            <a:bodyPr wrap="square" lIns="0" tIns="0" rIns="0" bIns="0" rtlCol="0"/>
            <a:lstStyle/>
            <a:p>
              <a:endParaRPr sz="1588"/>
            </a:p>
          </p:txBody>
        </p:sp>
        <p:sp>
          <p:nvSpPr>
            <p:cNvPr id="25" name="object 25"/>
            <p:cNvSpPr/>
            <p:nvPr/>
          </p:nvSpPr>
          <p:spPr>
            <a:xfrm>
              <a:off x="6912864" y="4396739"/>
              <a:ext cx="532130" cy="533400"/>
            </a:xfrm>
            <a:custGeom>
              <a:avLst/>
              <a:gdLst/>
              <a:ahLst/>
              <a:cxnLst/>
              <a:rect l="l" t="t" r="r" b="b"/>
              <a:pathLst>
                <a:path w="532129" h="533400">
                  <a:moveTo>
                    <a:pt x="531876" y="266700"/>
                  </a:moveTo>
                  <a:lnTo>
                    <a:pt x="527596" y="218630"/>
                  </a:lnTo>
                  <a:lnTo>
                    <a:pt x="515277" y="173431"/>
                  </a:lnTo>
                  <a:lnTo>
                    <a:pt x="495693" y="131864"/>
                  </a:lnTo>
                  <a:lnTo>
                    <a:pt x="469582" y="94653"/>
                  </a:lnTo>
                  <a:lnTo>
                    <a:pt x="437743" y="62560"/>
                  </a:lnTo>
                  <a:lnTo>
                    <a:pt x="400913" y="36296"/>
                  </a:lnTo>
                  <a:lnTo>
                    <a:pt x="359879" y="16624"/>
                  </a:lnTo>
                  <a:lnTo>
                    <a:pt x="315391" y="4279"/>
                  </a:lnTo>
                  <a:lnTo>
                    <a:pt x="268224" y="0"/>
                  </a:lnTo>
                  <a:lnTo>
                    <a:pt x="268224" y="266700"/>
                  </a:lnTo>
                  <a:lnTo>
                    <a:pt x="0" y="266700"/>
                  </a:lnTo>
                  <a:lnTo>
                    <a:pt x="4330" y="314337"/>
                  </a:lnTo>
                  <a:lnTo>
                    <a:pt x="16814" y="359168"/>
                  </a:lnTo>
                  <a:lnTo>
                    <a:pt x="36677" y="400481"/>
                  </a:lnTo>
                  <a:lnTo>
                    <a:pt x="63182" y="437489"/>
                  </a:lnTo>
                  <a:lnTo>
                    <a:pt x="95529" y="469468"/>
                  </a:lnTo>
                  <a:lnTo>
                    <a:pt x="132981" y="495642"/>
                  </a:lnTo>
                  <a:lnTo>
                    <a:pt x="174752" y="515277"/>
                  </a:lnTo>
                  <a:lnTo>
                    <a:pt x="220091" y="527608"/>
                  </a:lnTo>
                  <a:lnTo>
                    <a:pt x="268224" y="531876"/>
                  </a:lnTo>
                  <a:lnTo>
                    <a:pt x="268224" y="533400"/>
                  </a:lnTo>
                  <a:lnTo>
                    <a:pt x="315391" y="529132"/>
                  </a:lnTo>
                  <a:lnTo>
                    <a:pt x="359879" y="516788"/>
                  </a:lnTo>
                  <a:lnTo>
                    <a:pt x="400913" y="497116"/>
                  </a:lnTo>
                  <a:lnTo>
                    <a:pt x="437743" y="470852"/>
                  </a:lnTo>
                  <a:lnTo>
                    <a:pt x="469582" y="438759"/>
                  </a:lnTo>
                  <a:lnTo>
                    <a:pt x="495693" y="401548"/>
                  </a:lnTo>
                  <a:lnTo>
                    <a:pt x="515277" y="359981"/>
                  </a:lnTo>
                  <a:lnTo>
                    <a:pt x="527596" y="314782"/>
                  </a:lnTo>
                  <a:lnTo>
                    <a:pt x="531876" y="266700"/>
                  </a:lnTo>
                  <a:close/>
                </a:path>
              </a:pathLst>
            </a:custGeom>
            <a:solidFill>
              <a:srgbClr val="003366"/>
            </a:solidFill>
          </p:spPr>
          <p:txBody>
            <a:bodyPr wrap="square" lIns="0" tIns="0" rIns="0" bIns="0" rtlCol="0"/>
            <a:lstStyle/>
            <a:p>
              <a:endParaRPr sz="1588"/>
            </a:p>
          </p:txBody>
        </p:sp>
        <p:sp>
          <p:nvSpPr>
            <p:cNvPr id="26" name="object 26"/>
            <p:cNvSpPr/>
            <p:nvPr/>
          </p:nvSpPr>
          <p:spPr>
            <a:xfrm>
              <a:off x="6911339" y="4396739"/>
              <a:ext cx="269875" cy="266700"/>
            </a:xfrm>
            <a:custGeom>
              <a:avLst/>
              <a:gdLst/>
              <a:ahLst/>
              <a:cxnLst/>
              <a:rect l="l" t="t" r="r" b="b"/>
              <a:pathLst>
                <a:path w="269875" h="266700">
                  <a:moveTo>
                    <a:pt x="269748" y="0"/>
                  </a:moveTo>
                  <a:lnTo>
                    <a:pt x="221161" y="4279"/>
                  </a:lnTo>
                  <a:lnTo>
                    <a:pt x="175473" y="16623"/>
                  </a:lnTo>
                  <a:lnTo>
                    <a:pt x="133434" y="36293"/>
                  </a:lnTo>
                  <a:lnTo>
                    <a:pt x="95798" y="62548"/>
                  </a:lnTo>
                  <a:lnTo>
                    <a:pt x="63318" y="94648"/>
                  </a:lnTo>
                  <a:lnTo>
                    <a:pt x="36745" y="131854"/>
                  </a:lnTo>
                  <a:lnTo>
                    <a:pt x="16832" y="173424"/>
                  </a:lnTo>
                  <a:lnTo>
                    <a:pt x="4333" y="218619"/>
                  </a:lnTo>
                  <a:lnTo>
                    <a:pt x="0" y="266700"/>
                  </a:lnTo>
                  <a:lnTo>
                    <a:pt x="269748" y="266700"/>
                  </a:lnTo>
                  <a:lnTo>
                    <a:pt x="269748" y="0"/>
                  </a:lnTo>
                  <a:close/>
                </a:path>
              </a:pathLst>
            </a:custGeom>
            <a:solidFill>
              <a:srgbClr val="D9D9D9"/>
            </a:solidFill>
          </p:spPr>
          <p:txBody>
            <a:bodyPr wrap="square" lIns="0" tIns="0" rIns="0" bIns="0" rtlCol="0"/>
            <a:lstStyle/>
            <a:p>
              <a:endParaRPr sz="1588"/>
            </a:p>
          </p:txBody>
        </p:sp>
        <p:sp>
          <p:nvSpPr>
            <p:cNvPr id="27" name="object 27"/>
            <p:cNvSpPr/>
            <p:nvPr/>
          </p:nvSpPr>
          <p:spPr>
            <a:xfrm>
              <a:off x="9281160" y="4396739"/>
              <a:ext cx="266700" cy="533400"/>
            </a:xfrm>
            <a:custGeom>
              <a:avLst/>
              <a:gdLst/>
              <a:ahLst/>
              <a:cxnLst/>
              <a:rect l="l" t="t" r="r" b="b"/>
              <a:pathLst>
                <a:path w="266700" h="533400">
                  <a:moveTo>
                    <a:pt x="266700" y="266700"/>
                  </a:moveTo>
                  <a:lnTo>
                    <a:pt x="262420" y="218630"/>
                  </a:lnTo>
                  <a:lnTo>
                    <a:pt x="250075" y="173431"/>
                  </a:lnTo>
                  <a:lnTo>
                    <a:pt x="230403" y="131864"/>
                  </a:lnTo>
                  <a:lnTo>
                    <a:pt x="204139" y="94653"/>
                  </a:lnTo>
                  <a:lnTo>
                    <a:pt x="172046" y="62560"/>
                  </a:lnTo>
                  <a:lnTo>
                    <a:pt x="134835" y="36296"/>
                  </a:lnTo>
                  <a:lnTo>
                    <a:pt x="93268" y="16624"/>
                  </a:lnTo>
                  <a:lnTo>
                    <a:pt x="48069" y="4279"/>
                  </a:lnTo>
                  <a:lnTo>
                    <a:pt x="0" y="0"/>
                  </a:lnTo>
                  <a:lnTo>
                    <a:pt x="0" y="266700"/>
                  </a:lnTo>
                  <a:lnTo>
                    <a:pt x="0" y="533400"/>
                  </a:lnTo>
                  <a:lnTo>
                    <a:pt x="48069" y="529132"/>
                  </a:lnTo>
                  <a:lnTo>
                    <a:pt x="93268" y="516788"/>
                  </a:lnTo>
                  <a:lnTo>
                    <a:pt x="134835" y="497116"/>
                  </a:lnTo>
                  <a:lnTo>
                    <a:pt x="172046" y="470852"/>
                  </a:lnTo>
                  <a:lnTo>
                    <a:pt x="204139" y="438759"/>
                  </a:lnTo>
                  <a:lnTo>
                    <a:pt x="230403" y="401548"/>
                  </a:lnTo>
                  <a:lnTo>
                    <a:pt x="250075" y="359981"/>
                  </a:lnTo>
                  <a:lnTo>
                    <a:pt x="262420" y="314782"/>
                  </a:lnTo>
                  <a:lnTo>
                    <a:pt x="266700" y="266700"/>
                  </a:lnTo>
                  <a:close/>
                </a:path>
              </a:pathLst>
            </a:custGeom>
            <a:solidFill>
              <a:srgbClr val="003366"/>
            </a:solidFill>
          </p:spPr>
          <p:txBody>
            <a:bodyPr wrap="square" lIns="0" tIns="0" rIns="0" bIns="0" rtlCol="0"/>
            <a:lstStyle/>
            <a:p>
              <a:endParaRPr sz="1588"/>
            </a:p>
          </p:txBody>
        </p:sp>
        <p:sp>
          <p:nvSpPr>
            <p:cNvPr id="28" name="object 28"/>
            <p:cNvSpPr/>
            <p:nvPr/>
          </p:nvSpPr>
          <p:spPr>
            <a:xfrm>
              <a:off x="9015984" y="4396739"/>
              <a:ext cx="265430" cy="533400"/>
            </a:xfrm>
            <a:custGeom>
              <a:avLst/>
              <a:gdLst/>
              <a:ahLst/>
              <a:cxnLst/>
              <a:rect l="l" t="t" r="r" b="b"/>
              <a:pathLst>
                <a:path w="265429" h="533400">
                  <a:moveTo>
                    <a:pt x="265176" y="0"/>
                  </a:moveTo>
                  <a:lnTo>
                    <a:pt x="217538" y="4279"/>
                  </a:lnTo>
                  <a:lnTo>
                    <a:pt x="172707" y="16624"/>
                  </a:lnTo>
                  <a:lnTo>
                    <a:pt x="131394" y="36296"/>
                  </a:lnTo>
                  <a:lnTo>
                    <a:pt x="94386" y="62560"/>
                  </a:lnTo>
                  <a:lnTo>
                    <a:pt x="62407" y="94653"/>
                  </a:lnTo>
                  <a:lnTo>
                    <a:pt x="36233" y="131864"/>
                  </a:lnTo>
                  <a:lnTo>
                    <a:pt x="16598" y="173431"/>
                  </a:lnTo>
                  <a:lnTo>
                    <a:pt x="4267" y="218630"/>
                  </a:lnTo>
                  <a:lnTo>
                    <a:pt x="0" y="266700"/>
                  </a:lnTo>
                  <a:lnTo>
                    <a:pt x="4267" y="314782"/>
                  </a:lnTo>
                  <a:lnTo>
                    <a:pt x="16598" y="359981"/>
                  </a:lnTo>
                  <a:lnTo>
                    <a:pt x="36233" y="401548"/>
                  </a:lnTo>
                  <a:lnTo>
                    <a:pt x="62407" y="438759"/>
                  </a:lnTo>
                  <a:lnTo>
                    <a:pt x="94386" y="470852"/>
                  </a:lnTo>
                  <a:lnTo>
                    <a:pt x="131394" y="497116"/>
                  </a:lnTo>
                  <a:lnTo>
                    <a:pt x="172707" y="516788"/>
                  </a:lnTo>
                  <a:lnTo>
                    <a:pt x="217538" y="529132"/>
                  </a:lnTo>
                  <a:lnTo>
                    <a:pt x="265176" y="533400"/>
                  </a:lnTo>
                  <a:lnTo>
                    <a:pt x="265176" y="266700"/>
                  </a:lnTo>
                  <a:lnTo>
                    <a:pt x="265176" y="0"/>
                  </a:lnTo>
                  <a:close/>
                </a:path>
              </a:pathLst>
            </a:custGeom>
            <a:solidFill>
              <a:srgbClr val="D9D9D9"/>
            </a:solidFill>
          </p:spPr>
          <p:txBody>
            <a:bodyPr wrap="square" lIns="0" tIns="0" rIns="0" bIns="0" rtlCol="0"/>
            <a:lstStyle/>
            <a:p>
              <a:endParaRPr sz="1588"/>
            </a:p>
          </p:txBody>
        </p:sp>
        <p:sp>
          <p:nvSpPr>
            <p:cNvPr id="29" name="object 29"/>
            <p:cNvSpPr/>
            <p:nvPr/>
          </p:nvSpPr>
          <p:spPr>
            <a:xfrm>
              <a:off x="259079" y="5116067"/>
              <a:ext cx="9547860" cy="241300"/>
            </a:xfrm>
            <a:custGeom>
              <a:avLst/>
              <a:gdLst/>
              <a:ahLst/>
              <a:cxnLst/>
              <a:rect l="l" t="t" r="r" b="b"/>
              <a:pathLst>
                <a:path w="9547860" h="241300">
                  <a:moveTo>
                    <a:pt x="9547860" y="0"/>
                  </a:moveTo>
                  <a:lnTo>
                    <a:pt x="0" y="0"/>
                  </a:lnTo>
                  <a:lnTo>
                    <a:pt x="4773168" y="240791"/>
                  </a:lnTo>
                  <a:lnTo>
                    <a:pt x="9547860" y="0"/>
                  </a:lnTo>
                  <a:close/>
                </a:path>
              </a:pathLst>
            </a:custGeom>
            <a:solidFill>
              <a:schemeClr val="tx2"/>
            </a:solidFill>
          </p:spPr>
          <p:txBody>
            <a:bodyPr wrap="square" lIns="0" tIns="0" rIns="0" bIns="0" rtlCol="0"/>
            <a:lstStyle/>
            <a:p>
              <a:endParaRPr sz="1588"/>
            </a:p>
          </p:txBody>
        </p:sp>
        <p:sp>
          <p:nvSpPr>
            <p:cNvPr id="30" name="object 30"/>
            <p:cNvSpPr/>
            <p:nvPr/>
          </p:nvSpPr>
          <p:spPr>
            <a:xfrm>
              <a:off x="7906512" y="4396739"/>
              <a:ext cx="532130" cy="533400"/>
            </a:xfrm>
            <a:custGeom>
              <a:avLst/>
              <a:gdLst/>
              <a:ahLst/>
              <a:cxnLst/>
              <a:rect l="l" t="t" r="r" b="b"/>
              <a:pathLst>
                <a:path w="532129" h="533400">
                  <a:moveTo>
                    <a:pt x="531876" y="266700"/>
                  </a:moveTo>
                  <a:lnTo>
                    <a:pt x="527596" y="218630"/>
                  </a:lnTo>
                  <a:lnTo>
                    <a:pt x="515264" y="173431"/>
                  </a:lnTo>
                  <a:lnTo>
                    <a:pt x="495630" y="131864"/>
                  </a:lnTo>
                  <a:lnTo>
                    <a:pt x="469455" y="94653"/>
                  </a:lnTo>
                  <a:lnTo>
                    <a:pt x="437476" y="62560"/>
                  </a:lnTo>
                  <a:lnTo>
                    <a:pt x="400469" y="36296"/>
                  </a:lnTo>
                  <a:lnTo>
                    <a:pt x="359156" y="16624"/>
                  </a:lnTo>
                  <a:lnTo>
                    <a:pt x="314325" y="4279"/>
                  </a:lnTo>
                  <a:lnTo>
                    <a:pt x="266700" y="0"/>
                  </a:lnTo>
                  <a:lnTo>
                    <a:pt x="266700" y="266700"/>
                  </a:lnTo>
                  <a:lnTo>
                    <a:pt x="0" y="266700"/>
                  </a:lnTo>
                  <a:lnTo>
                    <a:pt x="4330" y="314337"/>
                  </a:lnTo>
                  <a:lnTo>
                    <a:pt x="16814" y="359168"/>
                  </a:lnTo>
                  <a:lnTo>
                    <a:pt x="36677" y="400481"/>
                  </a:lnTo>
                  <a:lnTo>
                    <a:pt x="63182" y="437489"/>
                  </a:lnTo>
                  <a:lnTo>
                    <a:pt x="95529" y="469468"/>
                  </a:lnTo>
                  <a:lnTo>
                    <a:pt x="132981" y="495642"/>
                  </a:lnTo>
                  <a:lnTo>
                    <a:pt x="174752" y="515277"/>
                  </a:lnTo>
                  <a:lnTo>
                    <a:pt x="220091" y="527608"/>
                  </a:lnTo>
                  <a:lnTo>
                    <a:pt x="266700" y="531749"/>
                  </a:lnTo>
                  <a:lnTo>
                    <a:pt x="266700" y="533400"/>
                  </a:lnTo>
                  <a:lnTo>
                    <a:pt x="314325" y="529132"/>
                  </a:lnTo>
                  <a:lnTo>
                    <a:pt x="359156" y="516788"/>
                  </a:lnTo>
                  <a:lnTo>
                    <a:pt x="400469" y="497116"/>
                  </a:lnTo>
                  <a:lnTo>
                    <a:pt x="437476" y="470852"/>
                  </a:lnTo>
                  <a:lnTo>
                    <a:pt x="469455" y="438759"/>
                  </a:lnTo>
                  <a:lnTo>
                    <a:pt x="495630" y="401548"/>
                  </a:lnTo>
                  <a:lnTo>
                    <a:pt x="515264" y="359981"/>
                  </a:lnTo>
                  <a:lnTo>
                    <a:pt x="527596" y="314782"/>
                  </a:lnTo>
                  <a:lnTo>
                    <a:pt x="531876" y="266700"/>
                  </a:lnTo>
                  <a:close/>
                </a:path>
              </a:pathLst>
            </a:custGeom>
            <a:solidFill>
              <a:srgbClr val="003366"/>
            </a:solidFill>
          </p:spPr>
          <p:txBody>
            <a:bodyPr wrap="square" lIns="0" tIns="0" rIns="0" bIns="0" rtlCol="0"/>
            <a:lstStyle/>
            <a:p>
              <a:endParaRPr sz="1588"/>
            </a:p>
          </p:txBody>
        </p:sp>
        <p:sp>
          <p:nvSpPr>
            <p:cNvPr id="31" name="object 31"/>
            <p:cNvSpPr/>
            <p:nvPr/>
          </p:nvSpPr>
          <p:spPr>
            <a:xfrm>
              <a:off x="7904987" y="4396739"/>
              <a:ext cx="268605" cy="266700"/>
            </a:xfrm>
            <a:custGeom>
              <a:avLst/>
              <a:gdLst/>
              <a:ahLst/>
              <a:cxnLst/>
              <a:rect l="l" t="t" r="r" b="b"/>
              <a:pathLst>
                <a:path w="268604" h="266700">
                  <a:moveTo>
                    <a:pt x="268223" y="0"/>
                  </a:moveTo>
                  <a:lnTo>
                    <a:pt x="220091" y="4279"/>
                  </a:lnTo>
                  <a:lnTo>
                    <a:pt x="174756" y="16623"/>
                  </a:lnTo>
                  <a:lnTo>
                    <a:pt x="132983" y="36293"/>
                  </a:lnTo>
                  <a:lnTo>
                    <a:pt x="95537" y="62548"/>
                  </a:lnTo>
                  <a:lnTo>
                    <a:pt x="63184" y="94648"/>
                  </a:lnTo>
                  <a:lnTo>
                    <a:pt x="36688" y="131854"/>
                  </a:lnTo>
                  <a:lnTo>
                    <a:pt x="16816" y="173424"/>
                  </a:lnTo>
                  <a:lnTo>
                    <a:pt x="4331" y="218619"/>
                  </a:lnTo>
                  <a:lnTo>
                    <a:pt x="0" y="266700"/>
                  </a:lnTo>
                  <a:lnTo>
                    <a:pt x="268223" y="266700"/>
                  </a:lnTo>
                  <a:lnTo>
                    <a:pt x="268223" y="0"/>
                  </a:lnTo>
                  <a:close/>
                </a:path>
              </a:pathLst>
            </a:custGeom>
            <a:solidFill>
              <a:srgbClr val="D9D9D9"/>
            </a:solidFill>
          </p:spPr>
          <p:txBody>
            <a:bodyPr wrap="square" lIns="0" tIns="0" rIns="0" bIns="0" rtlCol="0"/>
            <a:lstStyle/>
            <a:p>
              <a:endParaRPr sz="1588"/>
            </a:p>
          </p:txBody>
        </p:sp>
      </p:grpSp>
      <p:grpSp>
        <p:nvGrpSpPr>
          <p:cNvPr id="32" name="object 32"/>
          <p:cNvGrpSpPr/>
          <p:nvPr/>
        </p:nvGrpSpPr>
        <p:grpSpPr>
          <a:xfrm>
            <a:off x="5166809" y="2734682"/>
            <a:ext cx="468182" cy="470647"/>
            <a:chOff x="5804916" y="2845307"/>
            <a:chExt cx="530606" cy="533400"/>
          </a:xfrm>
        </p:grpSpPr>
        <p:sp>
          <p:nvSpPr>
            <p:cNvPr id="33" name="object 33"/>
            <p:cNvSpPr/>
            <p:nvPr/>
          </p:nvSpPr>
          <p:spPr>
            <a:xfrm>
              <a:off x="6070092" y="2845307"/>
              <a:ext cx="265430" cy="533400"/>
            </a:xfrm>
            <a:custGeom>
              <a:avLst/>
              <a:gdLst/>
              <a:ahLst/>
              <a:cxnLst/>
              <a:rect l="l" t="t" r="r" b="b"/>
              <a:pathLst>
                <a:path w="265429" h="533400">
                  <a:moveTo>
                    <a:pt x="265176" y="266700"/>
                  </a:moveTo>
                  <a:lnTo>
                    <a:pt x="260896" y="218630"/>
                  </a:lnTo>
                  <a:lnTo>
                    <a:pt x="248564" y="173431"/>
                  </a:lnTo>
                  <a:lnTo>
                    <a:pt x="228930" y="131864"/>
                  </a:lnTo>
                  <a:lnTo>
                    <a:pt x="202755" y="94653"/>
                  </a:lnTo>
                  <a:lnTo>
                    <a:pt x="170776" y="62560"/>
                  </a:lnTo>
                  <a:lnTo>
                    <a:pt x="133769" y="36296"/>
                  </a:lnTo>
                  <a:lnTo>
                    <a:pt x="92456" y="16624"/>
                  </a:lnTo>
                  <a:lnTo>
                    <a:pt x="47625" y="4279"/>
                  </a:lnTo>
                  <a:lnTo>
                    <a:pt x="0" y="0"/>
                  </a:lnTo>
                  <a:lnTo>
                    <a:pt x="0" y="266700"/>
                  </a:lnTo>
                  <a:lnTo>
                    <a:pt x="0" y="533400"/>
                  </a:lnTo>
                  <a:lnTo>
                    <a:pt x="47625" y="529082"/>
                  </a:lnTo>
                  <a:lnTo>
                    <a:pt x="92456" y="516610"/>
                  </a:lnTo>
                  <a:lnTo>
                    <a:pt x="133769" y="496773"/>
                  </a:lnTo>
                  <a:lnTo>
                    <a:pt x="170776" y="470357"/>
                  </a:lnTo>
                  <a:lnTo>
                    <a:pt x="202755" y="438124"/>
                  </a:lnTo>
                  <a:lnTo>
                    <a:pt x="228930" y="400875"/>
                  </a:lnTo>
                  <a:lnTo>
                    <a:pt x="248564" y="359371"/>
                  </a:lnTo>
                  <a:lnTo>
                    <a:pt x="260896" y="314388"/>
                  </a:lnTo>
                  <a:lnTo>
                    <a:pt x="265176" y="266700"/>
                  </a:lnTo>
                  <a:close/>
                </a:path>
              </a:pathLst>
            </a:custGeom>
            <a:solidFill>
              <a:srgbClr val="003366"/>
            </a:solidFill>
          </p:spPr>
          <p:txBody>
            <a:bodyPr wrap="square" lIns="0" tIns="0" rIns="0" bIns="0" rtlCol="0"/>
            <a:lstStyle/>
            <a:p>
              <a:endParaRPr sz="1588"/>
            </a:p>
          </p:txBody>
        </p:sp>
        <p:sp>
          <p:nvSpPr>
            <p:cNvPr id="34" name="object 34"/>
            <p:cNvSpPr/>
            <p:nvPr/>
          </p:nvSpPr>
          <p:spPr>
            <a:xfrm>
              <a:off x="5804916" y="2845307"/>
              <a:ext cx="265430" cy="533400"/>
            </a:xfrm>
            <a:custGeom>
              <a:avLst/>
              <a:gdLst/>
              <a:ahLst/>
              <a:cxnLst/>
              <a:rect l="l" t="t" r="r" b="b"/>
              <a:pathLst>
                <a:path w="265429" h="533400">
                  <a:moveTo>
                    <a:pt x="265176" y="0"/>
                  </a:moveTo>
                  <a:lnTo>
                    <a:pt x="217538" y="4279"/>
                  </a:lnTo>
                  <a:lnTo>
                    <a:pt x="172707" y="16624"/>
                  </a:lnTo>
                  <a:lnTo>
                    <a:pt x="131394" y="36296"/>
                  </a:lnTo>
                  <a:lnTo>
                    <a:pt x="94386" y="62560"/>
                  </a:lnTo>
                  <a:lnTo>
                    <a:pt x="62407" y="94653"/>
                  </a:lnTo>
                  <a:lnTo>
                    <a:pt x="36233" y="131864"/>
                  </a:lnTo>
                  <a:lnTo>
                    <a:pt x="16598" y="173431"/>
                  </a:lnTo>
                  <a:lnTo>
                    <a:pt x="4267" y="218630"/>
                  </a:lnTo>
                  <a:lnTo>
                    <a:pt x="0" y="266700"/>
                  </a:lnTo>
                  <a:lnTo>
                    <a:pt x="4267" y="314388"/>
                  </a:lnTo>
                  <a:lnTo>
                    <a:pt x="16598" y="359371"/>
                  </a:lnTo>
                  <a:lnTo>
                    <a:pt x="36233" y="400875"/>
                  </a:lnTo>
                  <a:lnTo>
                    <a:pt x="62407" y="438124"/>
                  </a:lnTo>
                  <a:lnTo>
                    <a:pt x="94386" y="470357"/>
                  </a:lnTo>
                  <a:lnTo>
                    <a:pt x="131394" y="496773"/>
                  </a:lnTo>
                  <a:lnTo>
                    <a:pt x="172707" y="516610"/>
                  </a:lnTo>
                  <a:lnTo>
                    <a:pt x="217538" y="529082"/>
                  </a:lnTo>
                  <a:lnTo>
                    <a:pt x="265176" y="533400"/>
                  </a:lnTo>
                  <a:lnTo>
                    <a:pt x="265176" y="266700"/>
                  </a:lnTo>
                  <a:lnTo>
                    <a:pt x="265176" y="0"/>
                  </a:lnTo>
                  <a:close/>
                </a:path>
              </a:pathLst>
            </a:custGeom>
            <a:solidFill>
              <a:srgbClr val="D9D9D9"/>
            </a:solidFill>
          </p:spPr>
          <p:txBody>
            <a:bodyPr wrap="square" lIns="0" tIns="0" rIns="0" bIns="0" rtlCol="0"/>
            <a:lstStyle/>
            <a:p>
              <a:endParaRPr sz="1588"/>
            </a:p>
          </p:txBody>
        </p:sp>
      </p:grpSp>
      <p:sp>
        <p:nvSpPr>
          <p:cNvPr id="35" name="object 35"/>
          <p:cNvSpPr txBox="1"/>
          <p:nvPr/>
        </p:nvSpPr>
        <p:spPr>
          <a:xfrm>
            <a:off x="276112" y="6078966"/>
            <a:ext cx="8411135" cy="377279"/>
          </a:xfrm>
          <a:prstGeom prst="rect">
            <a:avLst/>
          </a:prstGeom>
          <a:solidFill>
            <a:srgbClr val="D6B220"/>
          </a:solidFill>
        </p:spPr>
        <p:txBody>
          <a:bodyPr vert="horz" wrap="square" lIns="0" tIns="12886" rIns="0" bIns="0" rtlCol="0" anchor="t">
            <a:spAutoFit/>
          </a:bodyPr>
          <a:lstStyle/>
          <a:p>
            <a:pPr marL="2040890" marR="395605" indent="-1648460">
              <a:lnSpc>
                <a:spcPct val="111500"/>
              </a:lnSpc>
              <a:spcBef>
                <a:spcPts val="101"/>
              </a:spcBef>
            </a:pPr>
            <a:r>
              <a:rPr lang="en-US" sz="1100">
                <a:solidFill>
                  <a:schemeClr val="tx2"/>
                </a:solidFill>
                <a:latin typeface="Franklin Gothic Medium"/>
              </a:rPr>
              <a:t>Bumble's Sale to Meta Will Create a Global Social Networking Powerhouse, Enabling Unprecedented Synergies Between Dating, Community Building, and Social Connectivity.</a:t>
            </a:r>
            <a:endParaRPr lang="en-US" sz="1100">
              <a:solidFill>
                <a:schemeClr val="tx2"/>
              </a:solidFill>
              <a:latin typeface="Franklin Gothic Medium"/>
              <a:cs typeface="Franklin Gothic Medium"/>
            </a:endParaRPr>
          </a:p>
        </p:txBody>
      </p:sp>
      <p:grpSp>
        <p:nvGrpSpPr>
          <p:cNvPr id="36" name="object 36"/>
          <p:cNvGrpSpPr/>
          <p:nvPr/>
        </p:nvGrpSpPr>
        <p:grpSpPr>
          <a:xfrm>
            <a:off x="5166808" y="2050231"/>
            <a:ext cx="468406" cy="469527"/>
            <a:chOff x="5804916" y="2069591"/>
            <a:chExt cx="530860" cy="532130"/>
          </a:xfrm>
        </p:grpSpPr>
        <p:sp>
          <p:nvSpPr>
            <p:cNvPr id="37" name="object 37"/>
            <p:cNvSpPr/>
            <p:nvPr/>
          </p:nvSpPr>
          <p:spPr>
            <a:xfrm>
              <a:off x="6070091" y="2069592"/>
              <a:ext cx="265430" cy="265430"/>
            </a:xfrm>
            <a:custGeom>
              <a:avLst/>
              <a:gdLst/>
              <a:ahLst/>
              <a:cxnLst/>
              <a:rect l="l" t="t" r="r" b="b"/>
              <a:pathLst>
                <a:path w="265429" h="265430">
                  <a:moveTo>
                    <a:pt x="0" y="0"/>
                  </a:moveTo>
                  <a:lnTo>
                    <a:pt x="0" y="265175"/>
                  </a:lnTo>
                  <a:lnTo>
                    <a:pt x="265175" y="265175"/>
                  </a:lnTo>
                  <a:lnTo>
                    <a:pt x="260898" y="217549"/>
                  </a:lnTo>
                  <a:lnTo>
                    <a:pt x="248568" y="172707"/>
                  </a:lnTo>
                  <a:lnTo>
                    <a:pt x="228938" y="131402"/>
                  </a:lnTo>
                  <a:lnTo>
                    <a:pt x="202760" y="94387"/>
                  </a:lnTo>
                  <a:lnTo>
                    <a:pt x="170788" y="62415"/>
                  </a:lnTo>
                  <a:lnTo>
                    <a:pt x="133773" y="36237"/>
                  </a:lnTo>
                  <a:lnTo>
                    <a:pt x="92468" y="16607"/>
                  </a:lnTo>
                  <a:lnTo>
                    <a:pt x="47626" y="4277"/>
                  </a:lnTo>
                  <a:lnTo>
                    <a:pt x="0" y="0"/>
                  </a:lnTo>
                  <a:close/>
                </a:path>
              </a:pathLst>
            </a:custGeom>
            <a:solidFill>
              <a:srgbClr val="003366"/>
            </a:solidFill>
          </p:spPr>
          <p:txBody>
            <a:bodyPr wrap="square" lIns="0" tIns="0" rIns="0" bIns="0" rtlCol="0"/>
            <a:lstStyle/>
            <a:p>
              <a:endParaRPr sz="1588"/>
            </a:p>
          </p:txBody>
        </p:sp>
        <p:sp>
          <p:nvSpPr>
            <p:cNvPr id="38" name="object 38"/>
            <p:cNvSpPr/>
            <p:nvPr/>
          </p:nvSpPr>
          <p:spPr>
            <a:xfrm>
              <a:off x="5804916" y="2069591"/>
              <a:ext cx="530860" cy="532130"/>
            </a:xfrm>
            <a:custGeom>
              <a:avLst/>
              <a:gdLst/>
              <a:ahLst/>
              <a:cxnLst/>
              <a:rect l="l" t="t" r="r" b="b"/>
              <a:pathLst>
                <a:path w="530860" h="532130">
                  <a:moveTo>
                    <a:pt x="530352" y="265176"/>
                  </a:moveTo>
                  <a:lnTo>
                    <a:pt x="265176" y="265176"/>
                  </a:lnTo>
                  <a:lnTo>
                    <a:pt x="265176" y="0"/>
                  </a:lnTo>
                  <a:lnTo>
                    <a:pt x="217538" y="4279"/>
                  </a:lnTo>
                  <a:lnTo>
                    <a:pt x="172707" y="16611"/>
                  </a:lnTo>
                  <a:lnTo>
                    <a:pt x="131394" y="36245"/>
                  </a:lnTo>
                  <a:lnTo>
                    <a:pt x="94386" y="62420"/>
                  </a:lnTo>
                  <a:lnTo>
                    <a:pt x="62407" y="94399"/>
                  </a:lnTo>
                  <a:lnTo>
                    <a:pt x="36233" y="131406"/>
                  </a:lnTo>
                  <a:lnTo>
                    <a:pt x="16598" y="172720"/>
                  </a:lnTo>
                  <a:lnTo>
                    <a:pt x="4267" y="217551"/>
                  </a:lnTo>
                  <a:lnTo>
                    <a:pt x="0" y="265176"/>
                  </a:lnTo>
                  <a:lnTo>
                    <a:pt x="4267" y="313258"/>
                  </a:lnTo>
                  <a:lnTo>
                    <a:pt x="16598" y="358457"/>
                  </a:lnTo>
                  <a:lnTo>
                    <a:pt x="36233" y="400024"/>
                  </a:lnTo>
                  <a:lnTo>
                    <a:pt x="62407" y="437235"/>
                  </a:lnTo>
                  <a:lnTo>
                    <a:pt x="94386" y="469328"/>
                  </a:lnTo>
                  <a:lnTo>
                    <a:pt x="131394" y="495592"/>
                  </a:lnTo>
                  <a:lnTo>
                    <a:pt x="172707" y="515264"/>
                  </a:lnTo>
                  <a:lnTo>
                    <a:pt x="217538" y="527608"/>
                  </a:lnTo>
                  <a:lnTo>
                    <a:pt x="265176" y="531876"/>
                  </a:lnTo>
                  <a:lnTo>
                    <a:pt x="312801" y="527608"/>
                  </a:lnTo>
                  <a:lnTo>
                    <a:pt x="357632" y="515264"/>
                  </a:lnTo>
                  <a:lnTo>
                    <a:pt x="398945" y="495592"/>
                  </a:lnTo>
                  <a:lnTo>
                    <a:pt x="435952" y="469328"/>
                  </a:lnTo>
                  <a:lnTo>
                    <a:pt x="467931" y="437235"/>
                  </a:lnTo>
                  <a:lnTo>
                    <a:pt x="494106" y="400024"/>
                  </a:lnTo>
                  <a:lnTo>
                    <a:pt x="513740" y="358457"/>
                  </a:lnTo>
                  <a:lnTo>
                    <a:pt x="526072" y="313258"/>
                  </a:lnTo>
                  <a:lnTo>
                    <a:pt x="530352" y="265176"/>
                  </a:lnTo>
                  <a:close/>
                </a:path>
              </a:pathLst>
            </a:custGeom>
            <a:solidFill>
              <a:srgbClr val="D9D9D9"/>
            </a:solidFill>
          </p:spPr>
          <p:txBody>
            <a:bodyPr wrap="square" lIns="0" tIns="0" rIns="0" bIns="0" rtlCol="0"/>
            <a:lstStyle/>
            <a:p>
              <a:endParaRPr sz="1588"/>
            </a:p>
          </p:txBody>
        </p:sp>
      </p:grpSp>
      <p:grpSp>
        <p:nvGrpSpPr>
          <p:cNvPr id="39" name="object 39"/>
          <p:cNvGrpSpPr/>
          <p:nvPr/>
        </p:nvGrpSpPr>
        <p:grpSpPr>
          <a:xfrm>
            <a:off x="6139044" y="2734677"/>
            <a:ext cx="469527" cy="469525"/>
            <a:chOff x="6906768" y="2845307"/>
            <a:chExt cx="532130" cy="532130"/>
          </a:xfrm>
        </p:grpSpPr>
        <p:sp>
          <p:nvSpPr>
            <p:cNvPr id="40" name="object 40"/>
            <p:cNvSpPr/>
            <p:nvPr/>
          </p:nvSpPr>
          <p:spPr>
            <a:xfrm>
              <a:off x="7173468" y="2845307"/>
              <a:ext cx="265430" cy="266700"/>
            </a:xfrm>
            <a:custGeom>
              <a:avLst/>
              <a:gdLst/>
              <a:ahLst/>
              <a:cxnLst/>
              <a:rect l="l" t="t" r="r" b="b"/>
              <a:pathLst>
                <a:path w="265429" h="266700">
                  <a:moveTo>
                    <a:pt x="0" y="0"/>
                  </a:moveTo>
                  <a:lnTo>
                    <a:pt x="0" y="266700"/>
                  </a:lnTo>
                  <a:lnTo>
                    <a:pt x="265175" y="266700"/>
                  </a:lnTo>
                  <a:lnTo>
                    <a:pt x="260898" y="218619"/>
                  </a:lnTo>
                  <a:lnTo>
                    <a:pt x="248568" y="173424"/>
                  </a:lnTo>
                  <a:lnTo>
                    <a:pt x="228938" y="131854"/>
                  </a:lnTo>
                  <a:lnTo>
                    <a:pt x="202760" y="94648"/>
                  </a:lnTo>
                  <a:lnTo>
                    <a:pt x="170788" y="62548"/>
                  </a:lnTo>
                  <a:lnTo>
                    <a:pt x="133773" y="36293"/>
                  </a:lnTo>
                  <a:lnTo>
                    <a:pt x="92468" y="16623"/>
                  </a:lnTo>
                  <a:lnTo>
                    <a:pt x="47626" y="4279"/>
                  </a:lnTo>
                  <a:lnTo>
                    <a:pt x="0" y="0"/>
                  </a:lnTo>
                  <a:close/>
                </a:path>
              </a:pathLst>
            </a:custGeom>
            <a:solidFill>
              <a:srgbClr val="003366"/>
            </a:solidFill>
          </p:spPr>
          <p:txBody>
            <a:bodyPr wrap="square" lIns="0" tIns="0" rIns="0" bIns="0" rtlCol="0"/>
            <a:lstStyle/>
            <a:p>
              <a:endParaRPr sz="1588"/>
            </a:p>
          </p:txBody>
        </p:sp>
        <p:sp>
          <p:nvSpPr>
            <p:cNvPr id="41" name="object 41"/>
            <p:cNvSpPr/>
            <p:nvPr/>
          </p:nvSpPr>
          <p:spPr>
            <a:xfrm>
              <a:off x="6906768" y="2845307"/>
              <a:ext cx="532130" cy="532130"/>
            </a:xfrm>
            <a:custGeom>
              <a:avLst/>
              <a:gdLst/>
              <a:ahLst/>
              <a:cxnLst/>
              <a:rect l="l" t="t" r="r" b="b"/>
              <a:pathLst>
                <a:path w="532129" h="532129">
                  <a:moveTo>
                    <a:pt x="531876" y="266700"/>
                  </a:moveTo>
                  <a:lnTo>
                    <a:pt x="266700" y="266700"/>
                  </a:lnTo>
                  <a:lnTo>
                    <a:pt x="266700" y="0"/>
                  </a:lnTo>
                  <a:lnTo>
                    <a:pt x="218617" y="4279"/>
                  </a:lnTo>
                  <a:lnTo>
                    <a:pt x="173418" y="16624"/>
                  </a:lnTo>
                  <a:lnTo>
                    <a:pt x="131851" y="36296"/>
                  </a:lnTo>
                  <a:lnTo>
                    <a:pt x="94640" y="62560"/>
                  </a:lnTo>
                  <a:lnTo>
                    <a:pt x="62547" y="94653"/>
                  </a:lnTo>
                  <a:lnTo>
                    <a:pt x="36283" y="131864"/>
                  </a:lnTo>
                  <a:lnTo>
                    <a:pt x="16611" y="173431"/>
                  </a:lnTo>
                  <a:lnTo>
                    <a:pt x="4267" y="218630"/>
                  </a:lnTo>
                  <a:lnTo>
                    <a:pt x="0" y="266700"/>
                  </a:lnTo>
                  <a:lnTo>
                    <a:pt x="4267" y="314337"/>
                  </a:lnTo>
                  <a:lnTo>
                    <a:pt x="16611" y="359168"/>
                  </a:lnTo>
                  <a:lnTo>
                    <a:pt x="36283" y="400481"/>
                  </a:lnTo>
                  <a:lnTo>
                    <a:pt x="62547" y="437489"/>
                  </a:lnTo>
                  <a:lnTo>
                    <a:pt x="94640" y="469468"/>
                  </a:lnTo>
                  <a:lnTo>
                    <a:pt x="131851" y="495642"/>
                  </a:lnTo>
                  <a:lnTo>
                    <a:pt x="173418" y="515277"/>
                  </a:lnTo>
                  <a:lnTo>
                    <a:pt x="218617" y="527608"/>
                  </a:lnTo>
                  <a:lnTo>
                    <a:pt x="266700" y="531876"/>
                  </a:lnTo>
                  <a:lnTo>
                    <a:pt x="314325" y="527608"/>
                  </a:lnTo>
                  <a:lnTo>
                    <a:pt x="359156" y="515277"/>
                  </a:lnTo>
                  <a:lnTo>
                    <a:pt x="400469" y="495642"/>
                  </a:lnTo>
                  <a:lnTo>
                    <a:pt x="437476" y="469468"/>
                  </a:lnTo>
                  <a:lnTo>
                    <a:pt x="469455" y="437489"/>
                  </a:lnTo>
                  <a:lnTo>
                    <a:pt x="495630" y="400481"/>
                  </a:lnTo>
                  <a:lnTo>
                    <a:pt x="515264" y="359168"/>
                  </a:lnTo>
                  <a:lnTo>
                    <a:pt x="527596" y="314337"/>
                  </a:lnTo>
                  <a:lnTo>
                    <a:pt x="531876" y="266700"/>
                  </a:lnTo>
                  <a:close/>
                </a:path>
              </a:pathLst>
            </a:custGeom>
            <a:solidFill>
              <a:srgbClr val="D9D9D9"/>
            </a:solidFill>
          </p:spPr>
          <p:txBody>
            <a:bodyPr wrap="square" lIns="0" tIns="0" rIns="0" bIns="0" rtlCol="0"/>
            <a:lstStyle/>
            <a:p>
              <a:endParaRPr sz="1588"/>
            </a:p>
          </p:txBody>
        </p:sp>
      </p:grpSp>
      <p:grpSp>
        <p:nvGrpSpPr>
          <p:cNvPr id="42" name="object 42"/>
          <p:cNvGrpSpPr/>
          <p:nvPr/>
        </p:nvGrpSpPr>
        <p:grpSpPr>
          <a:xfrm>
            <a:off x="7987999" y="2734682"/>
            <a:ext cx="470871" cy="470647"/>
            <a:chOff x="9002268" y="2845307"/>
            <a:chExt cx="533654" cy="533400"/>
          </a:xfrm>
        </p:grpSpPr>
        <p:sp>
          <p:nvSpPr>
            <p:cNvPr id="43" name="object 43"/>
            <p:cNvSpPr/>
            <p:nvPr/>
          </p:nvSpPr>
          <p:spPr>
            <a:xfrm>
              <a:off x="9270492" y="2845307"/>
              <a:ext cx="265430" cy="533400"/>
            </a:xfrm>
            <a:custGeom>
              <a:avLst/>
              <a:gdLst/>
              <a:ahLst/>
              <a:cxnLst/>
              <a:rect l="l" t="t" r="r" b="b"/>
              <a:pathLst>
                <a:path w="265429" h="533400">
                  <a:moveTo>
                    <a:pt x="265176" y="266700"/>
                  </a:moveTo>
                  <a:lnTo>
                    <a:pt x="260896" y="218630"/>
                  </a:lnTo>
                  <a:lnTo>
                    <a:pt x="248564" y="173431"/>
                  </a:lnTo>
                  <a:lnTo>
                    <a:pt x="228930" y="131864"/>
                  </a:lnTo>
                  <a:lnTo>
                    <a:pt x="202755" y="94653"/>
                  </a:lnTo>
                  <a:lnTo>
                    <a:pt x="170776" y="62560"/>
                  </a:lnTo>
                  <a:lnTo>
                    <a:pt x="133769" y="36296"/>
                  </a:lnTo>
                  <a:lnTo>
                    <a:pt x="92456" y="16624"/>
                  </a:lnTo>
                  <a:lnTo>
                    <a:pt x="47625" y="4279"/>
                  </a:lnTo>
                  <a:lnTo>
                    <a:pt x="0" y="0"/>
                  </a:lnTo>
                  <a:lnTo>
                    <a:pt x="0" y="266700"/>
                  </a:lnTo>
                  <a:lnTo>
                    <a:pt x="0" y="533400"/>
                  </a:lnTo>
                  <a:lnTo>
                    <a:pt x="47625" y="529082"/>
                  </a:lnTo>
                  <a:lnTo>
                    <a:pt x="92456" y="516610"/>
                  </a:lnTo>
                  <a:lnTo>
                    <a:pt x="133769" y="496773"/>
                  </a:lnTo>
                  <a:lnTo>
                    <a:pt x="170776" y="470357"/>
                  </a:lnTo>
                  <a:lnTo>
                    <a:pt x="202755" y="438124"/>
                  </a:lnTo>
                  <a:lnTo>
                    <a:pt x="228930" y="400875"/>
                  </a:lnTo>
                  <a:lnTo>
                    <a:pt x="248564" y="359371"/>
                  </a:lnTo>
                  <a:lnTo>
                    <a:pt x="260896" y="314388"/>
                  </a:lnTo>
                  <a:lnTo>
                    <a:pt x="265176" y="266700"/>
                  </a:lnTo>
                  <a:close/>
                </a:path>
              </a:pathLst>
            </a:custGeom>
            <a:solidFill>
              <a:srgbClr val="003366"/>
            </a:solidFill>
          </p:spPr>
          <p:txBody>
            <a:bodyPr wrap="square" lIns="0" tIns="0" rIns="0" bIns="0" rtlCol="0"/>
            <a:lstStyle/>
            <a:p>
              <a:endParaRPr sz="1588"/>
            </a:p>
          </p:txBody>
        </p:sp>
        <p:sp>
          <p:nvSpPr>
            <p:cNvPr id="44" name="object 44"/>
            <p:cNvSpPr/>
            <p:nvPr/>
          </p:nvSpPr>
          <p:spPr>
            <a:xfrm>
              <a:off x="9002268" y="2845307"/>
              <a:ext cx="268605" cy="533400"/>
            </a:xfrm>
            <a:custGeom>
              <a:avLst/>
              <a:gdLst/>
              <a:ahLst/>
              <a:cxnLst/>
              <a:rect l="l" t="t" r="r" b="b"/>
              <a:pathLst>
                <a:path w="268604" h="533400">
                  <a:moveTo>
                    <a:pt x="268224" y="0"/>
                  </a:moveTo>
                  <a:lnTo>
                    <a:pt x="220091" y="4279"/>
                  </a:lnTo>
                  <a:lnTo>
                    <a:pt x="174752" y="16624"/>
                  </a:lnTo>
                  <a:lnTo>
                    <a:pt x="132981" y="36296"/>
                  </a:lnTo>
                  <a:lnTo>
                    <a:pt x="95529" y="62560"/>
                  </a:lnTo>
                  <a:lnTo>
                    <a:pt x="63182" y="94653"/>
                  </a:lnTo>
                  <a:lnTo>
                    <a:pt x="36677" y="131864"/>
                  </a:lnTo>
                  <a:lnTo>
                    <a:pt x="16814" y="173431"/>
                  </a:lnTo>
                  <a:lnTo>
                    <a:pt x="4330" y="218630"/>
                  </a:lnTo>
                  <a:lnTo>
                    <a:pt x="0" y="266700"/>
                  </a:lnTo>
                  <a:lnTo>
                    <a:pt x="4330" y="314388"/>
                  </a:lnTo>
                  <a:lnTo>
                    <a:pt x="16814" y="359371"/>
                  </a:lnTo>
                  <a:lnTo>
                    <a:pt x="36677" y="400875"/>
                  </a:lnTo>
                  <a:lnTo>
                    <a:pt x="63182" y="438124"/>
                  </a:lnTo>
                  <a:lnTo>
                    <a:pt x="95529" y="470357"/>
                  </a:lnTo>
                  <a:lnTo>
                    <a:pt x="132981" y="496773"/>
                  </a:lnTo>
                  <a:lnTo>
                    <a:pt x="174752" y="516610"/>
                  </a:lnTo>
                  <a:lnTo>
                    <a:pt x="220091" y="529082"/>
                  </a:lnTo>
                  <a:lnTo>
                    <a:pt x="268224" y="533400"/>
                  </a:lnTo>
                  <a:lnTo>
                    <a:pt x="268224" y="266700"/>
                  </a:lnTo>
                  <a:lnTo>
                    <a:pt x="268224" y="0"/>
                  </a:lnTo>
                  <a:close/>
                </a:path>
              </a:pathLst>
            </a:custGeom>
            <a:solidFill>
              <a:srgbClr val="D9D9D9"/>
            </a:solidFill>
          </p:spPr>
          <p:txBody>
            <a:bodyPr wrap="square" lIns="0" tIns="0" rIns="0" bIns="0" rtlCol="0"/>
            <a:lstStyle/>
            <a:p>
              <a:endParaRPr sz="1588"/>
            </a:p>
          </p:txBody>
        </p:sp>
      </p:grpSp>
      <p:grpSp>
        <p:nvGrpSpPr>
          <p:cNvPr id="45" name="object 45"/>
          <p:cNvGrpSpPr/>
          <p:nvPr/>
        </p:nvGrpSpPr>
        <p:grpSpPr>
          <a:xfrm>
            <a:off x="7019828" y="2734682"/>
            <a:ext cx="470648" cy="470647"/>
            <a:chOff x="7904988" y="2845307"/>
            <a:chExt cx="533400" cy="533400"/>
          </a:xfrm>
        </p:grpSpPr>
        <p:sp>
          <p:nvSpPr>
            <p:cNvPr id="46" name="object 46"/>
            <p:cNvSpPr/>
            <p:nvPr/>
          </p:nvSpPr>
          <p:spPr>
            <a:xfrm>
              <a:off x="8171688" y="2845307"/>
              <a:ext cx="266700" cy="533400"/>
            </a:xfrm>
            <a:custGeom>
              <a:avLst/>
              <a:gdLst/>
              <a:ahLst/>
              <a:cxnLst/>
              <a:rect l="l" t="t" r="r" b="b"/>
              <a:pathLst>
                <a:path w="266700" h="533400">
                  <a:moveTo>
                    <a:pt x="266700" y="266700"/>
                  </a:moveTo>
                  <a:lnTo>
                    <a:pt x="262369" y="218630"/>
                  </a:lnTo>
                  <a:lnTo>
                    <a:pt x="249897" y="173431"/>
                  </a:lnTo>
                  <a:lnTo>
                    <a:pt x="230060" y="131864"/>
                  </a:lnTo>
                  <a:lnTo>
                    <a:pt x="203644" y="94653"/>
                  </a:lnTo>
                  <a:lnTo>
                    <a:pt x="171411" y="62560"/>
                  </a:lnTo>
                  <a:lnTo>
                    <a:pt x="134162" y="36296"/>
                  </a:lnTo>
                  <a:lnTo>
                    <a:pt x="92659" y="16624"/>
                  </a:lnTo>
                  <a:lnTo>
                    <a:pt x="47675" y="4279"/>
                  </a:lnTo>
                  <a:lnTo>
                    <a:pt x="0" y="0"/>
                  </a:lnTo>
                  <a:lnTo>
                    <a:pt x="0" y="266700"/>
                  </a:lnTo>
                  <a:lnTo>
                    <a:pt x="0" y="533400"/>
                  </a:lnTo>
                  <a:lnTo>
                    <a:pt x="47675" y="529082"/>
                  </a:lnTo>
                  <a:lnTo>
                    <a:pt x="92659" y="516610"/>
                  </a:lnTo>
                  <a:lnTo>
                    <a:pt x="134162" y="496773"/>
                  </a:lnTo>
                  <a:lnTo>
                    <a:pt x="171411" y="470357"/>
                  </a:lnTo>
                  <a:lnTo>
                    <a:pt x="203644" y="438124"/>
                  </a:lnTo>
                  <a:lnTo>
                    <a:pt x="230060" y="400875"/>
                  </a:lnTo>
                  <a:lnTo>
                    <a:pt x="249897" y="359371"/>
                  </a:lnTo>
                  <a:lnTo>
                    <a:pt x="262369" y="314388"/>
                  </a:lnTo>
                  <a:lnTo>
                    <a:pt x="266700" y="266700"/>
                  </a:lnTo>
                  <a:close/>
                </a:path>
              </a:pathLst>
            </a:custGeom>
            <a:solidFill>
              <a:srgbClr val="003366"/>
            </a:solidFill>
          </p:spPr>
          <p:txBody>
            <a:bodyPr wrap="square" lIns="0" tIns="0" rIns="0" bIns="0" rtlCol="0"/>
            <a:lstStyle/>
            <a:p>
              <a:endParaRPr sz="1588"/>
            </a:p>
          </p:txBody>
        </p:sp>
        <p:sp>
          <p:nvSpPr>
            <p:cNvPr id="47" name="object 47"/>
            <p:cNvSpPr/>
            <p:nvPr/>
          </p:nvSpPr>
          <p:spPr>
            <a:xfrm>
              <a:off x="7904988" y="2845307"/>
              <a:ext cx="266700" cy="533400"/>
            </a:xfrm>
            <a:custGeom>
              <a:avLst/>
              <a:gdLst/>
              <a:ahLst/>
              <a:cxnLst/>
              <a:rect l="l" t="t" r="r" b="b"/>
              <a:pathLst>
                <a:path w="266700" h="533400">
                  <a:moveTo>
                    <a:pt x="266700" y="0"/>
                  </a:moveTo>
                  <a:lnTo>
                    <a:pt x="218617" y="4279"/>
                  </a:lnTo>
                  <a:lnTo>
                    <a:pt x="173418" y="16624"/>
                  </a:lnTo>
                  <a:lnTo>
                    <a:pt x="131851" y="36296"/>
                  </a:lnTo>
                  <a:lnTo>
                    <a:pt x="94640" y="62560"/>
                  </a:lnTo>
                  <a:lnTo>
                    <a:pt x="62547" y="94653"/>
                  </a:lnTo>
                  <a:lnTo>
                    <a:pt x="36283" y="131864"/>
                  </a:lnTo>
                  <a:lnTo>
                    <a:pt x="16611" y="173431"/>
                  </a:lnTo>
                  <a:lnTo>
                    <a:pt x="4267" y="218630"/>
                  </a:lnTo>
                  <a:lnTo>
                    <a:pt x="0" y="266700"/>
                  </a:lnTo>
                  <a:lnTo>
                    <a:pt x="4267" y="314388"/>
                  </a:lnTo>
                  <a:lnTo>
                    <a:pt x="16611" y="359371"/>
                  </a:lnTo>
                  <a:lnTo>
                    <a:pt x="36283" y="400875"/>
                  </a:lnTo>
                  <a:lnTo>
                    <a:pt x="62547" y="438124"/>
                  </a:lnTo>
                  <a:lnTo>
                    <a:pt x="94640" y="470357"/>
                  </a:lnTo>
                  <a:lnTo>
                    <a:pt x="131851" y="496773"/>
                  </a:lnTo>
                  <a:lnTo>
                    <a:pt x="173418" y="516610"/>
                  </a:lnTo>
                  <a:lnTo>
                    <a:pt x="218617" y="529082"/>
                  </a:lnTo>
                  <a:lnTo>
                    <a:pt x="266700" y="533400"/>
                  </a:lnTo>
                  <a:lnTo>
                    <a:pt x="266700" y="266700"/>
                  </a:lnTo>
                  <a:lnTo>
                    <a:pt x="266700" y="0"/>
                  </a:lnTo>
                  <a:close/>
                </a:path>
              </a:pathLst>
            </a:custGeom>
            <a:solidFill>
              <a:srgbClr val="D9D9D9"/>
            </a:solidFill>
          </p:spPr>
          <p:txBody>
            <a:bodyPr wrap="square" lIns="0" tIns="0" rIns="0" bIns="0" rtlCol="0"/>
            <a:lstStyle/>
            <a:p>
              <a:endParaRPr sz="1588"/>
            </a:p>
          </p:txBody>
        </p:sp>
      </p:grpSp>
      <p:sp>
        <p:nvSpPr>
          <p:cNvPr id="54" name="object 54"/>
          <p:cNvSpPr txBox="1"/>
          <p:nvPr/>
        </p:nvSpPr>
        <p:spPr>
          <a:xfrm>
            <a:off x="4708151" y="5136237"/>
            <a:ext cx="3989854" cy="207689"/>
          </a:xfrm>
          <a:prstGeom prst="rect">
            <a:avLst/>
          </a:prstGeom>
          <a:ln w="10667">
            <a:solidFill>
              <a:srgbClr val="9B0000"/>
            </a:solidFill>
          </a:ln>
        </p:spPr>
        <p:txBody>
          <a:bodyPr vert="horz" wrap="square" lIns="0" tIns="44263" rIns="0" bIns="0" rtlCol="0">
            <a:spAutoFit/>
          </a:bodyPr>
          <a:lstStyle/>
          <a:p>
            <a:pPr algn="ctr">
              <a:spcBef>
                <a:spcPts val="349"/>
              </a:spcBef>
            </a:pPr>
            <a:r>
              <a:rPr lang="en-IN" sz="1059">
                <a:solidFill>
                  <a:srgbClr val="3F3F3F"/>
                </a:solidFill>
                <a:latin typeface="Franklin Gothic Medium"/>
                <a:cs typeface="Franklin Gothic Medium"/>
              </a:rPr>
              <a:t>Meta</a:t>
            </a:r>
            <a:endParaRPr sz="1059">
              <a:latin typeface="Franklin Gothic Medium"/>
              <a:cs typeface="Franklin Gothic Medium"/>
            </a:endParaRPr>
          </a:p>
        </p:txBody>
      </p:sp>
      <p:sp>
        <p:nvSpPr>
          <p:cNvPr id="57" name="object 57"/>
          <p:cNvSpPr txBox="1"/>
          <p:nvPr/>
        </p:nvSpPr>
        <p:spPr>
          <a:xfrm>
            <a:off x="313765" y="5124936"/>
            <a:ext cx="3991535" cy="207689"/>
          </a:xfrm>
          <a:prstGeom prst="rect">
            <a:avLst/>
          </a:prstGeom>
          <a:ln w="10667">
            <a:solidFill>
              <a:srgbClr val="9B0000"/>
            </a:solidFill>
          </a:ln>
        </p:spPr>
        <p:txBody>
          <a:bodyPr vert="horz" wrap="square" lIns="0" tIns="44263" rIns="0" bIns="0" rtlCol="0">
            <a:spAutoFit/>
          </a:bodyPr>
          <a:lstStyle/>
          <a:p>
            <a:pPr algn="ctr">
              <a:spcBef>
                <a:spcPts val="349"/>
              </a:spcBef>
            </a:pPr>
            <a:r>
              <a:rPr lang="en-IN" sz="1059" spc="-18">
                <a:solidFill>
                  <a:srgbClr val="3F3F3F"/>
                </a:solidFill>
                <a:latin typeface="Franklin Gothic Medium"/>
                <a:cs typeface="Franklin Gothic Medium"/>
              </a:rPr>
              <a:t>Bumble</a:t>
            </a:r>
            <a:endParaRPr sz="1059">
              <a:latin typeface="Franklin Gothic Medium"/>
              <a:cs typeface="Franklin Gothic Medium"/>
            </a:endParaRPr>
          </a:p>
        </p:txBody>
      </p:sp>
      <p:grpSp>
        <p:nvGrpSpPr>
          <p:cNvPr id="58" name="object 58"/>
          <p:cNvGrpSpPr/>
          <p:nvPr/>
        </p:nvGrpSpPr>
        <p:grpSpPr>
          <a:xfrm>
            <a:off x="6139044" y="2056730"/>
            <a:ext cx="469527" cy="469527"/>
            <a:chOff x="6906768" y="2069033"/>
            <a:chExt cx="532130" cy="532130"/>
          </a:xfrm>
        </p:grpSpPr>
        <p:sp>
          <p:nvSpPr>
            <p:cNvPr id="59" name="object 59"/>
            <p:cNvSpPr/>
            <p:nvPr/>
          </p:nvSpPr>
          <p:spPr>
            <a:xfrm>
              <a:off x="7173468" y="2069592"/>
              <a:ext cx="265430" cy="265430"/>
            </a:xfrm>
            <a:custGeom>
              <a:avLst/>
              <a:gdLst/>
              <a:ahLst/>
              <a:cxnLst/>
              <a:rect l="l" t="t" r="r" b="b"/>
              <a:pathLst>
                <a:path w="265429" h="265430">
                  <a:moveTo>
                    <a:pt x="0" y="0"/>
                  </a:moveTo>
                  <a:lnTo>
                    <a:pt x="0" y="265175"/>
                  </a:lnTo>
                  <a:lnTo>
                    <a:pt x="265175" y="265175"/>
                  </a:lnTo>
                  <a:lnTo>
                    <a:pt x="260898" y="217549"/>
                  </a:lnTo>
                  <a:lnTo>
                    <a:pt x="248568" y="172707"/>
                  </a:lnTo>
                  <a:lnTo>
                    <a:pt x="228938" y="131402"/>
                  </a:lnTo>
                  <a:lnTo>
                    <a:pt x="202760" y="94387"/>
                  </a:lnTo>
                  <a:lnTo>
                    <a:pt x="170788" y="62415"/>
                  </a:lnTo>
                  <a:lnTo>
                    <a:pt x="133773" y="36237"/>
                  </a:lnTo>
                  <a:lnTo>
                    <a:pt x="92468" y="16607"/>
                  </a:lnTo>
                  <a:lnTo>
                    <a:pt x="47626" y="4277"/>
                  </a:lnTo>
                  <a:lnTo>
                    <a:pt x="0" y="0"/>
                  </a:lnTo>
                  <a:close/>
                </a:path>
              </a:pathLst>
            </a:custGeom>
            <a:solidFill>
              <a:srgbClr val="003366"/>
            </a:solidFill>
          </p:spPr>
          <p:txBody>
            <a:bodyPr wrap="square" lIns="0" tIns="0" rIns="0" bIns="0" rtlCol="0"/>
            <a:lstStyle/>
            <a:p>
              <a:endParaRPr sz="1588"/>
            </a:p>
          </p:txBody>
        </p:sp>
        <p:sp>
          <p:nvSpPr>
            <p:cNvPr id="60" name="object 60"/>
            <p:cNvSpPr/>
            <p:nvPr/>
          </p:nvSpPr>
          <p:spPr>
            <a:xfrm>
              <a:off x="6906768" y="2069033"/>
              <a:ext cx="532130" cy="532130"/>
            </a:xfrm>
            <a:custGeom>
              <a:avLst/>
              <a:gdLst/>
              <a:ahLst/>
              <a:cxnLst/>
              <a:rect l="l" t="t" r="r" b="b"/>
              <a:pathLst>
                <a:path w="532129" h="532130">
                  <a:moveTo>
                    <a:pt x="531876" y="265176"/>
                  </a:moveTo>
                  <a:lnTo>
                    <a:pt x="266700" y="265176"/>
                  </a:lnTo>
                  <a:lnTo>
                    <a:pt x="266700" y="0"/>
                  </a:lnTo>
                  <a:lnTo>
                    <a:pt x="218617" y="4279"/>
                  </a:lnTo>
                  <a:lnTo>
                    <a:pt x="173418" y="16611"/>
                  </a:lnTo>
                  <a:lnTo>
                    <a:pt x="131851" y="36245"/>
                  </a:lnTo>
                  <a:lnTo>
                    <a:pt x="94640" y="62420"/>
                  </a:lnTo>
                  <a:lnTo>
                    <a:pt x="62547" y="94399"/>
                  </a:lnTo>
                  <a:lnTo>
                    <a:pt x="36283" y="131406"/>
                  </a:lnTo>
                  <a:lnTo>
                    <a:pt x="16611" y="172720"/>
                  </a:lnTo>
                  <a:lnTo>
                    <a:pt x="4267" y="217551"/>
                  </a:lnTo>
                  <a:lnTo>
                    <a:pt x="0" y="265176"/>
                  </a:lnTo>
                  <a:lnTo>
                    <a:pt x="4267" y="313258"/>
                  </a:lnTo>
                  <a:lnTo>
                    <a:pt x="16611" y="358457"/>
                  </a:lnTo>
                  <a:lnTo>
                    <a:pt x="36283" y="400024"/>
                  </a:lnTo>
                  <a:lnTo>
                    <a:pt x="62547" y="437235"/>
                  </a:lnTo>
                  <a:lnTo>
                    <a:pt x="94640" y="469328"/>
                  </a:lnTo>
                  <a:lnTo>
                    <a:pt x="131851" y="495592"/>
                  </a:lnTo>
                  <a:lnTo>
                    <a:pt x="173418" y="515264"/>
                  </a:lnTo>
                  <a:lnTo>
                    <a:pt x="218617" y="527608"/>
                  </a:lnTo>
                  <a:lnTo>
                    <a:pt x="266700" y="531876"/>
                  </a:lnTo>
                  <a:lnTo>
                    <a:pt x="314325" y="527608"/>
                  </a:lnTo>
                  <a:lnTo>
                    <a:pt x="359156" y="515264"/>
                  </a:lnTo>
                  <a:lnTo>
                    <a:pt x="400469" y="495592"/>
                  </a:lnTo>
                  <a:lnTo>
                    <a:pt x="437476" y="469328"/>
                  </a:lnTo>
                  <a:lnTo>
                    <a:pt x="469455" y="437235"/>
                  </a:lnTo>
                  <a:lnTo>
                    <a:pt x="495630" y="400024"/>
                  </a:lnTo>
                  <a:lnTo>
                    <a:pt x="515264" y="358457"/>
                  </a:lnTo>
                  <a:lnTo>
                    <a:pt x="527596" y="313258"/>
                  </a:lnTo>
                  <a:lnTo>
                    <a:pt x="531876" y="265176"/>
                  </a:lnTo>
                  <a:close/>
                </a:path>
              </a:pathLst>
            </a:custGeom>
            <a:solidFill>
              <a:srgbClr val="D9D9D9"/>
            </a:solidFill>
          </p:spPr>
          <p:txBody>
            <a:bodyPr wrap="square" lIns="0" tIns="0" rIns="0" bIns="0" rtlCol="0"/>
            <a:lstStyle/>
            <a:p>
              <a:endParaRPr sz="1588"/>
            </a:p>
          </p:txBody>
        </p:sp>
      </p:grpSp>
      <p:sp>
        <p:nvSpPr>
          <p:cNvPr id="61" name="object 61"/>
          <p:cNvSpPr/>
          <p:nvPr/>
        </p:nvSpPr>
        <p:spPr>
          <a:xfrm>
            <a:off x="7019813" y="2050227"/>
            <a:ext cx="470647" cy="469526"/>
          </a:xfrm>
          <a:custGeom>
            <a:avLst/>
            <a:gdLst/>
            <a:ahLst/>
            <a:cxnLst/>
            <a:rect l="l" t="t" r="r" b="b"/>
            <a:pathLst>
              <a:path w="533400" h="532130">
                <a:moveTo>
                  <a:pt x="533400" y="265176"/>
                </a:moveTo>
                <a:lnTo>
                  <a:pt x="529120" y="217551"/>
                </a:lnTo>
                <a:lnTo>
                  <a:pt x="516788" y="172720"/>
                </a:lnTo>
                <a:lnTo>
                  <a:pt x="497154" y="131406"/>
                </a:lnTo>
                <a:lnTo>
                  <a:pt x="470979" y="94399"/>
                </a:lnTo>
                <a:lnTo>
                  <a:pt x="439000" y="62420"/>
                </a:lnTo>
                <a:lnTo>
                  <a:pt x="401993" y="36245"/>
                </a:lnTo>
                <a:lnTo>
                  <a:pt x="360680" y="16611"/>
                </a:lnTo>
                <a:lnTo>
                  <a:pt x="315849" y="4279"/>
                </a:lnTo>
                <a:lnTo>
                  <a:pt x="268224" y="0"/>
                </a:lnTo>
                <a:lnTo>
                  <a:pt x="220091" y="4279"/>
                </a:lnTo>
                <a:lnTo>
                  <a:pt x="174752" y="16611"/>
                </a:lnTo>
                <a:lnTo>
                  <a:pt x="132981" y="36245"/>
                </a:lnTo>
                <a:lnTo>
                  <a:pt x="95529" y="62420"/>
                </a:lnTo>
                <a:lnTo>
                  <a:pt x="63182" y="94399"/>
                </a:lnTo>
                <a:lnTo>
                  <a:pt x="36677" y="131406"/>
                </a:lnTo>
                <a:lnTo>
                  <a:pt x="16814" y="172720"/>
                </a:lnTo>
                <a:lnTo>
                  <a:pt x="4330" y="217551"/>
                </a:lnTo>
                <a:lnTo>
                  <a:pt x="0" y="265176"/>
                </a:lnTo>
                <a:lnTo>
                  <a:pt x="1524" y="265176"/>
                </a:lnTo>
                <a:lnTo>
                  <a:pt x="5854" y="312813"/>
                </a:lnTo>
                <a:lnTo>
                  <a:pt x="18338" y="357644"/>
                </a:lnTo>
                <a:lnTo>
                  <a:pt x="38201" y="398957"/>
                </a:lnTo>
                <a:lnTo>
                  <a:pt x="64706" y="435965"/>
                </a:lnTo>
                <a:lnTo>
                  <a:pt x="97053" y="467944"/>
                </a:lnTo>
                <a:lnTo>
                  <a:pt x="134505" y="494118"/>
                </a:lnTo>
                <a:lnTo>
                  <a:pt x="176276" y="513753"/>
                </a:lnTo>
                <a:lnTo>
                  <a:pt x="221615" y="526084"/>
                </a:lnTo>
                <a:lnTo>
                  <a:pt x="268224" y="530225"/>
                </a:lnTo>
                <a:lnTo>
                  <a:pt x="268224" y="531876"/>
                </a:lnTo>
                <a:lnTo>
                  <a:pt x="315849" y="527608"/>
                </a:lnTo>
                <a:lnTo>
                  <a:pt x="360680" y="515264"/>
                </a:lnTo>
                <a:lnTo>
                  <a:pt x="401993" y="495592"/>
                </a:lnTo>
                <a:lnTo>
                  <a:pt x="439000" y="469328"/>
                </a:lnTo>
                <a:lnTo>
                  <a:pt x="470979" y="437235"/>
                </a:lnTo>
                <a:lnTo>
                  <a:pt x="497154" y="400024"/>
                </a:lnTo>
                <a:lnTo>
                  <a:pt x="516788" y="358457"/>
                </a:lnTo>
                <a:lnTo>
                  <a:pt x="529120" y="313258"/>
                </a:lnTo>
                <a:lnTo>
                  <a:pt x="533400" y="265176"/>
                </a:lnTo>
                <a:close/>
              </a:path>
            </a:pathLst>
          </a:custGeom>
          <a:solidFill>
            <a:srgbClr val="003366"/>
          </a:solidFill>
        </p:spPr>
        <p:txBody>
          <a:bodyPr wrap="square" lIns="0" tIns="0" rIns="0" bIns="0" rtlCol="0"/>
          <a:lstStyle/>
          <a:p>
            <a:endParaRPr sz="1588"/>
          </a:p>
        </p:txBody>
      </p:sp>
      <p:grpSp>
        <p:nvGrpSpPr>
          <p:cNvPr id="62" name="object 62"/>
          <p:cNvGrpSpPr/>
          <p:nvPr/>
        </p:nvGrpSpPr>
        <p:grpSpPr>
          <a:xfrm>
            <a:off x="7987999" y="2055605"/>
            <a:ext cx="470871" cy="470647"/>
            <a:chOff x="9002268" y="2075687"/>
            <a:chExt cx="533654" cy="533400"/>
          </a:xfrm>
        </p:grpSpPr>
        <p:sp>
          <p:nvSpPr>
            <p:cNvPr id="63" name="object 63"/>
            <p:cNvSpPr/>
            <p:nvPr/>
          </p:nvSpPr>
          <p:spPr>
            <a:xfrm>
              <a:off x="9270492" y="2075687"/>
              <a:ext cx="265430" cy="533400"/>
            </a:xfrm>
            <a:custGeom>
              <a:avLst/>
              <a:gdLst/>
              <a:ahLst/>
              <a:cxnLst/>
              <a:rect l="l" t="t" r="r" b="b"/>
              <a:pathLst>
                <a:path w="265429" h="533400">
                  <a:moveTo>
                    <a:pt x="265176" y="265176"/>
                  </a:moveTo>
                  <a:lnTo>
                    <a:pt x="260896" y="217551"/>
                  </a:lnTo>
                  <a:lnTo>
                    <a:pt x="248564" y="172720"/>
                  </a:lnTo>
                  <a:lnTo>
                    <a:pt x="228930" y="131406"/>
                  </a:lnTo>
                  <a:lnTo>
                    <a:pt x="202755" y="94399"/>
                  </a:lnTo>
                  <a:lnTo>
                    <a:pt x="170776" y="62420"/>
                  </a:lnTo>
                  <a:lnTo>
                    <a:pt x="133769" y="36245"/>
                  </a:lnTo>
                  <a:lnTo>
                    <a:pt x="92456" y="16611"/>
                  </a:lnTo>
                  <a:lnTo>
                    <a:pt x="47625" y="4279"/>
                  </a:lnTo>
                  <a:lnTo>
                    <a:pt x="0" y="0"/>
                  </a:lnTo>
                  <a:lnTo>
                    <a:pt x="0" y="265176"/>
                  </a:lnTo>
                  <a:lnTo>
                    <a:pt x="0" y="533400"/>
                  </a:lnTo>
                  <a:lnTo>
                    <a:pt x="47625" y="529069"/>
                  </a:lnTo>
                  <a:lnTo>
                    <a:pt x="92456" y="516585"/>
                  </a:lnTo>
                  <a:lnTo>
                    <a:pt x="133769" y="496722"/>
                  </a:lnTo>
                  <a:lnTo>
                    <a:pt x="170776" y="470217"/>
                  </a:lnTo>
                  <a:lnTo>
                    <a:pt x="202755" y="437870"/>
                  </a:lnTo>
                  <a:lnTo>
                    <a:pt x="228930" y="400418"/>
                  </a:lnTo>
                  <a:lnTo>
                    <a:pt x="248564" y="358648"/>
                  </a:lnTo>
                  <a:lnTo>
                    <a:pt x="260896" y="313309"/>
                  </a:lnTo>
                  <a:lnTo>
                    <a:pt x="265176" y="265176"/>
                  </a:lnTo>
                  <a:close/>
                </a:path>
              </a:pathLst>
            </a:custGeom>
            <a:solidFill>
              <a:srgbClr val="003366"/>
            </a:solidFill>
          </p:spPr>
          <p:txBody>
            <a:bodyPr wrap="square" lIns="0" tIns="0" rIns="0" bIns="0" rtlCol="0"/>
            <a:lstStyle/>
            <a:p>
              <a:endParaRPr sz="1588"/>
            </a:p>
          </p:txBody>
        </p:sp>
        <p:sp>
          <p:nvSpPr>
            <p:cNvPr id="64" name="object 64"/>
            <p:cNvSpPr/>
            <p:nvPr/>
          </p:nvSpPr>
          <p:spPr>
            <a:xfrm>
              <a:off x="9002268" y="2075687"/>
              <a:ext cx="268605" cy="533400"/>
            </a:xfrm>
            <a:custGeom>
              <a:avLst/>
              <a:gdLst/>
              <a:ahLst/>
              <a:cxnLst/>
              <a:rect l="l" t="t" r="r" b="b"/>
              <a:pathLst>
                <a:path w="268604" h="533400">
                  <a:moveTo>
                    <a:pt x="268224" y="0"/>
                  </a:moveTo>
                  <a:lnTo>
                    <a:pt x="220091" y="4279"/>
                  </a:lnTo>
                  <a:lnTo>
                    <a:pt x="174752" y="16611"/>
                  </a:lnTo>
                  <a:lnTo>
                    <a:pt x="132981" y="36245"/>
                  </a:lnTo>
                  <a:lnTo>
                    <a:pt x="95529" y="62420"/>
                  </a:lnTo>
                  <a:lnTo>
                    <a:pt x="63182" y="94399"/>
                  </a:lnTo>
                  <a:lnTo>
                    <a:pt x="36677" y="131406"/>
                  </a:lnTo>
                  <a:lnTo>
                    <a:pt x="16814" y="172720"/>
                  </a:lnTo>
                  <a:lnTo>
                    <a:pt x="4330" y="217551"/>
                  </a:lnTo>
                  <a:lnTo>
                    <a:pt x="0" y="265176"/>
                  </a:lnTo>
                  <a:lnTo>
                    <a:pt x="4330" y="313309"/>
                  </a:lnTo>
                  <a:lnTo>
                    <a:pt x="16814" y="358648"/>
                  </a:lnTo>
                  <a:lnTo>
                    <a:pt x="36677" y="400418"/>
                  </a:lnTo>
                  <a:lnTo>
                    <a:pt x="63182" y="437870"/>
                  </a:lnTo>
                  <a:lnTo>
                    <a:pt x="95529" y="470217"/>
                  </a:lnTo>
                  <a:lnTo>
                    <a:pt x="132981" y="496722"/>
                  </a:lnTo>
                  <a:lnTo>
                    <a:pt x="174752" y="516585"/>
                  </a:lnTo>
                  <a:lnTo>
                    <a:pt x="220091" y="529069"/>
                  </a:lnTo>
                  <a:lnTo>
                    <a:pt x="268224" y="533400"/>
                  </a:lnTo>
                  <a:lnTo>
                    <a:pt x="268224" y="265176"/>
                  </a:lnTo>
                  <a:lnTo>
                    <a:pt x="268224" y="0"/>
                  </a:lnTo>
                  <a:close/>
                </a:path>
              </a:pathLst>
            </a:custGeom>
            <a:solidFill>
              <a:srgbClr val="D9D9D9"/>
            </a:solidFill>
          </p:spPr>
          <p:txBody>
            <a:bodyPr wrap="square" lIns="0" tIns="0" rIns="0" bIns="0" rtlCol="0"/>
            <a:lstStyle/>
            <a:p>
              <a:endParaRPr sz="1588"/>
            </a:p>
          </p:txBody>
        </p:sp>
      </p:grpSp>
      <p:sp>
        <p:nvSpPr>
          <p:cNvPr id="65" name="object 65"/>
          <p:cNvSpPr txBox="1">
            <a:spLocks noGrp="1"/>
          </p:cNvSpPr>
          <p:nvPr>
            <p:ph type="ftr" sz="quarter" idx="5"/>
          </p:nvPr>
        </p:nvSpPr>
        <p:spPr>
          <a:xfrm>
            <a:off x="244900" y="7350991"/>
            <a:ext cx="1602739" cy="167640"/>
          </a:xfrm>
          <a:prstGeom prst="rect">
            <a:avLst/>
          </a:prstGeom>
        </p:spPr>
        <p:txBody>
          <a:bodyPr vert="horz" wrap="square" lIns="0" tIns="0" rIns="0" bIns="0" rtlCol="0">
            <a:spAutoFit/>
          </a:bodyPr>
          <a:lstStyle>
            <a:defPPr>
              <a:defRPr kern="0"/>
            </a:defPPr>
            <a:lvl1pPr>
              <a:defRPr sz="950" b="0" i="0">
                <a:solidFill>
                  <a:srgbClr val="A6A6A6"/>
                </a:solidFill>
                <a:latin typeface="Franklin Gothic Medium"/>
                <a:cs typeface="Franklin Gothic Medium"/>
              </a:defRPr>
            </a:lvl1pPr>
          </a:lstStyle>
          <a:p>
            <a:pPr marL="11206">
              <a:spcBef>
                <a:spcPts val="44"/>
              </a:spcBef>
            </a:pPr>
            <a:r>
              <a:rPr lang="en-IN"/>
              <a:t>Strictly</a:t>
            </a:r>
            <a:r>
              <a:rPr lang="en-IN" spc="95"/>
              <a:t> </a:t>
            </a:r>
            <a:r>
              <a:rPr lang="en-IN"/>
              <a:t>Private</a:t>
            </a:r>
            <a:r>
              <a:rPr lang="en-IN" spc="55"/>
              <a:t> </a:t>
            </a:r>
            <a:r>
              <a:rPr lang="en-IN"/>
              <a:t>&amp;</a:t>
            </a:r>
            <a:r>
              <a:rPr lang="en-IN" spc="75"/>
              <a:t> </a:t>
            </a:r>
            <a:r>
              <a:rPr lang="en-IN" spc="-10"/>
              <a:t>Confidential</a:t>
            </a:r>
            <a:endParaRPr spc="-9"/>
          </a:p>
        </p:txBody>
      </p:sp>
      <p:sp>
        <p:nvSpPr>
          <p:cNvPr id="66" name="TextBox 65">
            <a:extLst>
              <a:ext uri="{FF2B5EF4-FFF2-40B4-BE49-F238E27FC236}">
                <a16:creationId xmlns:a16="http://schemas.microsoft.com/office/drawing/2014/main" id="{87FA7859-F5F4-2E9F-6274-4597A0FB39B3}"/>
              </a:ext>
            </a:extLst>
          </p:cNvPr>
          <p:cNvSpPr txBox="1"/>
          <p:nvPr/>
        </p:nvSpPr>
        <p:spPr>
          <a:xfrm>
            <a:off x="313765" y="5451437"/>
            <a:ext cx="3953883" cy="540533"/>
          </a:xfrm>
          <a:prstGeom prst="rect">
            <a:avLst/>
          </a:prstGeom>
          <a:noFill/>
        </p:spPr>
        <p:txBody>
          <a:bodyPr wrap="square" rtlCol="0">
            <a:spAutoFit/>
          </a:bodyPr>
          <a:lstStyle/>
          <a:p>
            <a:pPr marL="151287" indent="-151287">
              <a:buFont typeface="Arial" panose="020B0604020202020204" pitchFamily="34" charset="0"/>
              <a:buChar char="•"/>
            </a:pPr>
            <a:r>
              <a:rPr lang="en-IN" sz="971">
                <a:latin typeface="Franklin Gothic Medium" panose="020B0603020102020204" pitchFamily="34" charset="0"/>
              </a:rPr>
              <a:t>Focus on authentic relationships and safe dating</a:t>
            </a:r>
          </a:p>
          <a:p>
            <a:pPr marL="151287" indent="-151287">
              <a:buFont typeface="Arial" panose="020B0604020202020204" pitchFamily="34" charset="0"/>
              <a:buChar char="•"/>
            </a:pPr>
            <a:r>
              <a:rPr lang="en-IN" sz="971">
                <a:latin typeface="Franklin Gothic Medium" panose="020B0603020102020204" pitchFamily="34" charset="0"/>
              </a:rPr>
              <a:t>Strength in women first platform dynamics</a:t>
            </a:r>
            <a:br>
              <a:rPr lang="en-IN" sz="971">
                <a:latin typeface="Franklin Gothic Medium" panose="020B0603020102020204" pitchFamily="34" charset="0"/>
              </a:rPr>
            </a:br>
            <a:endParaRPr lang="en-IN" sz="971">
              <a:latin typeface="Franklin Gothic Medium" panose="020B0603020102020204" pitchFamily="34" charset="0"/>
            </a:endParaRPr>
          </a:p>
        </p:txBody>
      </p:sp>
      <p:sp>
        <p:nvSpPr>
          <p:cNvPr id="70" name="TextBox 69">
            <a:extLst>
              <a:ext uri="{FF2B5EF4-FFF2-40B4-BE49-F238E27FC236}">
                <a16:creationId xmlns:a16="http://schemas.microsoft.com/office/drawing/2014/main" id="{2D459E8D-5C9E-2572-CE3F-3721DBC57520}"/>
              </a:ext>
            </a:extLst>
          </p:cNvPr>
          <p:cNvSpPr txBox="1"/>
          <p:nvPr/>
        </p:nvSpPr>
        <p:spPr>
          <a:xfrm>
            <a:off x="4732654" y="5451437"/>
            <a:ext cx="3965351" cy="391133"/>
          </a:xfrm>
          <a:prstGeom prst="rect">
            <a:avLst/>
          </a:prstGeom>
          <a:noFill/>
        </p:spPr>
        <p:txBody>
          <a:bodyPr wrap="square" rtlCol="0">
            <a:spAutoFit/>
          </a:bodyPr>
          <a:lstStyle/>
          <a:p>
            <a:pPr marL="151287" indent="-151287">
              <a:buFont typeface="Arial" panose="020B0604020202020204" pitchFamily="34" charset="0"/>
              <a:buChar char="•"/>
            </a:pPr>
            <a:r>
              <a:rPr lang="en-IN" sz="971">
                <a:latin typeface="Franklin Gothic Medium" panose="020B0603020102020204" pitchFamily="34" charset="0"/>
              </a:rPr>
              <a:t>Global leader in social networking and technology</a:t>
            </a:r>
          </a:p>
          <a:p>
            <a:pPr marL="151287" indent="-151287">
              <a:buFont typeface="Arial" panose="020B0604020202020204" pitchFamily="34" charset="0"/>
              <a:buChar char="•"/>
            </a:pPr>
            <a:r>
              <a:rPr lang="en-IN" sz="971">
                <a:latin typeface="Franklin Gothic Medium" panose="020B0603020102020204" pitchFamily="34" charset="0"/>
              </a:rPr>
              <a:t>Advanced capabilities in AI, advertising and monetization</a:t>
            </a:r>
          </a:p>
        </p:txBody>
      </p:sp>
      <p:sp>
        <p:nvSpPr>
          <p:cNvPr id="49" name="object 47">
            <a:extLst>
              <a:ext uri="{FF2B5EF4-FFF2-40B4-BE49-F238E27FC236}">
                <a16:creationId xmlns:a16="http://schemas.microsoft.com/office/drawing/2014/main" id="{58C8F94B-7610-D9AC-0F3F-AE6929E89B36}"/>
              </a:ext>
            </a:extLst>
          </p:cNvPr>
          <p:cNvSpPr/>
          <p:nvPr/>
        </p:nvSpPr>
        <p:spPr>
          <a:xfrm>
            <a:off x="7019813" y="4109419"/>
            <a:ext cx="235324" cy="470647"/>
          </a:xfrm>
          <a:custGeom>
            <a:avLst/>
            <a:gdLst/>
            <a:ahLst/>
            <a:cxnLst/>
            <a:rect l="l" t="t" r="r" b="b"/>
            <a:pathLst>
              <a:path w="266700" h="533400">
                <a:moveTo>
                  <a:pt x="266700" y="0"/>
                </a:moveTo>
                <a:lnTo>
                  <a:pt x="218617" y="4279"/>
                </a:lnTo>
                <a:lnTo>
                  <a:pt x="173418" y="16624"/>
                </a:lnTo>
                <a:lnTo>
                  <a:pt x="131851" y="36296"/>
                </a:lnTo>
                <a:lnTo>
                  <a:pt x="94640" y="62560"/>
                </a:lnTo>
                <a:lnTo>
                  <a:pt x="62547" y="94653"/>
                </a:lnTo>
                <a:lnTo>
                  <a:pt x="36283" y="131864"/>
                </a:lnTo>
                <a:lnTo>
                  <a:pt x="16611" y="173431"/>
                </a:lnTo>
                <a:lnTo>
                  <a:pt x="4267" y="218630"/>
                </a:lnTo>
                <a:lnTo>
                  <a:pt x="0" y="266700"/>
                </a:lnTo>
                <a:lnTo>
                  <a:pt x="4267" y="314388"/>
                </a:lnTo>
                <a:lnTo>
                  <a:pt x="16611" y="359371"/>
                </a:lnTo>
                <a:lnTo>
                  <a:pt x="36283" y="400875"/>
                </a:lnTo>
                <a:lnTo>
                  <a:pt x="62547" y="438124"/>
                </a:lnTo>
                <a:lnTo>
                  <a:pt x="94640" y="470357"/>
                </a:lnTo>
                <a:lnTo>
                  <a:pt x="131851" y="496773"/>
                </a:lnTo>
                <a:lnTo>
                  <a:pt x="173418" y="516610"/>
                </a:lnTo>
                <a:lnTo>
                  <a:pt x="218617" y="529082"/>
                </a:lnTo>
                <a:lnTo>
                  <a:pt x="266700" y="533400"/>
                </a:lnTo>
                <a:lnTo>
                  <a:pt x="266700" y="266700"/>
                </a:lnTo>
                <a:lnTo>
                  <a:pt x="266700" y="0"/>
                </a:lnTo>
                <a:close/>
              </a:path>
            </a:pathLst>
          </a:custGeom>
          <a:solidFill>
            <a:srgbClr val="D9D9D9"/>
          </a:solidFill>
        </p:spPr>
        <p:txBody>
          <a:bodyPr wrap="square" lIns="0" tIns="0" rIns="0" bIns="0" rtlCol="0"/>
          <a:lstStyle/>
          <a:p>
            <a:endParaRPr sz="1588"/>
          </a:p>
        </p:txBody>
      </p:sp>
      <p:sp>
        <p:nvSpPr>
          <p:cNvPr id="50" name="object 30">
            <a:extLst>
              <a:ext uri="{FF2B5EF4-FFF2-40B4-BE49-F238E27FC236}">
                <a16:creationId xmlns:a16="http://schemas.microsoft.com/office/drawing/2014/main" id="{BBA0D0C5-8572-0E5B-A91E-B7D22C1121E0}"/>
              </a:ext>
            </a:extLst>
          </p:cNvPr>
          <p:cNvSpPr/>
          <p:nvPr/>
        </p:nvSpPr>
        <p:spPr>
          <a:xfrm>
            <a:off x="7019812" y="2740508"/>
            <a:ext cx="469526" cy="470647"/>
          </a:xfrm>
          <a:custGeom>
            <a:avLst/>
            <a:gdLst/>
            <a:ahLst/>
            <a:cxnLst/>
            <a:rect l="l" t="t" r="r" b="b"/>
            <a:pathLst>
              <a:path w="532129" h="533400">
                <a:moveTo>
                  <a:pt x="531876" y="266700"/>
                </a:moveTo>
                <a:lnTo>
                  <a:pt x="527596" y="218630"/>
                </a:lnTo>
                <a:lnTo>
                  <a:pt x="515264" y="173431"/>
                </a:lnTo>
                <a:lnTo>
                  <a:pt x="495630" y="131864"/>
                </a:lnTo>
                <a:lnTo>
                  <a:pt x="469455" y="94653"/>
                </a:lnTo>
                <a:lnTo>
                  <a:pt x="437476" y="62560"/>
                </a:lnTo>
                <a:lnTo>
                  <a:pt x="400469" y="36296"/>
                </a:lnTo>
                <a:lnTo>
                  <a:pt x="359156" y="16624"/>
                </a:lnTo>
                <a:lnTo>
                  <a:pt x="314325" y="4279"/>
                </a:lnTo>
                <a:lnTo>
                  <a:pt x="266700" y="0"/>
                </a:lnTo>
                <a:lnTo>
                  <a:pt x="266700" y="266700"/>
                </a:lnTo>
                <a:lnTo>
                  <a:pt x="0" y="266700"/>
                </a:lnTo>
                <a:lnTo>
                  <a:pt x="4330" y="314337"/>
                </a:lnTo>
                <a:lnTo>
                  <a:pt x="16814" y="359168"/>
                </a:lnTo>
                <a:lnTo>
                  <a:pt x="36677" y="400481"/>
                </a:lnTo>
                <a:lnTo>
                  <a:pt x="63182" y="437489"/>
                </a:lnTo>
                <a:lnTo>
                  <a:pt x="95529" y="469468"/>
                </a:lnTo>
                <a:lnTo>
                  <a:pt x="132981" y="495642"/>
                </a:lnTo>
                <a:lnTo>
                  <a:pt x="174752" y="515277"/>
                </a:lnTo>
                <a:lnTo>
                  <a:pt x="220091" y="527608"/>
                </a:lnTo>
                <a:lnTo>
                  <a:pt x="266700" y="531749"/>
                </a:lnTo>
                <a:lnTo>
                  <a:pt x="266700" y="533400"/>
                </a:lnTo>
                <a:lnTo>
                  <a:pt x="314325" y="529132"/>
                </a:lnTo>
                <a:lnTo>
                  <a:pt x="359156" y="516788"/>
                </a:lnTo>
                <a:lnTo>
                  <a:pt x="400469" y="497116"/>
                </a:lnTo>
                <a:lnTo>
                  <a:pt x="437476" y="470852"/>
                </a:lnTo>
                <a:lnTo>
                  <a:pt x="469455" y="438759"/>
                </a:lnTo>
                <a:lnTo>
                  <a:pt x="495630" y="401548"/>
                </a:lnTo>
                <a:lnTo>
                  <a:pt x="515264" y="359981"/>
                </a:lnTo>
                <a:lnTo>
                  <a:pt x="527596" y="314782"/>
                </a:lnTo>
                <a:lnTo>
                  <a:pt x="531876" y="266700"/>
                </a:lnTo>
                <a:close/>
              </a:path>
            </a:pathLst>
          </a:custGeom>
          <a:solidFill>
            <a:srgbClr val="003366"/>
          </a:solidFill>
        </p:spPr>
        <p:txBody>
          <a:bodyPr wrap="square" lIns="0" tIns="0" rIns="0" bIns="0" rtlCol="0"/>
          <a:lstStyle/>
          <a:p>
            <a:endParaRPr sz="1588" u="sng"/>
          </a:p>
        </p:txBody>
      </p:sp>
      <p:sp>
        <p:nvSpPr>
          <p:cNvPr id="51" name="object 60">
            <a:extLst>
              <a:ext uri="{FF2B5EF4-FFF2-40B4-BE49-F238E27FC236}">
                <a16:creationId xmlns:a16="http://schemas.microsoft.com/office/drawing/2014/main" id="{97CC2FCF-5FDF-71A4-D4D6-FDB9127BB7FC}"/>
              </a:ext>
            </a:extLst>
          </p:cNvPr>
          <p:cNvSpPr/>
          <p:nvPr/>
        </p:nvSpPr>
        <p:spPr>
          <a:xfrm>
            <a:off x="5176109" y="2751714"/>
            <a:ext cx="469526" cy="469526"/>
          </a:xfrm>
          <a:custGeom>
            <a:avLst/>
            <a:gdLst/>
            <a:ahLst/>
            <a:cxnLst/>
            <a:rect l="l" t="t" r="r" b="b"/>
            <a:pathLst>
              <a:path w="532129" h="532130">
                <a:moveTo>
                  <a:pt x="531876" y="265176"/>
                </a:moveTo>
                <a:lnTo>
                  <a:pt x="266700" y="265176"/>
                </a:lnTo>
                <a:lnTo>
                  <a:pt x="266700" y="0"/>
                </a:lnTo>
                <a:lnTo>
                  <a:pt x="218617" y="4279"/>
                </a:lnTo>
                <a:lnTo>
                  <a:pt x="173418" y="16611"/>
                </a:lnTo>
                <a:lnTo>
                  <a:pt x="131851" y="36245"/>
                </a:lnTo>
                <a:lnTo>
                  <a:pt x="94640" y="62420"/>
                </a:lnTo>
                <a:lnTo>
                  <a:pt x="62547" y="94399"/>
                </a:lnTo>
                <a:lnTo>
                  <a:pt x="36283" y="131406"/>
                </a:lnTo>
                <a:lnTo>
                  <a:pt x="16611" y="172720"/>
                </a:lnTo>
                <a:lnTo>
                  <a:pt x="4267" y="217551"/>
                </a:lnTo>
                <a:lnTo>
                  <a:pt x="0" y="265176"/>
                </a:lnTo>
                <a:lnTo>
                  <a:pt x="4267" y="313258"/>
                </a:lnTo>
                <a:lnTo>
                  <a:pt x="16611" y="358457"/>
                </a:lnTo>
                <a:lnTo>
                  <a:pt x="36283" y="400024"/>
                </a:lnTo>
                <a:lnTo>
                  <a:pt x="62547" y="437235"/>
                </a:lnTo>
                <a:lnTo>
                  <a:pt x="94640" y="469328"/>
                </a:lnTo>
                <a:lnTo>
                  <a:pt x="131851" y="495592"/>
                </a:lnTo>
                <a:lnTo>
                  <a:pt x="173418" y="515264"/>
                </a:lnTo>
                <a:lnTo>
                  <a:pt x="218617" y="527608"/>
                </a:lnTo>
                <a:lnTo>
                  <a:pt x="266700" y="531876"/>
                </a:lnTo>
                <a:lnTo>
                  <a:pt x="314325" y="527608"/>
                </a:lnTo>
                <a:lnTo>
                  <a:pt x="359156" y="515264"/>
                </a:lnTo>
                <a:lnTo>
                  <a:pt x="400469" y="495592"/>
                </a:lnTo>
                <a:lnTo>
                  <a:pt x="437476" y="469328"/>
                </a:lnTo>
                <a:lnTo>
                  <a:pt x="469455" y="437235"/>
                </a:lnTo>
                <a:lnTo>
                  <a:pt x="495630" y="400024"/>
                </a:lnTo>
                <a:lnTo>
                  <a:pt x="515264" y="358457"/>
                </a:lnTo>
                <a:lnTo>
                  <a:pt x="527596" y="313258"/>
                </a:lnTo>
                <a:lnTo>
                  <a:pt x="531876" y="265176"/>
                </a:lnTo>
                <a:close/>
              </a:path>
            </a:pathLst>
          </a:custGeom>
          <a:solidFill>
            <a:srgbClr val="D9D9D9"/>
          </a:solidFill>
        </p:spPr>
        <p:txBody>
          <a:bodyPr wrap="square" lIns="0" tIns="0" rIns="0" bIns="0" rtlCol="0"/>
          <a:lstStyle/>
          <a:p>
            <a:endParaRPr sz="1588"/>
          </a:p>
        </p:txBody>
      </p:sp>
      <p:sp>
        <p:nvSpPr>
          <p:cNvPr id="52" name="object 64">
            <a:extLst>
              <a:ext uri="{FF2B5EF4-FFF2-40B4-BE49-F238E27FC236}">
                <a16:creationId xmlns:a16="http://schemas.microsoft.com/office/drawing/2014/main" id="{B05DC8D5-693F-6527-AD73-D34D3E649CD3}"/>
              </a:ext>
            </a:extLst>
          </p:cNvPr>
          <p:cNvSpPr/>
          <p:nvPr/>
        </p:nvSpPr>
        <p:spPr>
          <a:xfrm>
            <a:off x="5176041" y="3422811"/>
            <a:ext cx="237004" cy="470647"/>
          </a:xfrm>
          <a:custGeom>
            <a:avLst/>
            <a:gdLst/>
            <a:ahLst/>
            <a:cxnLst/>
            <a:rect l="l" t="t" r="r" b="b"/>
            <a:pathLst>
              <a:path w="268604" h="533400">
                <a:moveTo>
                  <a:pt x="268224" y="0"/>
                </a:moveTo>
                <a:lnTo>
                  <a:pt x="220091" y="4279"/>
                </a:lnTo>
                <a:lnTo>
                  <a:pt x="174752" y="16611"/>
                </a:lnTo>
                <a:lnTo>
                  <a:pt x="132981" y="36245"/>
                </a:lnTo>
                <a:lnTo>
                  <a:pt x="95529" y="62420"/>
                </a:lnTo>
                <a:lnTo>
                  <a:pt x="63182" y="94399"/>
                </a:lnTo>
                <a:lnTo>
                  <a:pt x="36677" y="131406"/>
                </a:lnTo>
                <a:lnTo>
                  <a:pt x="16814" y="172720"/>
                </a:lnTo>
                <a:lnTo>
                  <a:pt x="4330" y="217551"/>
                </a:lnTo>
                <a:lnTo>
                  <a:pt x="0" y="265176"/>
                </a:lnTo>
                <a:lnTo>
                  <a:pt x="4330" y="313309"/>
                </a:lnTo>
                <a:lnTo>
                  <a:pt x="16814" y="358648"/>
                </a:lnTo>
                <a:lnTo>
                  <a:pt x="36677" y="400418"/>
                </a:lnTo>
                <a:lnTo>
                  <a:pt x="63182" y="437870"/>
                </a:lnTo>
                <a:lnTo>
                  <a:pt x="95529" y="470217"/>
                </a:lnTo>
                <a:lnTo>
                  <a:pt x="132981" y="496722"/>
                </a:lnTo>
                <a:lnTo>
                  <a:pt x="174752" y="516585"/>
                </a:lnTo>
                <a:lnTo>
                  <a:pt x="220091" y="529069"/>
                </a:lnTo>
                <a:lnTo>
                  <a:pt x="268224" y="533400"/>
                </a:lnTo>
                <a:lnTo>
                  <a:pt x="268224" y="265176"/>
                </a:lnTo>
                <a:lnTo>
                  <a:pt x="268224" y="0"/>
                </a:lnTo>
                <a:close/>
              </a:path>
            </a:pathLst>
          </a:custGeom>
          <a:solidFill>
            <a:srgbClr val="D9D9D9"/>
          </a:solidFill>
        </p:spPr>
        <p:txBody>
          <a:bodyPr wrap="square" lIns="0" tIns="0" rIns="0" bIns="0" rtlCol="0"/>
          <a:lstStyle/>
          <a:p>
            <a:endParaRPr sz="1588"/>
          </a:p>
        </p:txBody>
      </p:sp>
      <p:sp>
        <p:nvSpPr>
          <p:cNvPr id="53" name="object 64">
            <a:extLst>
              <a:ext uri="{FF2B5EF4-FFF2-40B4-BE49-F238E27FC236}">
                <a16:creationId xmlns:a16="http://schemas.microsoft.com/office/drawing/2014/main" id="{618534B3-E93A-18B2-CD08-C2817AF7FE29}"/>
              </a:ext>
            </a:extLst>
          </p:cNvPr>
          <p:cNvSpPr/>
          <p:nvPr/>
        </p:nvSpPr>
        <p:spPr>
          <a:xfrm flipH="1">
            <a:off x="8223325" y="2731420"/>
            <a:ext cx="237004" cy="470647"/>
          </a:xfrm>
          <a:custGeom>
            <a:avLst/>
            <a:gdLst/>
            <a:ahLst/>
            <a:cxnLst/>
            <a:rect l="l" t="t" r="r" b="b"/>
            <a:pathLst>
              <a:path w="268604" h="533400">
                <a:moveTo>
                  <a:pt x="268224" y="0"/>
                </a:moveTo>
                <a:lnTo>
                  <a:pt x="220091" y="4279"/>
                </a:lnTo>
                <a:lnTo>
                  <a:pt x="174752" y="16611"/>
                </a:lnTo>
                <a:lnTo>
                  <a:pt x="132981" y="36245"/>
                </a:lnTo>
                <a:lnTo>
                  <a:pt x="95529" y="62420"/>
                </a:lnTo>
                <a:lnTo>
                  <a:pt x="63182" y="94399"/>
                </a:lnTo>
                <a:lnTo>
                  <a:pt x="36677" y="131406"/>
                </a:lnTo>
                <a:lnTo>
                  <a:pt x="16814" y="172720"/>
                </a:lnTo>
                <a:lnTo>
                  <a:pt x="4330" y="217551"/>
                </a:lnTo>
                <a:lnTo>
                  <a:pt x="0" y="265176"/>
                </a:lnTo>
                <a:lnTo>
                  <a:pt x="4330" y="313309"/>
                </a:lnTo>
                <a:lnTo>
                  <a:pt x="16814" y="358648"/>
                </a:lnTo>
                <a:lnTo>
                  <a:pt x="36677" y="400418"/>
                </a:lnTo>
                <a:lnTo>
                  <a:pt x="63182" y="437870"/>
                </a:lnTo>
                <a:lnTo>
                  <a:pt x="95529" y="470217"/>
                </a:lnTo>
                <a:lnTo>
                  <a:pt x="132981" y="496722"/>
                </a:lnTo>
                <a:lnTo>
                  <a:pt x="174752" y="516585"/>
                </a:lnTo>
                <a:lnTo>
                  <a:pt x="220091" y="529069"/>
                </a:lnTo>
                <a:lnTo>
                  <a:pt x="268224" y="533400"/>
                </a:lnTo>
                <a:lnTo>
                  <a:pt x="268224" y="265176"/>
                </a:lnTo>
                <a:lnTo>
                  <a:pt x="268224" y="0"/>
                </a:lnTo>
                <a:close/>
              </a:path>
            </a:pathLst>
          </a:custGeom>
          <a:solidFill>
            <a:srgbClr val="D9D9D9"/>
          </a:solidFill>
        </p:spPr>
        <p:txBody>
          <a:bodyPr wrap="square" lIns="0" tIns="0" rIns="0" bIns="0" rtlCol="0"/>
          <a:lstStyle/>
          <a:p>
            <a:endParaRPr sz="1588"/>
          </a:p>
        </p:txBody>
      </p:sp>
      <p:sp>
        <p:nvSpPr>
          <p:cNvPr id="55" name="object 64">
            <a:extLst>
              <a:ext uri="{FF2B5EF4-FFF2-40B4-BE49-F238E27FC236}">
                <a16:creationId xmlns:a16="http://schemas.microsoft.com/office/drawing/2014/main" id="{FDF29653-B0A4-5578-3D96-82BC30166821}"/>
              </a:ext>
            </a:extLst>
          </p:cNvPr>
          <p:cNvSpPr/>
          <p:nvPr/>
        </p:nvSpPr>
        <p:spPr>
          <a:xfrm>
            <a:off x="6136790" y="3426059"/>
            <a:ext cx="237004" cy="470647"/>
          </a:xfrm>
          <a:custGeom>
            <a:avLst/>
            <a:gdLst/>
            <a:ahLst/>
            <a:cxnLst/>
            <a:rect l="l" t="t" r="r" b="b"/>
            <a:pathLst>
              <a:path w="268604" h="533400">
                <a:moveTo>
                  <a:pt x="268224" y="0"/>
                </a:moveTo>
                <a:lnTo>
                  <a:pt x="220091" y="4279"/>
                </a:lnTo>
                <a:lnTo>
                  <a:pt x="174752" y="16611"/>
                </a:lnTo>
                <a:lnTo>
                  <a:pt x="132981" y="36245"/>
                </a:lnTo>
                <a:lnTo>
                  <a:pt x="95529" y="62420"/>
                </a:lnTo>
                <a:lnTo>
                  <a:pt x="63182" y="94399"/>
                </a:lnTo>
                <a:lnTo>
                  <a:pt x="36677" y="131406"/>
                </a:lnTo>
                <a:lnTo>
                  <a:pt x="16814" y="172720"/>
                </a:lnTo>
                <a:lnTo>
                  <a:pt x="4330" y="217551"/>
                </a:lnTo>
                <a:lnTo>
                  <a:pt x="0" y="265176"/>
                </a:lnTo>
                <a:lnTo>
                  <a:pt x="4330" y="313309"/>
                </a:lnTo>
                <a:lnTo>
                  <a:pt x="16814" y="358648"/>
                </a:lnTo>
                <a:lnTo>
                  <a:pt x="36677" y="400418"/>
                </a:lnTo>
                <a:lnTo>
                  <a:pt x="63182" y="437870"/>
                </a:lnTo>
                <a:lnTo>
                  <a:pt x="95529" y="470217"/>
                </a:lnTo>
                <a:lnTo>
                  <a:pt x="132981" y="496722"/>
                </a:lnTo>
                <a:lnTo>
                  <a:pt x="174752" y="516585"/>
                </a:lnTo>
                <a:lnTo>
                  <a:pt x="220091" y="529069"/>
                </a:lnTo>
                <a:lnTo>
                  <a:pt x="268224" y="533400"/>
                </a:lnTo>
                <a:lnTo>
                  <a:pt x="268224" y="265176"/>
                </a:lnTo>
                <a:lnTo>
                  <a:pt x="268224" y="0"/>
                </a:lnTo>
                <a:close/>
              </a:path>
            </a:pathLst>
          </a:custGeom>
          <a:solidFill>
            <a:srgbClr val="D9D9D9"/>
          </a:solidFill>
        </p:spPr>
        <p:txBody>
          <a:bodyPr wrap="square" lIns="0" tIns="0" rIns="0" bIns="0" rtlCol="0"/>
          <a:lstStyle/>
          <a:p>
            <a:endParaRPr sz="1588"/>
          </a:p>
        </p:txBody>
      </p:sp>
      <p:sp>
        <p:nvSpPr>
          <p:cNvPr id="56" name="object 40">
            <a:extLst>
              <a:ext uri="{FF2B5EF4-FFF2-40B4-BE49-F238E27FC236}">
                <a16:creationId xmlns:a16="http://schemas.microsoft.com/office/drawing/2014/main" id="{9B7061E7-3349-1604-E096-2584201CAE76}"/>
              </a:ext>
            </a:extLst>
          </p:cNvPr>
          <p:cNvSpPr/>
          <p:nvPr/>
        </p:nvSpPr>
        <p:spPr>
          <a:xfrm>
            <a:off x="8222203" y="2734682"/>
            <a:ext cx="234203" cy="235324"/>
          </a:xfrm>
          <a:custGeom>
            <a:avLst/>
            <a:gdLst/>
            <a:ahLst/>
            <a:cxnLst/>
            <a:rect l="l" t="t" r="r" b="b"/>
            <a:pathLst>
              <a:path w="265429" h="266700">
                <a:moveTo>
                  <a:pt x="0" y="0"/>
                </a:moveTo>
                <a:lnTo>
                  <a:pt x="0" y="266700"/>
                </a:lnTo>
                <a:lnTo>
                  <a:pt x="265175" y="266700"/>
                </a:lnTo>
                <a:lnTo>
                  <a:pt x="260898" y="218619"/>
                </a:lnTo>
                <a:lnTo>
                  <a:pt x="248568" y="173424"/>
                </a:lnTo>
                <a:lnTo>
                  <a:pt x="228938" y="131854"/>
                </a:lnTo>
                <a:lnTo>
                  <a:pt x="202760" y="94648"/>
                </a:lnTo>
                <a:lnTo>
                  <a:pt x="170788" y="62548"/>
                </a:lnTo>
                <a:lnTo>
                  <a:pt x="133773" y="36293"/>
                </a:lnTo>
                <a:lnTo>
                  <a:pt x="92468" y="16623"/>
                </a:lnTo>
                <a:lnTo>
                  <a:pt x="47626" y="4279"/>
                </a:lnTo>
                <a:lnTo>
                  <a:pt x="0" y="0"/>
                </a:lnTo>
                <a:close/>
              </a:path>
            </a:pathLst>
          </a:custGeom>
          <a:solidFill>
            <a:srgbClr val="003366"/>
          </a:solidFill>
        </p:spPr>
        <p:txBody>
          <a:bodyPr wrap="square" lIns="0" tIns="0" rIns="0" bIns="0" rtlCol="0"/>
          <a:lstStyle/>
          <a:p>
            <a:endParaRPr sz="1588"/>
          </a:p>
        </p:txBody>
      </p:sp>
      <p:sp>
        <p:nvSpPr>
          <p:cNvPr id="71" name="object 63">
            <a:extLst>
              <a:ext uri="{FF2B5EF4-FFF2-40B4-BE49-F238E27FC236}">
                <a16:creationId xmlns:a16="http://schemas.microsoft.com/office/drawing/2014/main" id="{7C46FD8A-9D99-A7DB-A1F1-12F48EFF4573}"/>
              </a:ext>
            </a:extLst>
          </p:cNvPr>
          <p:cNvSpPr/>
          <p:nvPr/>
        </p:nvSpPr>
        <p:spPr>
          <a:xfrm>
            <a:off x="7250644" y="3431770"/>
            <a:ext cx="234203" cy="470647"/>
          </a:xfrm>
          <a:custGeom>
            <a:avLst/>
            <a:gdLst/>
            <a:ahLst/>
            <a:cxnLst/>
            <a:rect l="l" t="t" r="r" b="b"/>
            <a:pathLst>
              <a:path w="265429" h="533400">
                <a:moveTo>
                  <a:pt x="265176" y="265176"/>
                </a:moveTo>
                <a:lnTo>
                  <a:pt x="260896" y="217551"/>
                </a:lnTo>
                <a:lnTo>
                  <a:pt x="248564" y="172720"/>
                </a:lnTo>
                <a:lnTo>
                  <a:pt x="228930" y="131406"/>
                </a:lnTo>
                <a:lnTo>
                  <a:pt x="202755" y="94399"/>
                </a:lnTo>
                <a:lnTo>
                  <a:pt x="170776" y="62420"/>
                </a:lnTo>
                <a:lnTo>
                  <a:pt x="133769" y="36245"/>
                </a:lnTo>
                <a:lnTo>
                  <a:pt x="92456" y="16611"/>
                </a:lnTo>
                <a:lnTo>
                  <a:pt x="47625" y="4279"/>
                </a:lnTo>
                <a:lnTo>
                  <a:pt x="0" y="0"/>
                </a:lnTo>
                <a:lnTo>
                  <a:pt x="0" y="265176"/>
                </a:lnTo>
                <a:lnTo>
                  <a:pt x="0" y="533400"/>
                </a:lnTo>
                <a:lnTo>
                  <a:pt x="47625" y="529069"/>
                </a:lnTo>
                <a:lnTo>
                  <a:pt x="92456" y="516585"/>
                </a:lnTo>
                <a:lnTo>
                  <a:pt x="133769" y="496722"/>
                </a:lnTo>
                <a:lnTo>
                  <a:pt x="170776" y="470217"/>
                </a:lnTo>
                <a:lnTo>
                  <a:pt x="202755" y="437870"/>
                </a:lnTo>
                <a:lnTo>
                  <a:pt x="228930" y="400418"/>
                </a:lnTo>
                <a:lnTo>
                  <a:pt x="248564" y="358648"/>
                </a:lnTo>
                <a:lnTo>
                  <a:pt x="260896" y="313309"/>
                </a:lnTo>
                <a:lnTo>
                  <a:pt x="265176" y="265176"/>
                </a:lnTo>
                <a:close/>
              </a:path>
            </a:pathLst>
          </a:custGeom>
          <a:solidFill>
            <a:srgbClr val="003366"/>
          </a:solidFill>
        </p:spPr>
        <p:txBody>
          <a:bodyPr wrap="square" lIns="0" tIns="0" rIns="0" bIns="0" rtlCol="0"/>
          <a:lstStyle/>
          <a:p>
            <a:endParaRPr sz="1588"/>
          </a:p>
        </p:txBody>
      </p:sp>
      <p:sp>
        <p:nvSpPr>
          <p:cNvPr id="72" name="TextBox 71">
            <a:extLst>
              <a:ext uri="{FF2B5EF4-FFF2-40B4-BE49-F238E27FC236}">
                <a16:creationId xmlns:a16="http://schemas.microsoft.com/office/drawing/2014/main" id="{32C808E9-1C01-A7AA-80B3-4129B20A3D84}"/>
              </a:ext>
            </a:extLst>
          </p:cNvPr>
          <p:cNvSpPr txBox="1"/>
          <p:nvPr/>
        </p:nvSpPr>
        <p:spPr>
          <a:xfrm>
            <a:off x="372978" y="1492746"/>
            <a:ext cx="1257292" cy="246221"/>
          </a:xfrm>
          <a:prstGeom prst="rect">
            <a:avLst/>
          </a:prstGeom>
          <a:solidFill>
            <a:srgbClr val="F0CC3C"/>
          </a:solidFill>
        </p:spPr>
        <p:txBody>
          <a:bodyPr wrap="square" lIns="91440" tIns="45720" rIns="91440" bIns="45720" rtlCol="0" anchor="t">
            <a:spAutoFit/>
          </a:bodyPr>
          <a:lstStyle/>
          <a:p>
            <a:r>
              <a:rPr lang="en-US" sz="1000">
                <a:solidFill>
                  <a:schemeClr val="tx2"/>
                </a:solidFill>
                <a:latin typeface="Franklin Gothic Medium"/>
              </a:rPr>
              <a:t>Possible Initiatives</a:t>
            </a:r>
          </a:p>
        </p:txBody>
      </p:sp>
      <p:sp>
        <p:nvSpPr>
          <p:cNvPr id="75" name="TextBox 74">
            <a:extLst>
              <a:ext uri="{FF2B5EF4-FFF2-40B4-BE49-F238E27FC236}">
                <a16:creationId xmlns:a16="http://schemas.microsoft.com/office/drawing/2014/main" id="{2D533616-BF02-6939-BD72-4BF1709CDBBF}"/>
              </a:ext>
            </a:extLst>
          </p:cNvPr>
          <p:cNvSpPr txBox="1"/>
          <p:nvPr/>
        </p:nvSpPr>
        <p:spPr>
          <a:xfrm>
            <a:off x="7514481" y="1427814"/>
            <a:ext cx="1252026" cy="379399"/>
          </a:xfrm>
          <a:prstGeom prst="rect">
            <a:avLst/>
          </a:prstGeom>
          <a:noFill/>
        </p:spPr>
        <p:txBody>
          <a:bodyPr wrap="square" lIns="91440" tIns="45720" rIns="91440" bIns="45720" rtlCol="0" anchor="t">
            <a:spAutoFit/>
          </a:bodyPr>
          <a:lstStyle/>
          <a:p>
            <a:pPr marL="95885" marR="92075" indent="635" algn="ctr">
              <a:lnSpc>
                <a:spcPct val="104299"/>
              </a:lnSpc>
              <a:spcBef>
                <a:spcPts val="596"/>
              </a:spcBef>
            </a:pPr>
            <a:r>
              <a:rPr lang="en-IN" sz="900" spc="-9">
                <a:solidFill>
                  <a:schemeClr val="tx2"/>
                </a:solidFill>
                <a:latin typeface="Franklin Gothic Medium"/>
                <a:cs typeface="Franklin Gothic Medium"/>
              </a:rPr>
              <a:t>Riskiness</a:t>
            </a:r>
            <a:r>
              <a:rPr lang="en-IN" sz="900" spc="441">
                <a:solidFill>
                  <a:schemeClr val="tx2"/>
                </a:solidFill>
                <a:latin typeface="Franklin Gothic Medium"/>
                <a:cs typeface="Franklin Gothic Medium"/>
              </a:rPr>
              <a:t> </a:t>
            </a:r>
            <a:r>
              <a:rPr lang="en-IN" sz="900" spc="-22">
                <a:solidFill>
                  <a:schemeClr val="tx2"/>
                </a:solidFill>
                <a:latin typeface="Franklin Gothic Medium"/>
                <a:cs typeface="Franklin Gothic Medium"/>
              </a:rPr>
              <a:t>of </a:t>
            </a:r>
            <a:r>
              <a:rPr lang="en-IN" sz="900" spc="-9">
                <a:solidFill>
                  <a:schemeClr val="tx2"/>
                </a:solidFill>
                <a:latin typeface="Franklin Gothic Medium"/>
                <a:cs typeface="Franklin Gothic Medium"/>
              </a:rPr>
              <a:t>Implementation</a:t>
            </a:r>
            <a:endParaRPr lang="en-IN" sz="900">
              <a:solidFill>
                <a:schemeClr val="tx2"/>
              </a:solidFill>
              <a:latin typeface="Franklin Gothic Medium"/>
              <a:cs typeface="Franklin Gothic Medium"/>
            </a:endParaRPr>
          </a:p>
        </p:txBody>
      </p:sp>
      <p:sp>
        <p:nvSpPr>
          <p:cNvPr id="67" name="TextBox 66">
            <a:extLst>
              <a:ext uri="{FF2B5EF4-FFF2-40B4-BE49-F238E27FC236}">
                <a16:creationId xmlns:a16="http://schemas.microsoft.com/office/drawing/2014/main" id="{FDC8C9E9-D621-FB02-74F7-DB814E657FAE}"/>
              </a:ext>
            </a:extLst>
          </p:cNvPr>
          <p:cNvSpPr txBox="1"/>
          <p:nvPr/>
        </p:nvSpPr>
        <p:spPr>
          <a:xfrm>
            <a:off x="519764" y="1987170"/>
            <a:ext cx="1161182" cy="553998"/>
          </a:xfrm>
          <a:prstGeom prst="rect">
            <a:avLst/>
          </a:prstGeom>
          <a:noFill/>
        </p:spPr>
        <p:txBody>
          <a:bodyPr wrap="square" lIns="91440" tIns="45720" rIns="91440" bIns="45720" rtlCol="0" anchor="t">
            <a:spAutoFit/>
          </a:bodyPr>
          <a:lstStyle/>
          <a:p>
            <a:r>
              <a:rPr lang="en-US" sz="1000" b="1">
                <a:latin typeface="Helvetica "/>
              </a:rPr>
              <a:t>Status Quo-Make no Acquisitions</a:t>
            </a:r>
          </a:p>
        </p:txBody>
      </p:sp>
      <p:sp>
        <p:nvSpPr>
          <p:cNvPr id="74" name="Rectangle 73">
            <a:extLst>
              <a:ext uri="{FF2B5EF4-FFF2-40B4-BE49-F238E27FC236}">
                <a16:creationId xmlns:a16="http://schemas.microsoft.com/office/drawing/2014/main" id="{C9A8CE15-74E4-C665-7D8A-B0DC427A8094}"/>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76" name="Picture 75" descr="A black background with white text&#10;&#10;Description automatically generated">
            <a:extLst>
              <a:ext uri="{FF2B5EF4-FFF2-40B4-BE49-F238E27FC236}">
                <a16:creationId xmlns:a16="http://schemas.microsoft.com/office/drawing/2014/main" id="{007FD34F-3CFF-2C98-6741-123D3C239E31}"/>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79" name="Picture 78" descr="A white text on a black background&#10;&#10;Description automatically generated">
            <a:extLst>
              <a:ext uri="{FF2B5EF4-FFF2-40B4-BE49-F238E27FC236}">
                <a16:creationId xmlns:a16="http://schemas.microsoft.com/office/drawing/2014/main" id="{970A9764-EB3E-6DD4-0299-D1723086352C}"/>
              </a:ext>
            </a:extLst>
          </p:cNvPr>
          <p:cNvPicPr>
            <a:picLocks noChangeAspect="1"/>
          </p:cNvPicPr>
          <p:nvPr/>
        </p:nvPicPr>
        <p:blipFill>
          <a:blip r:embed="rId3"/>
          <a:stretch>
            <a:fillRect/>
          </a:stretch>
        </p:blipFill>
        <p:spPr>
          <a:xfrm>
            <a:off x="7779489" y="6451667"/>
            <a:ext cx="1577744" cy="494318"/>
          </a:xfrm>
          <a:prstGeom prst="rect">
            <a:avLst/>
          </a:prstGeom>
        </p:spPr>
      </p:pic>
      <p:sp>
        <p:nvSpPr>
          <p:cNvPr id="73" name="TextBox 72">
            <a:extLst>
              <a:ext uri="{FF2B5EF4-FFF2-40B4-BE49-F238E27FC236}">
                <a16:creationId xmlns:a16="http://schemas.microsoft.com/office/drawing/2014/main" id="{12507016-AF1B-D34F-CEBC-11A9BC7A9173}"/>
              </a:ext>
            </a:extLst>
          </p:cNvPr>
          <p:cNvSpPr txBox="1"/>
          <p:nvPr/>
        </p:nvSpPr>
        <p:spPr>
          <a:xfrm>
            <a:off x="1780565" y="1975666"/>
            <a:ext cx="3096268" cy="8549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IN" sz="900" b="1">
                <a:solidFill>
                  <a:schemeClr val="tx1">
                    <a:lumMod val="76000"/>
                    <a:lumOff val="24000"/>
                  </a:schemeClr>
                </a:solidFill>
                <a:ea typeface="+mn-lt"/>
                <a:cs typeface="+mn-lt"/>
              </a:rPr>
              <a:t>No Acquisition</a:t>
            </a:r>
            <a:r>
              <a:rPr lang="en-IN" sz="900">
                <a:solidFill>
                  <a:schemeClr val="tx1">
                    <a:lumMod val="76000"/>
                    <a:lumOff val="24000"/>
                  </a:schemeClr>
                </a:solidFill>
                <a:ea typeface="+mn-lt"/>
                <a:cs typeface="+mn-lt"/>
              </a:rPr>
              <a:t>: Bumble continues price competition with Match Group.</a:t>
            </a:r>
            <a:endParaRPr lang="en-IN">
              <a:solidFill>
                <a:schemeClr val="tx1">
                  <a:lumMod val="76000"/>
                  <a:lumOff val="24000"/>
                </a:schemeClr>
              </a:solidFill>
              <a:ea typeface="+mn-lt"/>
              <a:cs typeface="+mn-lt"/>
            </a:endParaRPr>
          </a:p>
          <a:p>
            <a:pPr marL="171450" indent="-171450">
              <a:buFont typeface="Arial"/>
              <a:buChar char="•"/>
            </a:pPr>
            <a:r>
              <a:rPr lang="en-IN" sz="900" b="1">
                <a:solidFill>
                  <a:schemeClr val="tx1">
                    <a:lumMod val="76000"/>
                    <a:lumOff val="24000"/>
                  </a:schemeClr>
                </a:solidFill>
                <a:ea typeface="+mn-lt"/>
                <a:cs typeface="+mn-lt"/>
              </a:rPr>
              <a:t>Impact</a:t>
            </a:r>
            <a:r>
              <a:rPr lang="en-IN" sz="900">
                <a:solidFill>
                  <a:schemeClr val="tx1">
                    <a:lumMod val="76000"/>
                    <a:lumOff val="24000"/>
                  </a:schemeClr>
                </a:solidFill>
                <a:ea typeface="+mn-lt"/>
                <a:cs typeface="+mn-lt"/>
              </a:rPr>
              <a:t>: Revenue stays below potential, and debt levels rise.</a:t>
            </a:r>
            <a:endParaRPr lang="en-IN">
              <a:solidFill>
                <a:schemeClr val="tx1">
                  <a:lumMod val="76000"/>
                  <a:lumOff val="24000"/>
                </a:schemeClr>
              </a:solidFill>
              <a:ea typeface="+mn-lt"/>
              <a:cs typeface="+mn-lt"/>
            </a:endParaRPr>
          </a:p>
          <a:p>
            <a:pPr marL="1684020" indent="-151130">
              <a:spcBef>
                <a:spcPts val="405"/>
              </a:spcBef>
              <a:buFont typeface="Arial"/>
              <a:buChar char="•"/>
            </a:pPr>
            <a:endParaRPr lang="en-IN" sz="900">
              <a:solidFill>
                <a:schemeClr val="tx1">
                  <a:lumMod val="76000"/>
                  <a:lumOff val="24000"/>
                </a:schemeClr>
              </a:solidFill>
              <a:latin typeface="Helvetica "/>
            </a:endParaRPr>
          </a:p>
        </p:txBody>
      </p:sp>
      <p:sp>
        <p:nvSpPr>
          <p:cNvPr id="48" name="object 63">
            <a:extLst>
              <a:ext uri="{FF2B5EF4-FFF2-40B4-BE49-F238E27FC236}">
                <a16:creationId xmlns:a16="http://schemas.microsoft.com/office/drawing/2014/main" id="{319F067E-03D5-82DD-72BA-D2131AE18A17}"/>
              </a:ext>
            </a:extLst>
          </p:cNvPr>
          <p:cNvSpPr/>
          <p:nvPr/>
        </p:nvSpPr>
        <p:spPr>
          <a:xfrm>
            <a:off x="8233938" y="3425507"/>
            <a:ext cx="234203" cy="470647"/>
          </a:xfrm>
          <a:custGeom>
            <a:avLst/>
            <a:gdLst/>
            <a:ahLst/>
            <a:cxnLst/>
            <a:rect l="l" t="t" r="r" b="b"/>
            <a:pathLst>
              <a:path w="265429" h="533400">
                <a:moveTo>
                  <a:pt x="265176" y="265176"/>
                </a:moveTo>
                <a:lnTo>
                  <a:pt x="260896" y="217551"/>
                </a:lnTo>
                <a:lnTo>
                  <a:pt x="248564" y="172720"/>
                </a:lnTo>
                <a:lnTo>
                  <a:pt x="228930" y="131406"/>
                </a:lnTo>
                <a:lnTo>
                  <a:pt x="202755" y="94399"/>
                </a:lnTo>
                <a:lnTo>
                  <a:pt x="170776" y="62420"/>
                </a:lnTo>
                <a:lnTo>
                  <a:pt x="133769" y="36245"/>
                </a:lnTo>
                <a:lnTo>
                  <a:pt x="92456" y="16611"/>
                </a:lnTo>
                <a:lnTo>
                  <a:pt x="47625" y="4279"/>
                </a:lnTo>
                <a:lnTo>
                  <a:pt x="0" y="0"/>
                </a:lnTo>
                <a:lnTo>
                  <a:pt x="0" y="265176"/>
                </a:lnTo>
                <a:lnTo>
                  <a:pt x="0" y="533400"/>
                </a:lnTo>
                <a:lnTo>
                  <a:pt x="47625" y="529069"/>
                </a:lnTo>
                <a:lnTo>
                  <a:pt x="92456" y="516585"/>
                </a:lnTo>
                <a:lnTo>
                  <a:pt x="133769" y="496722"/>
                </a:lnTo>
                <a:lnTo>
                  <a:pt x="170776" y="470217"/>
                </a:lnTo>
                <a:lnTo>
                  <a:pt x="202755" y="437870"/>
                </a:lnTo>
                <a:lnTo>
                  <a:pt x="228930" y="400418"/>
                </a:lnTo>
                <a:lnTo>
                  <a:pt x="248564" y="358648"/>
                </a:lnTo>
                <a:lnTo>
                  <a:pt x="260896" y="313309"/>
                </a:lnTo>
                <a:lnTo>
                  <a:pt x="265176" y="265176"/>
                </a:lnTo>
                <a:close/>
              </a:path>
            </a:pathLst>
          </a:custGeom>
          <a:solidFill>
            <a:srgbClr val="003366"/>
          </a:solidFill>
        </p:spPr>
        <p:txBody>
          <a:bodyPr wrap="square" lIns="0" tIns="0" rIns="0" bIns="0" rtlCol="0"/>
          <a:lstStyle/>
          <a:p>
            <a:endParaRPr sz="1588"/>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6C81ABD-018D-C189-58A2-2DE1BE7FB5BD}"/>
              </a:ext>
            </a:extLst>
          </p:cNvPr>
          <p:cNvSpPr/>
          <p:nvPr/>
        </p:nvSpPr>
        <p:spPr bwMode="auto">
          <a:xfrm>
            <a:off x="-4763" y="1190"/>
            <a:ext cx="9147570" cy="1009648"/>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sp>
        <p:nvSpPr>
          <p:cNvPr id="3" name="object 3"/>
          <p:cNvSpPr txBox="1">
            <a:spLocks noGrp="1"/>
          </p:cNvSpPr>
          <p:nvPr>
            <p:ph type="title"/>
          </p:nvPr>
        </p:nvSpPr>
        <p:spPr>
          <a:xfrm>
            <a:off x="81194" y="20037"/>
            <a:ext cx="7628404" cy="454461"/>
          </a:xfrm>
          <a:prstGeom prst="rect">
            <a:avLst/>
          </a:prstGeom>
        </p:spPr>
        <p:txBody>
          <a:bodyPr spcFirstLastPara="1" vert="horz" wrap="square" lIns="0" tIns="10646" rIns="0" bIns="0" numCol="1" rtlCol="0" anchor="ctr" anchorCtr="0" compatLnSpc="1">
            <a:prstTxWarp prst="textNoShape">
              <a:avLst/>
            </a:prstTxWarp>
            <a:spAutoFit/>
          </a:bodyPr>
          <a:lstStyle/>
          <a:p>
            <a:pPr marL="10795">
              <a:spcBef>
                <a:spcPts val="84"/>
              </a:spcBef>
            </a:pPr>
            <a:r>
              <a:rPr b="1" spc="-9">
                <a:solidFill>
                  <a:schemeClr val="tx2"/>
                </a:solidFill>
                <a:latin typeface="Helvetica "/>
              </a:rPr>
              <a:t>Summary</a:t>
            </a:r>
            <a:r>
              <a:rPr b="1" spc="79">
                <a:solidFill>
                  <a:schemeClr val="tx2"/>
                </a:solidFill>
                <a:latin typeface="Helvetica "/>
              </a:rPr>
              <a:t> </a:t>
            </a:r>
            <a:r>
              <a:rPr b="1">
                <a:solidFill>
                  <a:schemeClr val="tx2"/>
                </a:solidFill>
                <a:latin typeface="Helvetica "/>
              </a:rPr>
              <a:t>of</a:t>
            </a:r>
            <a:r>
              <a:rPr b="1" spc="66">
                <a:solidFill>
                  <a:schemeClr val="tx2"/>
                </a:solidFill>
                <a:latin typeface="Helvetica "/>
              </a:rPr>
              <a:t> </a:t>
            </a:r>
            <a:r>
              <a:rPr b="1">
                <a:solidFill>
                  <a:schemeClr val="tx2"/>
                </a:solidFill>
                <a:latin typeface="Helvetica "/>
              </a:rPr>
              <a:t>Rationale</a:t>
            </a:r>
            <a:r>
              <a:rPr b="1" spc="62">
                <a:solidFill>
                  <a:schemeClr val="tx2"/>
                </a:solidFill>
                <a:latin typeface="Helvetica "/>
              </a:rPr>
              <a:t> </a:t>
            </a:r>
            <a:r>
              <a:rPr b="1">
                <a:solidFill>
                  <a:schemeClr val="tx2"/>
                </a:solidFill>
                <a:latin typeface="Helvetica "/>
              </a:rPr>
              <a:t>for</a:t>
            </a:r>
            <a:r>
              <a:rPr b="1" spc="79">
                <a:solidFill>
                  <a:schemeClr val="tx2"/>
                </a:solidFill>
                <a:latin typeface="Helvetica "/>
              </a:rPr>
              <a:t> </a:t>
            </a:r>
            <a:r>
              <a:rPr lang="en-IN" b="1" spc="79">
                <a:solidFill>
                  <a:schemeClr val="tx2"/>
                </a:solidFill>
                <a:latin typeface="Helvetica "/>
              </a:rPr>
              <a:t>Sale</a:t>
            </a:r>
            <a:r>
              <a:rPr b="1" spc="93">
                <a:solidFill>
                  <a:schemeClr val="tx2"/>
                </a:solidFill>
                <a:latin typeface="Helvetica "/>
              </a:rPr>
              <a:t> </a:t>
            </a:r>
            <a:r>
              <a:rPr lang="en-IN" b="1" spc="93">
                <a:solidFill>
                  <a:schemeClr val="tx2"/>
                </a:solidFill>
                <a:latin typeface="Helvetica "/>
              </a:rPr>
              <a:t>to</a:t>
            </a:r>
            <a:r>
              <a:rPr b="1" spc="66">
                <a:solidFill>
                  <a:schemeClr val="tx2"/>
                </a:solidFill>
                <a:latin typeface="Helvetica "/>
              </a:rPr>
              <a:t> </a:t>
            </a:r>
            <a:r>
              <a:rPr lang="en-IN" b="1" spc="66">
                <a:solidFill>
                  <a:schemeClr val="tx2"/>
                </a:solidFill>
                <a:latin typeface="Helvetica "/>
              </a:rPr>
              <a:t>Meta</a:t>
            </a:r>
            <a:endParaRPr lang="en-US" b="1" spc="-9">
              <a:solidFill>
                <a:schemeClr val="tx2"/>
              </a:solidFill>
              <a:latin typeface="Helvetica "/>
            </a:endParaRPr>
          </a:p>
        </p:txBody>
      </p:sp>
      <p:sp>
        <p:nvSpPr>
          <p:cNvPr id="4" name="object 4"/>
          <p:cNvSpPr txBox="1"/>
          <p:nvPr/>
        </p:nvSpPr>
        <p:spPr>
          <a:xfrm>
            <a:off x="573058" y="5953817"/>
            <a:ext cx="8201595" cy="351566"/>
          </a:xfrm>
          <a:prstGeom prst="rect">
            <a:avLst/>
          </a:prstGeom>
          <a:solidFill>
            <a:srgbClr val="D6DCE4"/>
          </a:solidFill>
        </p:spPr>
        <p:txBody>
          <a:bodyPr vert="horz" wrap="square" lIns="0" tIns="12886" rIns="0" bIns="0" rtlCol="0" anchor="t">
            <a:spAutoFit/>
          </a:bodyPr>
          <a:lstStyle/>
          <a:p>
            <a:r>
              <a:rPr lang="en-IN" sz="1100" b="1" spc="62">
                <a:solidFill>
                  <a:schemeClr val="tx2"/>
                </a:solidFill>
                <a:ea typeface="+mn-lt"/>
                <a:cs typeface="+mn-lt"/>
              </a:rPr>
              <a:t>By joining Meta, Bumble can realize a valuation uplift driven by enhanced profitability, reduced marketing expenses, and advanced AI integration.</a:t>
            </a:r>
            <a:endParaRPr lang="en-US" b="1">
              <a:solidFill>
                <a:schemeClr val="tx2"/>
              </a:solidFill>
              <a:ea typeface="+mn-lt"/>
              <a:cs typeface="+mn-lt"/>
            </a:endParaRPr>
          </a:p>
        </p:txBody>
      </p:sp>
      <p:sp>
        <p:nvSpPr>
          <p:cNvPr id="5" name="object 5"/>
          <p:cNvSpPr/>
          <p:nvPr/>
        </p:nvSpPr>
        <p:spPr>
          <a:xfrm>
            <a:off x="2117912" y="1290686"/>
            <a:ext cx="6656294" cy="959056"/>
          </a:xfrm>
          <a:custGeom>
            <a:avLst/>
            <a:gdLst/>
            <a:ahLst/>
            <a:cxnLst/>
            <a:rect l="l" t="t" r="r" b="b"/>
            <a:pathLst>
              <a:path w="7543800" h="867410">
                <a:moveTo>
                  <a:pt x="7543800" y="0"/>
                </a:moveTo>
                <a:lnTo>
                  <a:pt x="0" y="0"/>
                </a:lnTo>
                <a:lnTo>
                  <a:pt x="0" y="867156"/>
                </a:lnTo>
                <a:lnTo>
                  <a:pt x="7543800" y="867156"/>
                </a:lnTo>
                <a:lnTo>
                  <a:pt x="7543800" y="0"/>
                </a:lnTo>
                <a:close/>
              </a:path>
            </a:pathLst>
          </a:custGeom>
          <a:solidFill>
            <a:srgbClr val="F2F2F2"/>
          </a:solidFill>
        </p:spPr>
        <p:txBody>
          <a:bodyPr wrap="square" lIns="0" tIns="0" rIns="0" bIns="0" rtlCol="0"/>
          <a:lstStyle/>
          <a:p>
            <a:endParaRPr sz="1588"/>
          </a:p>
        </p:txBody>
      </p:sp>
      <p:sp>
        <p:nvSpPr>
          <p:cNvPr id="7" name="object 7"/>
          <p:cNvSpPr/>
          <p:nvPr/>
        </p:nvSpPr>
        <p:spPr>
          <a:xfrm>
            <a:off x="537883" y="1297249"/>
            <a:ext cx="2040031" cy="965827"/>
          </a:xfrm>
          <a:custGeom>
            <a:avLst/>
            <a:gdLst/>
            <a:ahLst/>
            <a:cxnLst/>
            <a:rect l="l" t="t" r="r" b="b"/>
            <a:pathLst>
              <a:path w="2312035" h="866139">
                <a:moveTo>
                  <a:pt x="2008632" y="0"/>
                </a:moveTo>
                <a:lnTo>
                  <a:pt x="0" y="0"/>
                </a:lnTo>
                <a:lnTo>
                  <a:pt x="0" y="865632"/>
                </a:lnTo>
                <a:lnTo>
                  <a:pt x="2008632" y="865632"/>
                </a:lnTo>
                <a:lnTo>
                  <a:pt x="2311908" y="432816"/>
                </a:lnTo>
                <a:lnTo>
                  <a:pt x="2008632" y="0"/>
                </a:lnTo>
                <a:close/>
              </a:path>
            </a:pathLst>
          </a:custGeom>
          <a:solidFill>
            <a:srgbClr val="FADF73"/>
          </a:solidFill>
        </p:spPr>
        <p:txBody>
          <a:bodyPr wrap="square" lIns="0" tIns="0" rIns="0" bIns="0" rtlCol="0"/>
          <a:lstStyle/>
          <a:p>
            <a:endParaRPr sz="1588"/>
          </a:p>
        </p:txBody>
      </p:sp>
      <p:sp>
        <p:nvSpPr>
          <p:cNvPr id="12" name="object 12"/>
          <p:cNvSpPr txBox="1"/>
          <p:nvPr/>
        </p:nvSpPr>
        <p:spPr>
          <a:xfrm>
            <a:off x="224070" y="474585"/>
            <a:ext cx="7100570" cy="384608"/>
          </a:xfrm>
          <a:prstGeom prst="rect">
            <a:avLst/>
          </a:prstGeom>
        </p:spPr>
        <p:txBody>
          <a:bodyPr vert="horz" wrap="square" lIns="0" tIns="15128" rIns="0" bIns="0" rtlCol="0" anchor="t">
            <a:spAutoFit/>
          </a:bodyPr>
          <a:lstStyle/>
          <a:p>
            <a:pPr marL="10795">
              <a:spcBef>
                <a:spcPts val="119"/>
              </a:spcBef>
            </a:pPr>
            <a:r>
              <a:rPr lang="en-US" sz="1200">
                <a:solidFill>
                  <a:schemeClr val="tx2"/>
                </a:solidFill>
                <a:latin typeface="Helvetica "/>
                <a:cs typeface="Franklin Gothic Medium"/>
              </a:rPr>
              <a:t>Meta’s acquisition of Bumble aims to establish a leading presence in the online dating industry, directly  competing with Match Group</a:t>
            </a:r>
          </a:p>
        </p:txBody>
      </p:sp>
      <p:sp>
        <p:nvSpPr>
          <p:cNvPr id="13" name="object 13"/>
          <p:cNvSpPr/>
          <p:nvPr/>
        </p:nvSpPr>
        <p:spPr>
          <a:xfrm>
            <a:off x="2117912" y="2388353"/>
            <a:ext cx="6656294" cy="1075671"/>
          </a:xfrm>
          <a:custGeom>
            <a:avLst/>
            <a:gdLst/>
            <a:ahLst/>
            <a:cxnLst/>
            <a:rect l="l" t="t" r="r" b="b"/>
            <a:pathLst>
              <a:path w="7543800" h="866139">
                <a:moveTo>
                  <a:pt x="7543800" y="0"/>
                </a:moveTo>
                <a:lnTo>
                  <a:pt x="0" y="0"/>
                </a:lnTo>
                <a:lnTo>
                  <a:pt x="0" y="865631"/>
                </a:lnTo>
                <a:lnTo>
                  <a:pt x="7543800" y="865631"/>
                </a:lnTo>
                <a:lnTo>
                  <a:pt x="7543800" y="0"/>
                </a:lnTo>
                <a:close/>
              </a:path>
            </a:pathLst>
          </a:custGeom>
          <a:solidFill>
            <a:srgbClr val="F2F2F2"/>
          </a:solidFill>
        </p:spPr>
        <p:txBody>
          <a:bodyPr wrap="square" lIns="0" tIns="0" rIns="0" bIns="0" rtlCol="0"/>
          <a:lstStyle/>
          <a:p>
            <a:endParaRPr sz="1588"/>
          </a:p>
        </p:txBody>
      </p:sp>
      <p:sp>
        <p:nvSpPr>
          <p:cNvPr id="15" name="object 15"/>
          <p:cNvSpPr/>
          <p:nvPr/>
        </p:nvSpPr>
        <p:spPr>
          <a:xfrm>
            <a:off x="502654" y="2412877"/>
            <a:ext cx="2040031" cy="1069144"/>
          </a:xfrm>
          <a:custGeom>
            <a:avLst/>
            <a:gdLst/>
            <a:ahLst/>
            <a:cxnLst/>
            <a:rect l="l" t="t" r="r" b="b"/>
            <a:pathLst>
              <a:path w="2312035" h="867410">
                <a:moveTo>
                  <a:pt x="2007108" y="0"/>
                </a:moveTo>
                <a:lnTo>
                  <a:pt x="0" y="0"/>
                </a:lnTo>
                <a:lnTo>
                  <a:pt x="0" y="867155"/>
                </a:lnTo>
                <a:lnTo>
                  <a:pt x="2007108" y="867155"/>
                </a:lnTo>
                <a:lnTo>
                  <a:pt x="2311908" y="434339"/>
                </a:lnTo>
                <a:lnTo>
                  <a:pt x="2007108" y="0"/>
                </a:lnTo>
                <a:close/>
              </a:path>
            </a:pathLst>
          </a:custGeom>
          <a:solidFill>
            <a:srgbClr val="FADF73"/>
          </a:solidFill>
        </p:spPr>
        <p:txBody>
          <a:bodyPr wrap="square" lIns="0" tIns="0" rIns="0" bIns="0" rtlCol="0"/>
          <a:lstStyle/>
          <a:p>
            <a:endParaRPr lang="en-IN" sz="1588"/>
          </a:p>
        </p:txBody>
      </p:sp>
      <p:sp>
        <p:nvSpPr>
          <p:cNvPr id="19" name="object 19"/>
          <p:cNvSpPr/>
          <p:nvPr/>
        </p:nvSpPr>
        <p:spPr>
          <a:xfrm>
            <a:off x="393999" y="2039918"/>
            <a:ext cx="305360" cy="304240"/>
          </a:xfrm>
          <a:custGeom>
            <a:avLst/>
            <a:gdLst/>
            <a:ahLst/>
            <a:cxnLst/>
            <a:rect l="l" t="t" r="r" b="b"/>
            <a:pathLst>
              <a:path w="346075" h="344805">
                <a:moveTo>
                  <a:pt x="172211" y="0"/>
                </a:moveTo>
                <a:lnTo>
                  <a:pt x="126647" y="6088"/>
                </a:lnTo>
                <a:lnTo>
                  <a:pt x="85569" y="23311"/>
                </a:lnTo>
                <a:lnTo>
                  <a:pt x="50673" y="50101"/>
                </a:lnTo>
                <a:lnTo>
                  <a:pt x="23650" y="84892"/>
                </a:lnTo>
                <a:lnTo>
                  <a:pt x="6194" y="126118"/>
                </a:lnTo>
                <a:lnTo>
                  <a:pt x="0" y="172212"/>
                </a:lnTo>
                <a:lnTo>
                  <a:pt x="6194" y="218305"/>
                </a:lnTo>
                <a:lnTo>
                  <a:pt x="23650" y="259531"/>
                </a:lnTo>
                <a:lnTo>
                  <a:pt x="50673" y="294322"/>
                </a:lnTo>
                <a:lnTo>
                  <a:pt x="85569" y="321112"/>
                </a:lnTo>
                <a:lnTo>
                  <a:pt x="126647" y="338335"/>
                </a:lnTo>
                <a:lnTo>
                  <a:pt x="172211" y="344424"/>
                </a:lnTo>
                <a:lnTo>
                  <a:pt x="218418" y="338335"/>
                </a:lnTo>
                <a:lnTo>
                  <a:pt x="259926" y="321112"/>
                </a:lnTo>
                <a:lnTo>
                  <a:pt x="295084" y="294322"/>
                </a:lnTo>
                <a:lnTo>
                  <a:pt x="322241" y="259531"/>
                </a:lnTo>
                <a:lnTo>
                  <a:pt x="339746" y="218305"/>
                </a:lnTo>
                <a:lnTo>
                  <a:pt x="345948" y="172212"/>
                </a:lnTo>
                <a:lnTo>
                  <a:pt x="339746" y="126118"/>
                </a:lnTo>
                <a:lnTo>
                  <a:pt x="322241" y="84892"/>
                </a:lnTo>
                <a:lnTo>
                  <a:pt x="295084" y="50101"/>
                </a:lnTo>
                <a:lnTo>
                  <a:pt x="259926" y="23311"/>
                </a:lnTo>
                <a:lnTo>
                  <a:pt x="218418" y="6088"/>
                </a:lnTo>
                <a:lnTo>
                  <a:pt x="172211" y="0"/>
                </a:lnTo>
                <a:close/>
              </a:path>
            </a:pathLst>
          </a:custGeom>
          <a:solidFill>
            <a:srgbClr val="F5D20F"/>
          </a:solidFill>
        </p:spPr>
        <p:txBody>
          <a:bodyPr wrap="square" lIns="0" tIns="0" rIns="0" bIns="0" rtlCol="0"/>
          <a:lstStyle/>
          <a:p>
            <a:endParaRPr sz="1588"/>
          </a:p>
        </p:txBody>
      </p:sp>
      <p:sp>
        <p:nvSpPr>
          <p:cNvPr id="20" name="object 20"/>
          <p:cNvSpPr txBox="1"/>
          <p:nvPr/>
        </p:nvSpPr>
        <p:spPr>
          <a:xfrm>
            <a:off x="472858" y="2090201"/>
            <a:ext cx="108137" cy="188404"/>
          </a:xfrm>
          <a:prstGeom prst="rect">
            <a:avLst/>
          </a:prstGeom>
          <a:solidFill>
            <a:srgbClr val="F5D20F"/>
          </a:solidFill>
        </p:spPr>
        <p:txBody>
          <a:bodyPr vert="horz" wrap="square" lIns="0" tIns="11766" rIns="0" bIns="0" rtlCol="0">
            <a:spAutoFit/>
          </a:bodyPr>
          <a:lstStyle/>
          <a:p>
            <a:pPr marL="11206">
              <a:spcBef>
                <a:spcPts val="93"/>
              </a:spcBef>
            </a:pPr>
            <a:r>
              <a:rPr lang="en-IN" sz="1147" spc="-44">
                <a:solidFill>
                  <a:srgbClr val="3F3F3F"/>
                </a:solidFill>
                <a:latin typeface="Franklin Gothic Medium"/>
                <a:cs typeface="Franklin Gothic Medium"/>
              </a:rPr>
              <a:t>1</a:t>
            </a:r>
            <a:endParaRPr sz="1147">
              <a:latin typeface="Franklin Gothic Medium"/>
              <a:cs typeface="Franklin Gothic Medium"/>
            </a:endParaRPr>
          </a:p>
        </p:txBody>
      </p:sp>
      <p:sp>
        <p:nvSpPr>
          <p:cNvPr id="21" name="object 21"/>
          <p:cNvSpPr/>
          <p:nvPr/>
        </p:nvSpPr>
        <p:spPr>
          <a:xfrm>
            <a:off x="2148629" y="3599404"/>
            <a:ext cx="6656294" cy="1032541"/>
          </a:xfrm>
          <a:custGeom>
            <a:avLst/>
            <a:gdLst/>
            <a:ahLst/>
            <a:cxnLst/>
            <a:rect l="l" t="t" r="r" b="b"/>
            <a:pathLst>
              <a:path w="7543800" h="866139">
                <a:moveTo>
                  <a:pt x="7543800" y="0"/>
                </a:moveTo>
                <a:lnTo>
                  <a:pt x="0" y="0"/>
                </a:lnTo>
                <a:lnTo>
                  <a:pt x="0" y="865631"/>
                </a:lnTo>
                <a:lnTo>
                  <a:pt x="7543800" y="865631"/>
                </a:lnTo>
                <a:lnTo>
                  <a:pt x="7543800" y="0"/>
                </a:lnTo>
                <a:close/>
              </a:path>
            </a:pathLst>
          </a:custGeom>
          <a:solidFill>
            <a:srgbClr val="F2F2F2"/>
          </a:solidFill>
        </p:spPr>
        <p:txBody>
          <a:bodyPr wrap="square" lIns="0" tIns="0" rIns="0" bIns="0" rtlCol="0"/>
          <a:lstStyle/>
          <a:p>
            <a:pPr marL="187709" indent="-176502">
              <a:spcBef>
                <a:spcPts val="172"/>
              </a:spcBef>
              <a:buClr>
                <a:srgbClr val="003366"/>
              </a:buClr>
              <a:buSzPct val="65384"/>
              <a:buFont typeface="Wingdings"/>
              <a:buChar char=""/>
              <a:tabLst>
                <a:tab pos="187709" algn="l"/>
              </a:tabLst>
            </a:pPr>
            <a:endParaRPr lang="en-IN" sz="1147">
              <a:latin typeface="Franklin Gothic Medium"/>
              <a:cs typeface="Franklin Gothic Medium"/>
            </a:endParaRPr>
          </a:p>
        </p:txBody>
      </p:sp>
      <p:sp>
        <p:nvSpPr>
          <p:cNvPr id="23" name="object 23"/>
          <p:cNvSpPr/>
          <p:nvPr/>
        </p:nvSpPr>
        <p:spPr>
          <a:xfrm>
            <a:off x="537883" y="3622289"/>
            <a:ext cx="2040031" cy="1019207"/>
          </a:xfrm>
          <a:custGeom>
            <a:avLst/>
            <a:gdLst/>
            <a:ahLst/>
            <a:cxnLst/>
            <a:rect l="l" t="t" r="r" b="b"/>
            <a:pathLst>
              <a:path w="2312035" h="864235">
                <a:moveTo>
                  <a:pt x="2008632" y="0"/>
                </a:moveTo>
                <a:lnTo>
                  <a:pt x="0" y="0"/>
                </a:lnTo>
                <a:lnTo>
                  <a:pt x="0" y="864107"/>
                </a:lnTo>
                <a:lnTo>
                  <a:pt x="2008632" y="864107"/>
                </a:lnTo>
                <a:lnTo>
                  <a:pt x="2311908" y="431291"/>
                </a:lnTo>
                <a:lnTo>
                  <a:pt x="2008632" y="0"/>
                </a:lnTo>
                <a:close/>
              </a:path>
            </a:pathLst>
          </a:custGeom>
          <a:solidFill>
            <a:srgbClr val="FADF73"/>
          </a:solidFill>
        </p:spPr>
        <p:txBody>
          <a:bodyPr wrap="square" lIns="0" tIns="0" rIns="0" bIns="0" rtlCol="0"/>
          <a:lstStyle/>
          <a:p>
            <a:endParaRPr sz="1588"/>
          </a:p>
        </p:txBody>
      </p:sp>
      <p:sp>
        <p:nvSpPr>
          <p:cNvPr id="36" name="object 36"/>
          <p:cNvSpPr/>
          <p:nvPr/>
        </p:nvSpPr>
        <p:spPr>
          <a:xfrm>
            <a:off x="2117912" y="4767325"/>
            <a:ext cx="6656294" cy="1035304"/>
          </a:xfrm>
          <a:custGeom>
            <a:avLst/>
            <a:gdLst/>
            <a:ahLst/>
            <a:cxnLst/>
            <a:rect l="l" t="t" r="r" b="b"/>
            <a:pathLst>
              <a:path w="7543800" h="867409">
                <a:moveTo>
                  <a:pt x="7543800" y="0"/>
                </a:moveTo>
                <a:lnTo>
                  <a:pt x="0" y="0"/>
                </a:lnTo>
                <a:lnTo>
                  <a:pt x="0" y="867156"/>
                </a:lnTo>
                <a:lnTo>
                  <a:pt x="7543800" y="867156"/>
                </a:lnTo>
                <a:lnTo>
                  <a:pt x="7543800" y="0"/>
                </a:lnTo>
                <a:close/>
              </a:path>
            </a:pathLst>
          </a:custGeom>
          <a:solidFill>
            <a:srgbClr val="F2F2F2"/>
          </a:solidFill>
        </p:spPr>
        <p:txBody>
          <a:bodyPr wrap="square" lIns="0" tIns="0" rIns="0" bIns="0" rtlCol="0"/>
          <a:lstStyle/>
          <a:p>
            <a:endParaRPr sz="1588"/>
          </a:p>
        </p:txBody>
      </p:sp>
      <p:sp>
        <p:nvSpPr>
          <p:cNvPr id="38" name="object 38"/>
          <p:cNvSpPr/>
          <p:nvPr/>
        </p:nvSpPr>
        <p:spPr>
          <a:xfrm>
            <a:off x="537883" y="4767326"/>
            <a:ext cx="2040031" cy="1016366"/>
          </a:xfrm>
          <a:custGeom>
            <a:avLst/>
            <a:gdLst/>
            <a:ahLst/>
            <a:cxnLst/>
            <a:rect l="l" t="t" r="r" b="b"/>
            <a:pathLst>
              <a:path w="2312035" h="864234">
                <a:moveTo>
                  <a:pt x="2008632" y="0"/>
                </a:moveTo>
                <a:lnTo>
                  <a:pt x="0" y="0"/>
                </a:lnTo>
                <a:lnTo>
                  <a:pt x="0" y="864107"/>
                </a:lnTo>
                <a:lnTo>
                  <a:pt x="2008632" y="864107"/>
                </a:lnTo>
                <a:lnTo>
                  <a:pt x="2311908" y="432815"/>
                </a:lnTo>
                <a:lnTo>
                  <a:pt x="2008632" y="0"/>
                </a:lnTo>
                <a:close/>
              </a:path>
            </a:pathLst>
          </a:custGeom>
          <a:solidFill>
            <a:srgbClr val="FADF73"/>
          </a:solidFill>
        </p:spPr>
        <p:txBody>
          <a:bodyPr wrap="square" lIns="0" tIns="0" rIns="0" bIns="0" rtlCol="0"/>
          <a:lstStyle/>
          <a:p>
            <a:endParaRPr sz="1588"/>
          </a:p>
        </p:txBody>
      </p:sp>
      <p:sp>
        <p:nvSpPr>
          <p:cNvPr id="44" name="object 44"/>
          <p:cNvSpPr txBox="1">
            <a:spLocks noGrp="1"/>
          </p:cNvSpPr>
          <p:nvPr>
            <p:ph type="sldNum" sz="quarter" idx="7"/>
          </p:nvPr>
        </p:nvSpPr>
        <p:spPr>
          <a:xfrm>
            <a:off x="4845608" y="7376083"/>
            <a:ext cx="368300" cy="134620"/>
          </a:xfrm>
          <a:prstGeom prst="rect">
            <a:avLst/>
          </a:prstGeom>
        </p:spPr>
        <p:txBody>
          <a:bodyPr vert="horz" wrap="square" lIns="0" tIns="0" rIns="0" bIns="0" rtlCol="0">
            <a:spAutoFit/>
          </a:bodyPr>
          <a:lstStyle>
            <a:defPPr>
              <a:defRPr kern="0"/>
            </a:defPPr>
            <a:lvl1pPr>
              <a:defRPr sz="750" b="0" i="0">
                <a:solidFill>
                  <a:srgbClr val="3F3F3F"/>
                </a:solidFill>
                <a:latin typeface="Franklin Gothic Medium"/>
                <a:cs typeface="Franklin Gothic Medium"/>
              </a:defRPr>
            </a:lvl1pPr>
          </a:lstStyle>
          <a:p>
            <a:pPr marL="12700">
              <a:spcBef>
                <a:spcPts val="40"/>
              </a:spcBef>
            </a:pPr>
            <a:r>
              <a:rPr lang="en-IN"/>
              <a:t>Page</a:t>
            </a:r>
            <a:r>
              <a:rPr lang="en-IN" spc="-25"/>
              <a:t> </a:t>
            </a:r>
            <a:fld id="{81D60167-4931-47E6-BA6A-407CBD079E47}" type="slidenum">
              <a:rPr spc="-25" smtClean="0"/>
              <a:pPr marL="12700">
                <a:spcBef>
                  <a:spcPts val="40"/>
                </a:spcBef>
              </a:pPr>
              <a:t>9</a:t>
            </a:fld>
            <a:endParaRPr spc="-22"/>
          </a:p>
        </p:txBody>
      </p:sp>
      <p:sp>
        <p:nvSpPr>
          <p:cNvPr id="45" name="object 19">
            <a:extLst>
              <a:ext uri="{FF2B5EF4-FFF2-40B4-BE49-F238E27FC236}">
                <a16:creationId xmlns:a16="http://schemas.microsoft.com/office/drawing/2014/main" id="{3E6739A5-E4B2-711A-CA6A-004EB70A5528}"/>
              </a:ext>
            </a:extLst>
          </p:cNvPr>
          <p:cNvSpPr/>
          <p:nvPr/>
        </p:nvSpPr>
        <p:spPr>
          <a:xfrm>
            <a:off x="365760" y="3251153"/>
            <a:ext cx="305360" cy="304240"/>
          </a:xfrm>
          <a:custGeom>
            <a:avLst/>
            <a:gdLst/>
            <a:ahLst/>
            <a:cxnLst/>
            <a:rect l="l" t="t" r="r" b="b"/>
            <a:pathLst>
              <a:path w="346075" h="344805">
                <a:moveTo>
                  <a:pt x="172211" y="0"/>
                </a:moveTo>
                <a:lnTo>
                  <a:pt x="126647" y="6088"/>
                </a:lnTo>
                <a:lnTo>
                  <a:pt x="85569" y="23311"/>
                </a:lnTo>
                <a:lnTo>
                  <a:pt x="50673" y="50101"/>
                </a:lnTo>
                <a:lnTo>
                  <a:pt x="23650" y="84892"/>
                </a:lnTo>
                <a:lnTo>
                  <a:pt x="6194" y="126118"/>
                </a:lnTo>
                <a:lnTo>
                  <a:pt x="0" y="172212"/>
                </a:lnTo>
                <a:lnTo>
                  <a:pt x="6194" y="218305"/>
                </a:lnTo>
                <a:lnTo>
                  <a:pt x="23650" y="259531"/>
                </a:lnTo>
                <a:lnTo>
                  <a:pt x="50673" y="294322"/>
                </a:lnTo>
                <a:lnTo>
                  <a:pt x="85569" y="321112"/>
                </a:lnTo>
                <a:lnTo>
                  <a:pt x="126647" y="338335"/>
                </a:lnTo>
                <a:lnTo>
                  <a:pt x="172211" y="344424"/>
                </a:lnTo>
                <a:lnTo>
                  <a:pt x="218418" y="338335"/>
                </a:lnTo>
                <a:lnTo>
                  <a:pt x="259926" y="321112"/>
                </a:lnTo>
                <a:lnTo>
                  <a:pt x="295084" y="294322"/>
                </a:lnTo>
                <a:lnTo>
                  <a:pt x="322241" y="259531"/>
                </a:lnTo>
                <a:lnTo>
                  <a:pt x="339746" y="218305"/>
                </a:lnTo>
                <a:lnTo>
                  <a:pt x="345948" y="172212"/>
                </a:lnTo>
                <a:lnTo>
                  <a:pt x="339746" y="126118"/>
                </a:lnTo>
                <a:lnTo>
                  <a:pt x="322241" y="84892"/>
                </a:lnTo>
                <a:lnTo>
                  <a:pt x="295084" y="50101"/>
                </a:lnTo>
                <a:lnTo>
                  <a:pt x="259926" y="23311"/>
                </a:lnTo>
                <a:lnTo>
                  <a:pt x="218418" y="6088"/>
                </a:lnTo>
                <a:lnTo>
                  <a:pt x="172211" y="0"/>
                </a:lnTo>
                <a:close/>
              </a:path>
            </a:pathLst>
          </a:custGeom>
          <a:solidFill>
            <a:srgbClr val="F5D20F"/>
          </a:solidFill>
        </p:spPr>
        <p:txBody>
          <a:bodyPr wrap="square" lIns="0" tIns="0" rIns="0" bIns="0" rtlCol="0"/>
          <a:lstStyle/>
          <a:p>
            <a:r>
              <a:rPr lang="en-IN" sz="1147">
                <a:latin typeface="Franklin Gothic Medium" panose="020B0603020102020204" pitchFamily="34" charset="0"/>
              </a:rPr>
              <a:t>   </a:t>
            </a:r>
            <a:endParaRPr sz="1147">
              <a:latin typeface="Franklin Gothic Medium" panose="020B0603020102020204" pitchFamily="34" charset="0"/>
            </a:endParaRPr>
          </a:p>
        </p:txBody>
      </p:sp>
      <p:sp>
        <p:nvSpPr>
          <p:cNvPr id="46" name="object 19">
            <a:extLst>
              <a:ext uri="{FF2B5EF4-FFF2-40B4-BE49-F238E27FC236}">
                <a16:creationId xmlns:a16="http://schemas.microsoft.com/office/drawing/2014/main" id="{BE149D81-FC4A-2B9D-77EA-202B3136549A}"/>
              </a:ext>
            </a:extLst>
          </p:cNvPr>
          <p:cNvSpPr/>
          <p:nvPr/>
        </p:nvSpPr>
        <p:spPr>
          <a:xfrm>
            <a:off x="339077" y="4433582"/>
            <a:ext cx="305360" cy="304240"/>
          </a:xfrm>
          <a:custGeom>
            <a:avLst/>
            <a:gdLst/>
            <a:ahLst/>
            <a:cxnLst/>
            <a:rect l="l" t="t" r="r" b="b"/>
            <a:pathLst>
              <a:path w="346075" h="344805">
                <a:moveTo>
                  <a:pt x="172211" y="0"/>
                </a:moveTo>
                <a:lnTo>
                  <a:pt x="126647" y="6088"/>
                </a:lnTo>
                <a:lnTo>
                  <a:pt x="85569" y="23311"/>
                </a:lnTo>
                <a:lnTo>
                  <a:pt x="50673" y="50101"/>
                </a:lnTo>
                <a:lnTo>
                  <a:pt x="23650" y="84892"/>
                </a:lnTo>
                <a:lnTo>
                  <a:pt x="6194" y="126118"/>
                </a:lnTo>
                <a:lnTo>
                  <a:pt x="0" y="172212"/>
                </a:lnTo>
                <a:lnTo>
                  <a:pt x="6194" y="218305"/>
                </a:lnTo>
                <a:lnTo>
                  <a:pt x="23650" y="259531"/>
                </a:lnTo>
                <a:lnTo>
                  <a:pt x="50673" y="294322"/>
                </a:lnTo>
                <a:lnTo>
                  <a:pt x="85569" y="321112"/>
                </a:lnTo>
                <a:lnTo>
                  <a:pt x="126647" y="338335"/>
                </a:lnTo>
                <a:lnTo>
                  <a:pt x="172211" y="344424"/>
                </a:lnTo>
                <a:lnTo>
                  <a:pt x="218418" y="338335"/>
                </a:lnTo>
                <a:lnTo>
                  <a:pt x="259926" y="321112"/>
                </a:lnTo>
                <a:lnTo>
                  <a:pt x="295084" y="294322"/>
                </a:lnTo>
                <a:lnTo>
                  <a:pt x="322241" y="259531"/>
                </a:lnTo>
                <a:lnTo>
                  <a:pt x="339746" y="218305"/>
                </a:lnTo>
                <a:lnTo>
                  <a:pt x="345948" y="172212"/>
                </a:lnTo>
                <a:lnTo>
                  <a:pt x="339746" y="126118"/>
                </a:lnTo>
                <a:lnTo>
                  <a:pt x="322241" y="84892"/>
                </a:lnTo>
                <a:lnTo>
                  <a:pt x="295084" y="50101"/>
                </a:lnTo>
                <a:lnTo>
                  <a:pt x="259926" y="23311"/>
                </a:lnTo>
                <a:lnTo>
                  <a:pt x="218418" y="6088"/>
                </a:lnTo>
                <a:lnTo>
                  <a:pt x="172211" y="0"/>
                </a:lnTo>
                <a:close/>
              </a:path>
            </a:pathLst>
          </a:custGeom>
          <a:solidFill>
            <a:srgbClr val="F5D20F"/>
          </a:solidFill>
        </p:spPr>
        <p:txBody>
          <a:bodyPr wrap="square" lIns="0" tIns="0" rIns="0" bIns="0" rtlCol="0"/>
          <a:lstStyle/>
          <a:p>
            <a:endParaRPr sz="1588"/>
          </a:p>
        </p:txBody>
      </p:sp>
      <p:sp>
        <p:nvSpPr>
          <p:cNvPr id="47" name="object 19">
            <a:extLst>
              <a:ext uri="{FF2B5EF4-FFF2-40B4-BE49-F238E27FC236}">
                <a16:creationId xmlns:a16="http://schemas.microsoft.com/office/drawing/2014/main" id="{573FDD75-3C87-15BF-E5AA-6FC71EC1E77F}"/>
              </a:ext>
            </a:extLst>
          </p:cNvPr>
          <p:cNvSpPr/>
          <p:nvPr/>
        </p:nvSpPr>
        <p:spPr>
          <a:xfrm>
            <a:off x="338824" y="5542366"/>
            <a:ext cx="305360" cy="304240"/>
          </a:xfrm>
          <a:custGeom>
            <a:avLst/>
            <a:gdLst/>
            <a:ahLst/>
            <a:cxnLst/>
            <a:rect l="l" t="t" r="r" b="b"/>
            <a:pathLst>
              <a:path w="346075" h="344805">
                <a:moveTo>
                  <a:pt x="172211" y="0"/>
                </a:moveTo>
                <a:lnTo>
                  <a:pt x="126647" y="6088"/>
                </a:lnTo>
                <a:lnTo>
                  <a:pt x="85569" y="23311"/>
                </a:lnTo>
                <a:lnTo>
                  <a:pt x="50673" y="50101"/>
                </a:lnTo>
                <a:lnTo>
                  <a:pt x="23650" y="84892"/>
                </a:lnTo>
                <a:lnTo>
                  <a:pt x="6194" y="126118"/>
                </a:lnTo>
                <a:lnTo>
                  <a:pt x="0" y="172212"/>
                </a:lnTo>
                <a:lnTo>
                  <a:pt x="6194" y="218305"/>
                </a:lnTo>
                <a:lnTo>
                  <a:pt x="23650" y="259531"/>
                </a:lnTo>
                <a:lnTo>
                  <a:pt x="50673" y="294322"/>
                </a:lnTo>
                <a:lnTo>
                  <a:pt x="85569" y="321112"/>
                </a:lnTo>
                <a:lnTo>
                  <a:pt x="126647" y="338335"/>
                </a:lnTo>
                <a:lnTo>
                  <a:pt x="172211" y="344424"/>
                </a:lnTo>
                <a:lnTo>
                  <a:pt x="218418" y="338335"/>
                </a:lnTo>
                <a:lnTo>
                  <a:pt x="259926" y="321112"/>
                </a:lnTo>
                <a:lnTo>
                  <a:pt x="295084" y="294322"/>
                </a:lnTo>
                <a:lnTo>
                  <a:pt x="322241" y="259531"/>
                </a:lnTo>
                <a:lnTo>
                  <a:pt x="339746" y="218305"/>
                </a:lnTo>
                <a:lnTo>
                  <a:pt x="345948" y="172212"/>
                </a:lnTo>
                <a:lnTo>
                  <a:pt x="339746" y="126118"/>
                </a:lnTo>
                <a:lnTo>
                  <a:pt x="322241" y="84892"/>
                </a:lnTo>
                <a:lnTo>
                  <a:pt x="295084" y="50101"/>
                </a:lnTo>
                <a:lnTo>
                  <a:pt x="259926" y="23311"/>
                </a:lnTo>
                <a:lnTo>
                  <a:pt x="218418" y="6088"/>
                </a:lnTo>
                <a:lnTo>
                  <a:pt x="172211" y="0"/>
                </a:lnTo>
                <a:close/>
              </a:path>
            </a:pathLst>
          </a:custGeom>
          <a:solidFill>
            <a:srgbClr val="F5D20F"/>
          </a:solidFill>
        </p:spPr>
        <p:txBody>
          <a:bodyPr wrap="square" lIns="0" tIns="0" rIns="0" bIns="0" rtlCol="0"/>
          <a:lstStyle/>
          <a:p>
            <a:endParaRPr sz="1588"/>
          </a:p>
        </p:txBody>
      </p:sp>
      <p:sp>
        <p:nvSpPr>
          <p:cNvPr id="6" name="object 20">
            <a:extLst>
              <a:ext uri="{FF2B5EF4-FFF2-40B4-BE49-F238E27FC236}">
                <a16:creationId xmlns:a16="http://schemas.microsoft.com/office/drawing/2014/main" id="{838EC3BC-C28F-F5F9-3F8A-BD7B054B1E93}"/>
              </a:ext>
            </a:extLst>
          </p:cNvPr>
          <p:cNvSpPr txBox="1"/>
          <p:nvPr/>
        </p:nvSpPr>
        <p:spPr>
          <a:xfrm>
            <a:off x="464370" y="3293621"/>
            <a:ext cx="108137" cy="188404"/>
          </a:xfrm>
          <a:prstGeom prst="rect">
            <a:avLst/>
          </a:prstGeom>
          <a:solidFill>
            <a:srgbClr val="F5D20F"/>
          </a:solidFill>
        </p:spPr>
        <p:txBody>
          <a:bodyPr vert="horz" wrap="square" lIns="0" tIns="11766" rIns="0" bIns="0" rtlCol="0">
            <a:spAutoFit/>
          </a:bodyPr>
          <a:lstStyle/>
          <a:p>
            <a:pPr marL="11206">
              <a:spcBef>
                <a:spcPts val="93"/>
              </a:spcBef>
            </a:pPr>
            <a:r>
              <a:rPr lang="en-IN" sz="1147" spc="-44">
                <a:solidFill>
                  <a:srgbClr val="3F3F3F"/>
                </a:solidFill>
                <a:latin typeface="Franklin Gothic Medium"/>
                <a:cs typeface="Franklin Gothic Medium"/>
              </a:rPr>
              <a:t>2</a:t>
            </a:r>
            <a:endParaRPr sz="1147">
              <a:latin typeface="Franklin Gothic Medium"/>
              <a:cs typeface="Franklin Gothic Medium"/>
            </a:endParaRPr>
          </a:p>
        </p:txBody>
      </p:sp>
      <p:sp>
        <p:nvSpPr>
          <p:cNvPr id="8" name="object 20">
            <a:extLst>
              <a:ext uri="{FF2B5EF4-FFF2-40B4-BE49-F238E27FC236}">
                <a16:creationId xmlns:a16="http://schemas.microsoft.com/office/drawing/2014/main" id="{0DCB96BE-E9E5-833E-B729-442F80E74B78}"/>
              </a:ext>
            </a:extLst>
          </p:cNvPr>
          <p:cNvSpPr txBox="1"/>
          <p:nvPr/>
        </p:nvSpPr>
        <p:spPr>
          <a:xfrm>
            <a:off x="463444" y="4480604"/>
            <a:ext cx="108137" cy="188404"/>
          </a:xfrm>
          <a:prstGeom prst="rect">
            <a:avLst/>
          </a:prstGeom>
          <a:solidFill>
            <a:srgbClr val="F5D20F"/>
          </a:solidFill>
        </p:spPr>
        <p:txBody>
          <a:bodyPr vert="horz" wrap="square" lIns="0" tIns="11766" rIns="0" bIns="0" rtlCol="0">
            <a:spAutoFit/>
          </a:bodyPr>
          <a:lstStyle/>
          <a:p>
            <a:pPr marL="11206">
              <a:spcBef>
                <a:spcPts val="93"/>
              </a:spcBef>
            </a:pPr>
            <a:r>
              <a:rPr lang="en-IN" sz="1147" spc="-44">
                <a:solidFill>
                  <a:srgbClr val="3F3F3F"/>
                </a:solidFill>
                <a:latin typeface="Franklin Gothic Medium"/>
                <a:cs typeface="Franklin Gothic Medium"/>
              </a:rPr>
              <a:t>3</a:t>
            </a:r>
            <a:endParaRPr sz="1147">
              <a:latin typeface="Franklin Gothic Medium"/>
              <a:cs typeface="Franklin Gothic Medium"/>
            </a:endParaRPr>
          </a:p>
        </p:txBody>
      </p:sp>
      <p:sp>
        <p:nvSpPr>
          <p:cNvPr id="9" name="object 20">
            <a:extLst>
              <a:ext uri="{FF2B5EF4-FFF2-40B4-BE49-F238E27FC236}">
                <a16:creationId xmlns:a16="http://schemas.microsoft.com/office/drawing/2014/main" id="{9BA16DE6-91C8-FC9C-CF81-D0089B470474}"/>
              </a:ext>
            </a:extLst>
          </p:cNvPr>
          <p:cNvSpPr txBox="1"/>
          <p:nvPr/>
        </p:nvSpPr>
        <p:spPr>
          <a:xfrm>
            <a:off x="437435" y="5576211"/>
            <a:ext cx="108137" cy="188404"/>
          </a:xfrm>
          <a:prstGeom prst="rect">
            <a:avLst/>
          </a:prstGeom>
          <a:solidFill>
            <a:srgbClr val="F5D20F"/>
          </a:solidFill>
        </p:spPr>
        <p:txBody>
          <a:bodyPr vert="horz" wrap="square" lIns="0" tIns="11766" rIns="0" bIns="0" rtlCol="0">
            <a:spAutoFit/>
          </a:bodyPr>
          <a:lstStyle/>
          <a:p>
            <a:pPr marL="11206">
              <a:spcBef>
                <a:spcPts val="93"/>
              </a:spcBef>
            </a:pPr>
            <a:r>
              <a:rPr lang="en-IN" sz="1147" spc="-44">
                <a:solidFill>
                  <a:srgbClr val="3F3F3F"/>
                </a:solidFill>
                <a:latin typeface="Franklin Gothic Medium"/>
                <a:cs typeface="Franklin Gothic Medium"/>
              </a:rPr>
              <a:t>4</a:t>
            </a:r>
            <a:endParaRPr sz="1147">
              <a:latin typeface="Franklin Gothic Medium"/>
              <a:cs typeface="Franklin Gothic Medium"/>
            </a:endParaRPr>
          </a:p>
        </p:txBody>
      </p:sp>
      <p:sp>
        <p:nvSpPr>
          <p:cNvPr id="10" name="TextBox 9">
            <a:extLst>
              <a:ext uri="{FF2B5EF4-FFF2-40B4-BE49-F238E27FC236}">
                <a16:creationId xmlns:a16="http://schemas.microsoft.com/office/drawing/2014/main" id="{E5DDB9F4-E5FC-5FE1-3103-D1EF404ADD7B}"/>
              </a:ext>
            </a:extLst>
          </p:cNvPr>
          <p:cNvSpPr txBox="1"/>
          <p:nvPr/>
        </p:nvSpPr>
        <p:spPr>
          <a:xfrm>
            <a:off x="2572741" y="1395135"/>
            <a:ext cx="6185647" cy="1054712"/>
          </a:xfrm>
          <a:prstGeom prst="rect">
            <a:avLst/>
          </a:prstGeom>
          <a:noFill/>
        </p:spPr>
        <p:txBody>
          <a:bodyPr wrap="square" lIns="91440" tIns="45720" rIns="91440" bIns="45720" rtlCol="0" anchor="t">
            <a:spAutoFit/>
          </a:bodyPr>
          <a:lstStyle/>
          <a:p>
            <a:pPr marL="187325" indent="-175895">
              <a:spcBef>
                <a:spcPts val="172"/>
              </a:spcBef>
              <a:buClr>
                <a:srgbClr val="003366"/>
              </a:buClr>
              <a:buSzPct val="65384"/>
              <a:buFont typeface="Wingdings"/>
              <a:buChar char=""/>
              <a:tabLst>
                <a:tab pos="187709" algn="l"/>
              </a:tabLst>
            </a:pPr>
            <a:r>
              <a:rPr lang="en-IN" sz="1200" b="1">
                <a:solidFill>
                  <a:srgbClr val="3F3F3F"/>
                </a:solidFill>
                <a:latin typeface="Helvetica "/>
                <a:cs typeface="Franklin Gothic Medium"/>
              </a:rPr>
              <a:t>Revenue:</a:t>
            </a:r>
            <a:r>
              <a:rPr lang="en-IN" sz="1200" spc="-9">
                <a:solidFill>
                  <a:srgbClr val="3F3F3F"/>
                </a:solidFill>
                <a:latin typeface="Helvetica "/>
                <a:cs typeface="Franklin Gothic Medium"/>
              </a:rPr>
              <a:t> </a:t>
            </a:r>
            <a:r>
              <a:rPr lang="en-IN" sz="1200">
                <a:solidFill>
                  <a:srgbClr val="3F3F3F"/>
                </a:solidFill>
                <a:latin typeface="Helvetica "/>
                <a:cs typeface="Franklin Gothic Medium"/>
              </a:rPr>
              <a:t>Geographic</a:t>
            </a:r>
            <a:r>
              <a:rPr lang="en-IN" sz="1200" spc="4">
                <a:solidFill>
                  <a:srgbClr val="3F3F3F"/>
                </a:solidFill>
                <a:latin typeface="Helvetica "/>
                <a:cs typeface="Franklin Gothic Medium"/>
              </a:rPr>
              <a:t> </a:t>
            </a:r>
            <a:r>
              <a:rPr lang="en-IN" sz="1200">
                <a:solidFill>
                  <a:srgbClr val="3F3F3F"/>
                </a:solidFill>
                <a:latin typeface="Helvetica "/>
                <a:cs typeface="Franklin Gothic Medium"/>
              </a:rPr>
              <a:t>expansion,</a:t>
            </a:r>
            <a:r>
              <a:rPr lang="en-IN" sz="1200" spc="9">
                <a:solidFill>
                  <a:srgbClr val="3F3F3F"/>
                </a:solidFill>
                <a:latin typeface="Helvetica "/>
                <a:cs typeface="Franklin Gothic Medium"/>
              </a:rPr>
              <a:t> </a:t>
            </a:r>
            <a:r>
              <a:rPr lang="en-IN" sz="1200" spc="-9">
                <a:solidFill>
                  <a:srgbClr val="3F3F3F"/>
                </a:solidFill>
                <a:latin typeface="Helvetica "/>
                <a:cs typeface="Franklin Gothic Medium"/>
              </a:rPr>
              <a:t>leverage</a:t>
            </a:r>
            <a:r>
              <a:rPr lang="en-IN" sz="1200" spc="-9">
                <a:latin typeface="Helvetica "/>
                <a:cs typeface="Franklin Gothic Medium"/>
              </a:rPr>
              <a:t> </a:t>
            </a:r>
            <a:r>
              <a:rPr lang="en-IN" sz="1200">
                <a:solidFill>
                  <a:srgbClr val="3F3F3F"/>
                </a:solidFill>
                <a:latin typeface="Helvetica "/>
                <a:cs typeface="Franklin Gothic Medium"/>
              </a:rPr>
              <a:t>Meta’s humongous  user base,</a:t>
            </a:r>
            <a:r>
              <a:rPr lang="en-IN" sz="1200" spc="-9">
                <a:solidFill>
                  <a:srgbClr val="3F3F3F"/>
                </a:solidFill>
                <a:latin typeface="Helvetica "/>
                <a:cs typeface="Franklin Gothic Medium"/>
              </a:rPr>
              <a:t> </a:t>
            </a:r>
            <a:r>
              <a:rPr lang="en-IN" sz="1200">
                <a:solidFill>
                  <a:srgbClr val="3F3F3F"/>
                </a:solidFill>
                <a:latin typeface="Helvetica "/>
                <a:cs typeface="Franklin Gothic Medium"/>
              </a:rPr>
              <a:t>build</a:t>
            </a:r>
            <a:r>
              <a:rPr lang="en-IN" sz="1200" spc="-40">
                <a:solidFill>
                  <a:srgbClr val="3F3F3F"/>
                </a:solidFill>
                <a:latin typeface="Helvetica "/>
                <a:cs typeface="Franklin Gothic Medium"/>
              </a:rPr>
              <a:t> inter app connectivity with Instagram </a:t>
            </a:r>
          </a:p>
          <a:p>
            <a:pPr marL="187325" indent="-175895">
              <a:spcBef>
                <a:spcPts val="172"/>
              </a:spcBef>
              <a:buClr>
                <a:srgbClr val="003366"/>
              </a:buClr>
              <a:buSzPct val="65384"/>
              <a:buFont typeface="Wingdings"/>
              <a:buChar char=""/>
              <a:tabLst>
                <a:tab pos="187709" algn="l"/>
              </a:tabLst>
            </a:pPr>
            <a:r>
              <a:rPr lang="en-IN" sz="1200" b="1">
                <a:solidFill>
                  <a:srgbClr val="3F3F3F"/>
                </a:solidFill>
                <a:latin typeface="Helvetica "/>
                <a:cs typeface="Franklin Gothic Medium"/>
              </a:rPr>
              <a:t>Cost</a:t>
            </a:r>
            <a:r>
              <a:rPr lang="en-IN" sz="1200">
                <a:solidFill>
                  <a:srgbClr val="3F3F3F"/>
                </a:solidFill>
                <a:latin typeface="Helvetica "/>
                <a:cs typeface="Franklin Gothic Medium"/>
              </a:rPr>
              <a:t>: Decrease in marketing, tech infrastructure cost through using Meta's plentiful resources</a:t>
            </a:r>
            <a:endParaRPr lang="en-IN" sz="1200">
              <a:latin typeface="Helvetica "/>
              <a:cs typeface="Franklin Gothic Medium"/>
            </a:endParaRPr>
          </a:p>
          <a:p>
            <a:endParaRPr lang="en-US" sz="1100">
              <a:latin typeface="Helvetica "/>
            </a:endParaRPr>
          </a:p>
        </p:txBody>
      </p:sp>
      <p:sp>
        <p:nvSpPr>
          <p:cNvPr id="11" name="TextBox 10">
            <a:extLst>
              <a:ext uri="{FF2B5EF4-FFF2-40B4-BE49-F238E27FC236}">
                <a16:creationId xmlns:a16="http://schemas.microsoft.com/office/drawing/2014/main" id="{D10004CB-2D0D-49FC-2B15-218FC6489931}"/>
              </a:ext>
            </a:extLst>
          </p:cNvPr>
          <p:cNvSpPr txBox="1"/>
          <p:nvPr/>
        </p:nvSpPr>
        <p:spPr>
          <a:xfrm>
            <a:off x="713652" y="1444588"/>
            <a:ext cx="1614881" cy="646331"/>
          </a:xfrm>
          <a:prstGeom prst="rect">
            <a:avLst/>
          </a:prstGeom>
          <a:solidFill>
            <a:srgbClr val="FADF73"/>
          </a:solidFill>
        </p:spPr>
        <p:txBody>
          <a:bodyPr wrap="square" lIns="91440" tIns="45720" rIns="91440" bIns="45720" rtlCol="0" anchor="t">
            <a:spAutoFit/>
          </a:bodyPr>
          <a:lstStyle/>
          <a:p>
            <a:r>
              <a:rPr lang="en-US" sz="1200" b="1">
                <a:solidFill>
                  <a:schemeClr val="tx2"/>
                </a:solidFill>
                <a:latin typeface="Helvetica "/>
              </a:rPr>
              <a:t>Significant Revenue and Cost Synergy Potential</a:t>
            </a:r>
          </a:p>
        </p:txBody>
      </p:sp>
      <p:sp>
        <p:nvSpPr>
          <p:cNvPr id="14" name="TextBox 13">
            <a:extLst>
              <a:ext uri="{FF2B5EF4-FFF2-40B4-BE49-F238E27FC236}">
                <a16:creationId xmlns:a16="http://schemas.microsoft.com/office/drawing/2014/main" id="{8C464B2B-252E-D626-153D-F6BABFD1D58F}"/>
              </a:ext>
            </a:extLst>
          </p:cNvPr>
          <p:cNvSpPr txBox="1"/>
          <p:nvPr/>
        </p:nvSpPr>
        <p:spPr>
          <a:xfrm>
            <a:off x="577763" y="3714262"/>
            <a:ext cx="1812269" cy="830997"/>
          </a:xfrm>
          <a:prstGeom prst="rect">
            <a:avLst/>
          </a:prstGeom>
          <a:solidFill>
            <a:srgbClr val="FADF73"/>
          </a:solidFill>
        </p:spPr>
        <p:txBody>
          <a:bodyPr wrap="square" lIns="91440" tIns="45720" rIns="91440" bIns="45720" rtlCol="0" anchor="t">
            <a:spAutoFit/>
          </a:bodyPr>
          <a:lstStyle/>
          <a:p>
            <a:r>
              <a:rPr lang="en-US" sz="1200" b="1">
                <a:solidFill>
                  <a:schemeClr val="tx2"/>
                </a:solidFill>
                <a:latin typeface="Helvetica "/>
              </a:rPr>
              <a:t>Attractive Time to Acquire given Bumble's Market Performance</a:t>
            </a:r>
          </a:p>
        </p:txBody>
      </p:sp>
      <p:sp>
        <p:nvSpPr>
          <p:cNvPr id="17" name="TextBox 16">
            <a:extLst>
              <a:ext uri="{FF2B5EF4-FFF2-40B4-BE49-F238E27FC236}">
                <a16:creationId xmlns:a16="http://schemas.microsoft.com/office/drawing/2014/main" id="{A3C9E101-6BF6-A552-2FD2-B51E1729BA47}"/>
              </a:ext>
            </a:extLst>
          </p:cNvPr>
          <p:cNvSpPr txBox="1"/>
          <p:nvPr/>
        </p:nvSpPr>
        <p:spPr>
          <a:xfrm>
            <a:off x="2603773" y="3699201"/>
            <a:ext cx="5988425" cy="713785"/>
          </a:xfrm>
          <a:prstGeom prst="rect">
            <a:avLst/>
          </a:prstGeom>
          <a:noFill/>
        </p:spPr>
        <p:txBody>
          <a:bodyPr wrap="square" lIns="91440" tIns="45720" rIns="91440" bIns="45720" rtlCol="0" anchor="t">
            <a:spAutoFit/>
          </a:bodyPr>
          <a:lstStyle/>
          <a:p>
            <a:pPr marL="187325" indent="-175895">
              <a:spcBef>
                <a:spcPts val="361"/>
              </a:spcBef>
              <a:buClr>
                <a:srgbClr val="003366"/>
              </a:buClr>
              <a:buSzPct val="65384"/>
              <a:buFont typeface="Wingdings"/>
              <a:buChar char=""/>
              <a:tabLst>
                <a:tab pos="187709" algn="l"/>
              </a:tabLst>
            </a:pPr>
            <a:r>
              <a:rPr lang="en-IN" sz="1200">
                <a:solidFill>
                  <a:schemeClr val="tx1">
                    <a:lumMod val="75000"/>
                    <a:lumOff val="25000"/>
                  </a:schemeClr>
                </a:solidFill>
                <a:latin typeface="Helvetica "/>
              </a:rPr>
              <a:t>Bumble stock prices are trading near its book value.</a:t>
            </a:r>
          </a:p>
          <a:p>
            <a:pPr marL="187325" indent="-175895">
              <a:spcBef>
                <a:spcPts val="361"/>
              </a:spcBef>
              <a:buClr>
                <a:srgbClr val="003366"/>
              </a:buClr>
              <a:buSzPct val="65384"/>
              <a:buFont typeface="Wingdings"/>
              <a:buChar char=""/>
              <a:tabLst>
                <a:tab pos="187709" algn="l"/>
              </a:tabLst>
            </a:pPr>
            <a:r>
              <a:rPr lang="en-IN" sz="1200">
                <a:solidFill>
                  <a:schemeClr val="tx1">
                    <a:lumMod val="75000"/>
                    <a:lumOff val="25000"/>
                  </a:schemeClr>
                </a:solidFill>
                <a:latin typeface="Helvetica "/>
              </a:rPr>
              <a:t>Meta with a Debt to equity ratio of 0.3x and 21.85 Billion Dollars in net cash is in a healthy condition to acquire Bumble.</a:t>
            </a:r>
            <a:endParaRPr lang="en-US" sz="1200">
              <a:solidFill>
                <a:schemeClr val="tx1">
                  <a:lumMod val="75000"/>
                  <a:lumOff val="25000"/>
                </a:schemeClr>
              </a:solidFill>
              <a:latin typeface="Helvetica "/>
            </a:endParaRPr>
          </a:p>
        </p:txBody>
      </p:sp>
      <p:sp>
        <p:nvSpPr>
          <p:cNvPr id="18" name="TextBox 17">
            <a:extLst>
              <a:ext uri="{FF2B5EF4-FFF2-40B4-BE49-F238E27FC236}">
                <a16:creationId xmlns:a16="http://schemas.microsoft.com/office/drawing/2014/main" id="{3B4FDD27-3CE9-2F18-AE1F-E26D92E1AC5A}"/>
              </a:ext>
            </a:extLst>
          </p:cNvPr>
          <p:cNvSpPr txBox="1"/>
          <p:nvPr/>
        </p:nvSpPr>
        <p:spPr>
          <a:xfrm>
            <a:off x="699631" y="2535410"/>
            <a:ext cx="1586642" cy="830997"/>
          </a:xfrm>
          <a:prstGeom prst="rect">
            <a:avLst/>
          </a:prstGeom>
          <a:solidFill>
            <a:srgbClr val="FADF73"/>
          </a:solidFill>
        </p:spPr>
        <p:txBody>
          <a:bodyPr wrap="square" lIns="91440" tIns="45720" rIns="91440" bIns="45720" rtlCol="0" anchor="t">
            <a:spAutoFit/>
          </a:bodyPr>
          <a:lstStyle/>
          <a:p>
            <a:r>
              <a:rPr lang="en-US" sz="1200" b="1">
                <a:solidFill>
                  <a:schemeClr val="tx2"/>
                </a:solidFill>
                <a:latin typeface="Helvetica "/>
              </a:rPr>
              <a:t>Diversify Revenue streams and decrease Business Risk</a:t>
            </a:r>
          </a:p>
        </p:txBody>
      </p:sp>
      <p:sp>
        <p:nvSpPr>
          <p:cNvPr id="22" name="TextBox 21">
            <a:extLst>
              <a:ext uri="{FF2B5EF4-FFF2-40B4-BE49-F238E27FC236}">
                <a16:creationId xmlns:a16="http://schemas.microsoft.com/office/drawing/2014/main" id="{526D1C90-B1CE-7C3D-0F92-FC0A427C9C46}"/>
              </a:ext>
            </a:extLst>
          </p:cNvPr>
          <p:cNvSpPr txBox="1"/>
          <p:nvPr/>
        </p:nvSpPr>
        <p:spPr>
          <a:xfrm>
            <a:off x="2572741" y="2438752"/>
            <a:ext cx="6093229" cy="1015663"/>
          </a:xfrm>
          <a:prstGeom prst="rect">
            <a:avLst/>
          </a:prstGeom>
          <a:noFill/>
        </p:spPr>
        <p:txBody>
          <a:bodyPr wrap="square" lIns="91440" tIns="45720" rIns="91440" bIns="45720" rtlCol="0" anchor="t">
            <a:spAutoFit/>
          </a:bodyPr>
          <a:lstStyle/>
          <a:p>
            <a:pPr marL="252095" indent="-252095">
              <a:buFont typeface="Arial" panose="020B0604020202020204" pitchFamily="34" charset="0"/>
              <a:buChar char="•"/>
            </a:pPr>
            <a:r>
              <a:rPr lang="en-US" sz="1200">
                <a:latin typeface="Helvetica "/>
              </a:rPr>
              <a:t>By acquiring Bumble, Meta can add another revenue stream as well test out Bumble’s freemium model for its other offerings.</a:t>
            </a:r>
          </a:p>
          <a:p>
            <a:pPr marL="252095" indent="-252095">
              <a:buFont typeface="Arial" panose="020B0604020202020204" pitchFamily="34" charset="0"/>
              <a:buChar char="•"/>
            </a:pPr>
            <a:endParaRPr lang="en-US" sz="1200">
              <a:latin typeface="Helvetica "/>
            </a:endParaRPr>
          </a:p>
          <a:p>
            <a:pPr marL="252095" indent="-252095">
              <a:buFont typeface="Arial" panose="020B0604020202020204" pitchFamily="34" charset="0"/>
              <a:buChar char="•"/>
            </a:pPr>
            <a:r>
              <a:rPr lang="en-US" sz="1200">
                <a:latin typeface="Helvetica "/>
              </a:rPr>
              <a:t>This strategic expansion aligns with Meta's broader mission of connecting people while capturing users across various stages of their social lives.</a:t>
            </a:r>
          </a:p>
        </p:txBody>
      </p:sp>
      <p:sp>
        <p:nvSpPr>
          <p:cNvPr id="24" name="TextBox 23">
            <a:extLst>
              <a:ext uri="{FF2B5EF4-FFF2-40B4-BE49-F238E27FC236}">
                <a16:creationId xmlns:a16="http://schemas.microsoft.com/office/drawing/2014/main" id="{974B5907-FB32-0748-9713-6AEDBFAC83F5}"/>
              </a:ext>
            </a:extLst>
          </p:cNvPr>
          <p:cNvSpPr txBox="1"/>
          <p:nvPr/>
        </p:nvSpPr>
        <p:spPr>
          <a:xfrm>
            <a:off x="570702" y="4956840"/>
            <a:ext cx="1797574" cy="646331"/>
          </a:xfrm>
          <a:prstGeom prst="rect">
            <a:avLst/>
          </a:prstGeom>
          <a:solidFill>
            <a:srgbClr val="FADF73"/>
          </a:solidFill>
        </p:spPr>
        <p:txBody>
          <a:bodyPr wrap="square" lIns="91440" tIns="45720" rIns="91440" bIns="45720" rtlCol="0" anchor="t">
            <a:spAutoFit/>
          </a:bodyPr>
          <a:lstStyle/>
          <a:p>
            <a:r>
              <a:rPr lang="en-US" sz="1200" b="1">
                <a:solidFill>
                  <a:schemeClr val="tx2"/>
                </a:solidFill>
                <a:latin typeface="Helvetica "/>
              </a:rPr>
              <a:t>Enhanced Algorithm and Metaverse Experience</a:t>
            </a:r>
          </a:p>
        </p:txBody>
      </p:sp>
      <p:sp>
        <p:nvSpPr>
          <p:cNvPr id="25" name="TextBox 24">
            <a:extLst>
              <a:ext uri="{FF2B5EF4-FFF2-40B4-BE49-F238E27FC236}">
                <a16:creationId xmlns:a16="http://schemas.microsoft.com/office/drawing/2014/main" id="{B5112663-7157-EABC-67BB-DFC278A3749E}"/>
              </a:ext>
            </a:extLst>
          </p:cNvPr>
          <p:cNvSpPr txBox="1"/>
          <p:nvPr/>
        </p:nvSpPr>
        <p:spPr>
          <a:xfrm>
            <a:off x="2603773" y="4854579"/>
            <a:ext cx="5963179" cy="852541"/>
          </a:xfrm>
          <a:prstGeom prst="rect">
            <a:avLst/>
          </a:prstGeom>
          <a:noFill/>
        </p:spPr>
        <p:txBody>
          <a:bodyPr wrap="square" lIns="91440" tIns="45720" rIns="91440" bIns="45720" rtlCol="0" anchor="t">
            <a:spAutoFit/>
          </a:bodyPr>
          <a:lstStyle/>
          <a:p>
            <a:pPr marL="252095" indent="-252095">
              <a:buFont typeface="Arial" panose="020B0604020202020204" pitchFamily="34" charset="0"/>
              <a:buChar char="•"/>
            </a:pPr>
            <a:r>
              <a:rPr lang="en-US" sz="1200" b="1">
                <a:solidFill>
                  <a:schemeClr val="tx1">
                    <a:lumMod val="75000"/>
                    <a:lumOff val="25000"/>
                  </a:schemeClr>
                </a:solidFill>
                <a:latin typeface="Helvetica "/>
              </a:rPr>
              <a:t>AI Integration</a:t>
            </a:r>
            <a:r>
              <a:rPr lang="en-US" sz="1200">
                <a:solidFill>
                  <a:schemeClr val="tx1">
                    <a:lumMod val="75000"/>
                    <a:lumOff val="25000"/>
                  </a:schemeClr>
                </a:solidFill>
                <a:latin typeface="Helvetica "/>
              </a:rPr>
              <a:t>: Bumble's user data and behavior insights can help Meta further refine its AI algorithms and advertising targeting capabilities.</a:t>
            </a:r>
          </a:p>
          <a:p>
            <a:pPr marL="252095" indent="-252095">
              <a:buFont typeface="Arial" panose="020B0604020202020204" pitchFamily="34" charset="0"/>
              <a:buChar char="•"/>
            </a:pPr>
            <a:r>
              <a:rPr lang="en-US" sz="1200">
                <a:solidFill>
                  <a:schemeClr val="tx1">
                    <a:lumMod val="75000"/>
                    <a:lumOff val="25000"/>
                  </a:schemeClr>
                </a:solidFill>
                <a:latin typeface="Helvetica "/>
              </a:rPr>
              <a:t>Improving personalization across Meta’s platforms while enhancing Bumble's matchmaking processes.</a:t>
            </a:r>
          </a:p>
        </p:txBody>
      </p:sp>
      <p:sp>
        <p:nvSpPr>
          <p:cNvPr id="26" name="Rectangle 25">
            <a:extLst>
              <a:ext uri="{FF2B5EF4-FFF2-40B4-BE49-F238E27FC236}">
                <a16:creationId xmlns:a16="http://schemas.microsoft.com/office/drawing/2014/main" id="{D10069C2-D092-4D94-1599-654AC50CA720}"/>
              </a:ext>
            </a:extLst>
          </p:cNvPr>
          <p:cNvSpPr/>
          <p:nvPr/>
        </p:nvSpPr>
        <p:spPr bwMode="auto">
          <a:xfrm>
            <a:off x="-4763" y="6620939"/>
            <a:ext cx="9147570" cy="235743"/>
          </a:xfrm>
          <a:prstGeom prst="rect">
            <a:avLst/>
          </a:prstGeom>
          <a:solidFill>
            <a:srgbClr val="D6A20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ＭＳ Ｐゴシック" pitchFamily="34" charset="-128"/>
            </a:endParaRPr>
          </a:p>
        </p:txBody>
      </p:sp>
      <p:pic>
        <p:nvPicPr>
          <p:cNvPr id="16" name="Picture 15" descr="A black background with white text&#10;&#10;Description automatically generated">
            <a:extLst>
              <a:ext uri="{FF2B5EF4-FFF2-40B4-BE49-F238E27FC236}">
                <a16:creationId xmlns:a16="http://schemas.microsoft.com/office/drawing/2014/main" id="{739CA3A0-18EC-A8EB-FE46-3495E7FFFF1D}"/>
              </a:ext>
            </a:extLst>
          </p:cNvPr>
          <p:cNvPicPr>
            <a:picLocks noChangeAspect="1"/>
          </p:cNvPicPr>
          <p:nvPr/>
        </p:nvPicPr>
        <p:blipFill>
          <a:blip r:embed="rId2"/>
          <a:stretch>
            <a:fillRect/>
          </a:stretch>
        </p:blipFill>
        <p:spPr>
          <a:xfrm>
            <a:off x="-34549" y="6604899"/>
            <a:ext cx="2383890" cy="252842"/>
          </a:xfrm>
          <a:prstGeom prst="rect">
            <a:avLst/>
          </a:prstGeom>
        </p:spPr>
      </p:pic>
      <p:pic>
        <p:nvPicPr>
          <p:cNvPr id="30" name="Picture 29" descr="A white text on a black background&#10;&#10;Description automatically generated">
            <a:extLst>
              <a:ext uri="{FF2B5EF4-FFF2-40B4-BE49-F238E27FC236}">
                <a16:creationId xmlns:a16="http://schemas.microsoft.com/office/drawing/2014/main" id="{146CDA60-C935-FC3C-8F18-7B55233119D5}"/>
              </a:ext>
            </a:extLst>
          </p:cNvPr>
          <p:cNvPicPr>
            <a:picLocks noChangeAspect="1"/>
          </p:cNvPicPr>
          <p:nvPr/>
        </p:nvPicPr>
        <p:blipFill>
          <a:blip r:embed="rId3"/>
          <a:stretch>
            <a:fillRect/>
          </a:stretch>
        </p:blipFill>
        <p:spPr>
          <a:xfrm>
            <a:off x="7779489" y="6451667"/>
            <a:ext cx="1577744" cy="494318"/>
          </a:xfrm>
          <a:prstGeom prst="rect">
            <a:avLst/>
          </a:prstGeom>
        </p:spPr>
      </p:pic>
    </p:spTree>
  </p:cSld>
  <p:clrMapOvr>
    <a:masterClrMapping/>
  </p:clrMapOvr>
</p:sld>
</file>

<file path=ppt/theme/theme1.xml><?xml version="1.0" encoding="utf-8"?>
<a:theme xmlns:a="http://schemas.openxmlformats.org/drawingml/2006/main" name="2_NIBC 2013 Template">
  <a:themeElements>
    <a:clrScheme name="Custom 1">
      <a:dk1>
        <a:srgbClr val="000000"/>
      </a:dk1>
      <a:lt1>
        <a:srgbClr val="FFFFFF"/>
      </a:lt1>
      <a:dk2>
        <a:srgbClr val="660F1E"/>
      </a:dk2>
      <a:lt2>
        <a:srgbClr val="C5D1D7"/>
      </a:lt2>
      <a:accent1>
        <a:srgbClr val="736B4B"/>
      </a:accent1>
      <a:accent2>
        <a:srgbClr val="B3A674"/>
      </a:accent2>
      <a:accent3>
        <a:srgbClr val="FFFFFF"/>
      </a:accent3>
      <a:accent4>
        <a:srgbClr val="000000"/>
      </a:accent4>
      <a:accent5>
        <a:srgbClr val="BCBAB1"/>
      </a:accent5>
      <a:accent6>
        <a:srgbClr val="A29668"/>
      </a:accent6>
      <a:hlink>
        <a:srgbClr val="2A363C"/>
      </a:hlink>
      <a:folHlink>
        <a:srgbClr val="546D79"/>
      </a:folHlink>
    </a:clrScheme>
    <a:fontScheme name="Custom Design">
      <a:majorFont>
        <a:latin typeface="HelveticaNeue LT 45 Lt"/>
        <a:ea typeface=""/>
        <a:cs typeface="Arial"/>
      </a:majorFont>
      <a:minorFont>
        <a:latin typeface="Helvetic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Custom Design 1">
        <a:dk1>
          <a:srgbClr val="000000"/>
        </a:dk1>
        <a:lt1>
          <a:srgbClr val="FFFFFF"/>
        </a:lt1>
        <a:dk2>
          <a:srgbClr val="002F2F"/>
        </a:dk2>
        <a:lt2>
          <a:srgbClr val="C5D1D7"/>
        </a:lt2>
        <a:accent1>
          <a:srgbClr val="046380"/>
        </a:accent1>
        <a:accent2>
          <a:srgbClr val="A7A37E"/>
        </a:accent2>
        <a:accent3>
          <a:srgbClr val="FFFFFF"/>
        </a:accent3>
        <a:accent4>
          <a:srgbClr val="000000"/>
        </a:accent4>
        <a:accent5>
          <a:srgbClr val="AAB7C0"/>
        </a:accent5>
        <a:accent6>
          <a:srgbClr val="979372"/>
        </a:accent6>
        <a:hlink>
          <a:srgbClr val="E6E2AF"/>
        </a:hlink>
        <a:folHlink>
          <a:srgbClr val="EFECCA"/>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5F4A05"/>
        </a:dk2>
        <a:lt2>
          <a:srgbClr val="C5D1D7"/>
        </a:lt2>
        <a:accent1>
          <a:srgbClr val="928E16"/>
        </a:accent1>
        <a:accent2>
          <a:srgbClr val="C5C259"/>
        </a:accent2>
        <a:accent3>
          <a:srgbClr val="FFFFFF"/>
        </a:accent3>
        <a:accent4>
          <a:srgbClr val="000000"/>
        </a:accent4>
        <a:accent5>
          <a:srgbClr val="C7C6AB"/>
        </a:accent5>
        <a:accent6>
          <a:srgbClr val="B2B050"/>
        </a:accent6>
        <a:hlink>
          <a:srgbClr val="8A6A07"/>
        </a:hlink>
        <a:folHlink>
          <a:srgbClr val="AD944D"/>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1F4012"/>
        </a:dk2>
        <a:lt2>
          <a:srgbClr val="C5D1D7"/>
        </a:lt2>
        <a:accent1>
          <a:srgbClr val="2E621C"/>
        </a:accent1>
        <a:accent2>
          <a:srgbClr val="4A992B"/>
        </a:accent2>
        <a:accent3>
          <a:srgbClr val="FFFFFF"/>
        </a:accent3>
        <a:accent4>
          <a:srgbClr val="000000"/>
        </a:accent4>
        <a:accent5>
          <a:srgbClr val="ADB7AB"/>
        </a:accent5>
        <a:accent6>
          <a:srgbClr val="428A26"/>
        </a:accent6>
        <a:hlink>
          <a:srgbClr val="7CE31F"/>
        </a:hlink>
        <a:folHlink>
          <a:srgbClr val="B0A929"/>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FFFFFF"/>
        </a:lt1>
        <a:dk2>
          <a:srgbClr val="660F1E"/>
        </a:dk2>
        <a:lt2>
          <a:srgbClr val="C5D1D7"/>
        </a:lt2>
        <a:accent1>
          <a:srgbClr val="736B4B"/>
        </a:accent1>
        <a:accent2>
          <a:srgbClr val="B3A674"/>
        </a:accent2>
        <a:accent3>
          <a:srgbClr val="FFFFFF"/>
        </a:accent3>
        <a:accent4>
          <a:srgbClr val="000000"/>
        </a:accent4>
        <a:accent5>
          <a:srgbClr val="BCBAB1"/>
        </a:accent5>
        <a:accent6>
          <a:srgbClr val="A29668"/>
        </a:accent6>
        <a:hlink>
          <a:srgbClr val="9D1918"/>
        </a:hlink>
        <a:folHlink>
          <a:srgbClr val="D20F04"/>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FF"/>
        </a:lt1>
        <a:dk2>
          <a:srgbClr val="1B3540"/>
        </a:dk2>
        <a:lt2>
          <a:srgbClr val="C5D1D7"/>
        </a:lt2>
        <a:accent1>
          <a:srgbClr val="6BA6C1"/>
        </a:accent1>
        <a:accent2>
          <a:srgbClr val="B7D6E3"/>
        </a:accent2>
        <a:accent3>
          <a:srgbClr val="FFFFFF"/>
        </a:accent3>
        <a:accent4>
          <a:srgbClr val="000000"/>
        </a:accent4>
        <a:accent5>
          <a:srgbClr val="BAD0DD"/>
        </a:accent5>
        <a:accent6>
          <a:srgbClr val="A6C2CE"/>
        </a:accent6>
        <a:hlink>
          <a:srgbClr val="2B5566"/>
        </a:hlink>
        <a:folHlink>
          <a:srgbClr val="3E7B9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Custom Design 4">
      <a:dk1>
        <a:srgbClr val="000000"/>
      </a:dk1>
      <a:lt1>
        <a:srgbClr val="FFFFFF"/>
      </a:lt1>
      <a:dk2>
        <a:srgbClr val="660F1E"/>
      </a:dk2>
      <a:lt2>
        <a:srgbClr val="C5D1D7"/>
      </a:lt2>
      <a:accent1>
        <a:srgbClr val="736B4B"/>
      </a:accent1>
      <a:accent2>
        <a:srgbClr val="B3A674"/>
      </a:accent2>
      <a:accent3>
        <a:srgbClr val="FFFFFF"/>
      </a:accent3>
      <a:accent4>
        <a:srgbClr val="000000"/>
      </a:accent4>
      <a:accent5>
        <a:srgbClr val="BCBAB1"/>
      </a:accent5>
      <a:accent6>
        <a:srgbClr val="A29668"/>
      </a:accent6>
      <a:hlink>
        <a:srgbClr val="9D1918"/>
      </a:hlink>
      <a:folHlink>
        <a:srgbClr val="D20F04"/>
      </a:folHlink>
    </a:clrScheme>
    <a:fontScheme name="Custom Design">
      <a:majorFont>
        <a:latin typeface="HelveticaNeue LT 45 Lt"/>
        <a:ea typeface=""/>
        <a:cs typeface="Arial"/>
      </a:majorFont>
      <a:minorFont>
        <a:latin typeface="Helvetic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Custom Design 1">
        <a:dk1>
          <a:srgbClr val="000000"/>
        </a:dk1>
        <a:lt1>
          <a:srgbClr val="FFFFFF"/>
        </a:lt1>
        <a:dk2>
          <a:srgbClr val="002F2F"/>
        </a:dk2>
        <a:lt2>
          <a:srgbClr val="C5D1D7"/>
        </a:lt2>
        <a:accent1>
          <a:srgbClr val="046380"/>
        </a:accent1>
        <a:accent2>
          <a:srgbClr val="A7A37E"/>
        </a:accent2>
        <a:accent3>
          <a:srgbClr val="FFFFFF"/>
        </a:accent3>
        <a:accent4>
          <a:srgbClr val="000000"/>
        </a:accent4>
        <a:accent5>
          <a:srgbClr val="AAB7C0"/>
        </a:accent5>
        <a:accent6>
          <a:srgbClr val="979372"/>
        </a:accent6>
        <a:hlink>
          <a:srgbClr val="E6E2AF"/>
        </a:hlink>
        <a:folHlink>
          <a:srgbClr val="EFECCA"/>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5F4A05"/>
        </a:dk2>
        <a:lt2>
          <a:srgbClr val="C5D1D7"/>
        </a:lt2>
        <a:accent1>
          <a:srgbClr val="928E16"/>
        </a:accent1>
        <a:accent2>
          <a:srgbClr val="C5C259"/>
        </a:accent2>
        <a:accent3>
          <a:srgbClr val="FFFFFF"/>
        </a:accent3>
        <a:accent4>
          <a:srgbClr val="000000"/>
        </a:accent4>
        <a:accent5>
          <a:srgbClr val="C7C6AB"/>
        </a:accent5>
        <a:accent6>
          <a:srgbClr val="B2B050"/>
        </a:accent6>
        <a:hlink>
          <a:srgbClr val="8A6A07"/>
        </a:hlink>
        <a:folHlink>
          <a:srgbClr val="AD944D"/>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1F4012"/>
        </a:dk2>
        <a:lt2>
          <a:srgbClr val="C5D1D7"/>
        </a:lt2>
        <a:accent1>
          <a:srgbClr val="2E621C"/>
        </a:accent1>
        <a:accent2>
          <a:srgbClr val="4A992B"/>
        </a:accent2>
        <a:accent3>
          <a:srgbClr val="FFFFFF"/>
        </a:accent3>
        <a:accent4>
          <a:srgbClr val="000000"/>
        </a:accent4>
        <a:accent5>
          <a:srgbClr val="ADB7AB"/>
        </a:accent5>
        <a:accent6>
          <a:srgbClr val="428A26"/>
        </a:accent6>
        <a:hlink>
          <a:srgbClr val="7CE31F"/>
        </a:hlink>
        <a:folHlink>
          <a:srgbClr val="B0A929"/>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FFFFFF"/>
        </a:lt1>
        <a:dk2>
          <a:srgbClr val="660F1E"/>
        </a:dk2>
        <a:lt2>
          <a:srgbClr val="C5D1D7"/>
        </a:lt2>
        <a:accent1>
          <a:srgbClr val="736B4B"/>
        </a:accent1>
        <a:accent2>
          <a:srgbClr val="B3A674"/>
        </a:accent2>
        <a:accent3>
          <a:srgbClr val="FFFFFF"/>
        </a:accent3>
        <a:accent4>
          <a:srgbClr val="000000"/>
        </a:accent4>
        <a:accent5>
          <a:srgbClr val="BCBAB1"/>
        </a:accent5>
        <a:accent6>
          <a:srgbClr val="A29668"/>
        </a:accent6>
        <a:hlink>
          <a:srgbClr val="9D1918"/>
        </a:hlink>
        <a:folHlink>
          <a:srgbClr val="D20F04"/>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FF"/>
        </a:lt1>
        <a:dk2>
          <a:srgbClr val="1B3540"/>
        </a:dk2>
        <a:lt2>
          <a:srgbClr val="C5D1D7"/>
        </a:lt2>
        <a:accent1>
          <a:srgbClr val="6BA6C1"/>
        </a:accent1>
        <a:accent2>
          <a:srgbClr val="B7D6E3"/>
        </a:accent2>
        <a:accent3>
          <a:srgbClr val="FFFFFF"/>
        </a:accent3>
        <a:accent4>
          <a:srgbClr val="000000"/>
        </a:accent4>
        <a:accent5>
          <a:srgbClr val="BAD0DD"/>
        </a:accent5>
        <a:accent6>
          <a:srgbClr val="A6C2CE"/>
        </a:accent6>
        <a:hlink>
          <a:srgbClr val="2B5566"/>
        </a:hlink>
        <a:folHlink>
          <a:srgbClr val="3E7B9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NIBC 2013 Template">
  <a:themeElements>
    <a:clrScheme name="Custom 1">
      <a:dk1>
        <a:srgbClr val="000000"/>
      </a:dk1>
      <a:lt1>
        <a:srgbClr val="FFFFFF"/>
      </a:lt1>
      <a:dk2>
        <a:srgbClr val="660F1E"/>
      </a:dk2>
      <a:lt2>
        <a:srgbClr val="C5D1D7"/>
      </a:lt2>
      <a:accent1>
        <a:srgbClr val="736B4B"/>
      </a:accent1>
      <a:accent2>
        <a:srgbClr val="B3A674"/>
      </a:accent2>
      <a:accent3>
        <a:srgbClr val="FFFFFF"/>
      </a:accent3>
      <a:accent4>
        <a:srgbClr val="000000"/>
      </a:accent4>
      <a:accent5>
        <a:srgbClr val="BCBAB1"/>
      </a:accent5>
      <a:accent6>
        <a:srgbClr val="A29668"/>
      </a:accent6>
      <a:hlink>
        <a:srgbClr val="2A363C"/>
      </a:hlink>
      <a:folHlink>
        <a:srgbClr val="546D79"/>
      </a:folHlink>
    </a:clrScheme>
    <a:fontScheme name="Custom Design">
      <a:majorFont>
        <a:latin typeface="HelveticaNeue LT 45 Lt"/>
        <a:ea typeface=""/>
        <a:cs typeface="Arial"/>
      </a:majorFont>
      <a:minorFont>
        <a:latin typeface="Helvetic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Custom Design 1">
        <a:dk1>
          <a:srgbClr val="000000"/>
        </a:dk1>
        <a:lt1>
          <a:srgbClr val="FFFFFF"/>
        </a:lt1>
        <a:dk2>
          <a:srgbClr val="002F2F"/>
        </a:dk2>
        <a:lt2>
          <a:srgbClr val="C5D1D7"/>
        </a:lt2>
        <a:accent1>
          <a:srgbClr val="046380"/>
        </a:accent1>
        <a:accent2>
          <a:srgbClr val="A7A37E"/>
        </a:accent2>
        <a:accent3>
          <a:srgbClr val="FFFFFF"/>
        </a:accent3>
        <a:accent4>
          <a:srgbClr val="000000"/>
        </a:accent4>
        <a:accent5>
          <a:srgbClr val="AAB7C0"/>
        </a:accent5>
        <a:accent6>
          <a:srgbClr val="979372"/>
        </a:accent6>
        <a:hlink>
          <a:srgbClr val="E6E2AF"/>
        </a:hlink>
        <a:folHlink>
          <a:srgbClr val="EFECCA"/>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5F4A05"/>
        </a:dk2>
        <a:lt2>
          <a:srgbClr val="C5D1D7"/>
        </a:lt2>
        <a:accent1>
          <a:srgbClr val="928E16"/>
        </a:accent1>
        <a:accent2>
          <a:srgbClr val="C5C259"/>
        </a:accent2>
        <a:accent3>
          <a:srgbClr val="FFFFFF"/>
        </a:accent3>
        <a:accent4>
          <a:srgbClr val="000000"/>
        </a:accent4>
        <a:accent5>
          <a:srgbClr val="C7C6AB"/>
        </a:accent5>
        <a:accent6>
          <a:srgbClr val="B2B050"/>
        </a:accent6>
        <a:hlink>
          <a:srgbClr val="8A6A07"/>
        </a:hlink>
        <a:folHlink>
          <a:srgbClr val="AD944D"/>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1F4012"/>
        </a:dk2>
        <a:lt2>
          <a:srgbClr val="C5D1D7"/>
        </a:lt2>
        <a:accent1>
          <a:srgbClr val="2E621C"/>
        </a:accent1>
        <a:accent2>
          <a:srgbClr val="4A992B"/>
        </a:accent2>
        <a:accent3>
          <a:srgbClr val="FFFFFF"/>
        </a:accent3>
        <a:accent4>
          <a:srgbClr val="000000"/>
        </a:accent4>
        <a:accent5>
          <a:srgbClr val="ADB7AB"/>
        </a:accent5>
        <a:accent6>
          <a:srgbClr val="428A26"/>
        </a:accent6>
        <a:hlink>
          <a:srgbClr val="7CE31F"/>
        </a:hlink>
        <a:folHlink>
          <a:srgbClr val="B0A929"/>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FFFFFF"/>
        </a:lt1>
        <a:dk2>
          <a:srgbClr val="660F1E"/>
        </a:dk2>
        <a:lt2>
          <a:srgbClr val="C5D1D7"/>
        </a:lt2>
        <a:accent1>
          <a:srgbClr val="736B4B"/>
        </a:accent1>
        <a:accent2>
          <a:srgbClr val="B3A674"/>
        </a:accent2>
        <a:accent3>
          <a:srgbClr val="FFFFFF"/>
        </a:accent3>
        <a:accent4>
          <a:srgbClr val="000000"/>
        </a:accent4>
        <a:accent5>
          <a:srgbClr val="BCBAB1"/>
        </a:accent5>
        <a:accent6>
          <a:srgbClr val="A29668"/>
        </a:accent6>
        <a:hlink>
          <a:srgbClr val="9D1918"/>
        </a:hlink>
        <a:folHlink>
          <a:srgbClr val="D20F04"/>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FF"/>
        </a:lt1>
        <a:dk2>
          <a:srgbClr val="1B3540"/>
        </a:dk2>
        <a:lt2>
          <a:srgbClr val="C5D1D7"/>
        </a:lt2>
        <a:accent1>
          <a:srgbClr val="6BA6C1"/>
        </a:accent1>
        <a:accent2>
          <a:srgbClr val="B7D6E3"/>
        </a:accent2>
        <a:accent3>
          <a:srgbClr val="FFFFFF"/>
        </a:accent3>
        <a:accent4>
          <a:srgbClr val="000000"/>
        </a:accent4>
        <a:accent5>
          <a:srgbClr val="BAD0DD"/>
        </a:accent5>
        <a:accent6>
          <a:srgbClr val="A6C2CE"/>
        </a:accent6>
        <a:hlink>
          <a:srgbClr val="2B5566"/>
        </a:hlink>
        <a:folHlink>
          <a:srgbClr val="3E7B9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NIBC 2013 Template">
  <a:themeElements>
    <a:clrScheme name="Custom 1">
      <a:dk1>
        <a:srgbClr val="000000"/>
      </a:dk1>
      <a:lt1>
        <a:srgbClr val="FFFFFF"/>
      </a:lt1>
      <a:dk2>
        <a:srgbClr val="660F1E"/>
      </a:dk2>
      <a:lt2>
        <a:srgbClr val="C5D1D7"/>
      </a:lt2>
      <a:accent1>
        <a:srgbClr val="736B4B"/>
      </a:accent1>
      <a:accent2>
        <a:srgbClr val="B3A674"/>
      </a:accent2>
      <a:accent3>
        <a:srgbClr val="FFFFFF"/>
      </a:accent3>
      <a:accent4>
        <a:srgbClr val="000000"/>
      </a:accent4>
      <a:accent5>
        <a:srgbClr val="BCBAB1"/>
      </a:accent5>
      <a:accent6>
        <a:srgbClr val="A29668"/>
      </a:accent6>
      <a:hlink>
        <a:srgbClr val="2A363C"/>
      </a:hlink>
      <a:folHlink>
        <a:srgbClr val="546D79"/>
      </a:folHlink>
    </a:clrScheme>
    <a:fontScheme name="Custom Design">
      <a:majorFont>
        <a:latin typeface="HelveticaNeue LT 45 Lt"/>
        <a:ea typeface=""/>
        <a:cs typeface="Arial"/>
      </a:majorFont>
      <a:minorFont>
        <a:latin typeface="Helvetic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34"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ＭＳ Ｐゴシック" pitchFamily="34" charset="-128"/>
          </a:defRPr>
        </a:defPPr>
      </a:lstStyle>
    </a:lnDef>
  </a:objectDefaults>
  <a:extraClrSchemeLst>
    <a:extraClrScheme>
      <a:clrScheme name="Custom Design 1">
        <a:dk1>
          <a:srgbClr val="000000"/>
        </a:dk1>
        <a:lt1>
          <a:srgbClr val="FFFFFF"/>
        </a:lt1>
        <a:dk2>
          <a:srgbClr val="002F2F"/>
        </a:dk2>
        <a:lt2>
          <a:srgbClr val="C5D1D7"/>
        </a:lt2>
        <a:accent1>
          <a:srgbClr val="046380"/>
        </a:accent1>
        <a:accent2>
          <a:srgbClr val="A7A37E"/>
        </a:accent2>
        <a:accent3>
          <a:srgbClr val="FFFFFF"/>
        </a:accent3>
        <a:accent4>
          <a:srgbClr val="000000"/>
        </a:accent4>
        <a:accent5>
          <a:srgbClr val="AAB7C0"/>
        </a:accent5>
        <a:accent6>
          <a:srgbClr val="979372"/>
        </a:accent6>
        <a:hlink>
          <a:srgbClr val="E6E2AF"/>
        </a:hlink>
        <a:folHlink>
          <a:srgbClr val="EFECCA"/>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5F4A05"/>
        </a:dk2>
        <a:lt2>
          <a:srgbClr val="C5D1D7"/>
        </a:lt2>
        <a:accent1>
          <a:srgbClr val="928E16"/>
        </a:accent1>
        <a:accent2>
          <a:srgbClr val="C5C259"/>
        </a:accent2>
        <a:accent3>
          <a:srgbClr val="FFFFFF"/>
        </a:accent3>
        <a:accent4>
          <a:srgbClr val="000000"/>
        </a:accent4>
        <a:accent5>
          <a:srgbClr val="C7C6AB"/>
        </a:accent5>
        <a:accent6>
          <a:srgbClr val="B2B050"/>
        </a:accent6>
        <a:hlink>
          <a:srgbClr val="8A6A07"/>
        </a:hlink>
        <a:folHlink>
          <a:srgbClr val="AD944D"/>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1F4012"/>
        </a:dk2>
        <a:lt2>
          <a:srgbClr val="C5D1D7"/>
        </a:lt2>
        <a:accent1>
          <a:srgbClr val="2E621C"/>
        </a:accent1>
        <a:accent2>
          <a:srgbClr val="4A992B"/>
        </a:accent2>
        <a:accent3>
          <a:srgbClr val="FFFFFF"/>
        </a:accent3>
        <a:accent4>
          <a:srgbClr val="000000"/>
        </a:accent4>
        <a:accent5>
          <a:srgbClr val="ADB7AB"/>
        </a:accent5>
        <a:accent6>
          <a:srgbClr val="428A26"/>
        </a:accent6>
        <a:hlink>
          <a:srgbClr val="7CE31F"/>
        </a:hlink>
        <a:folHlink>
          <a:srgbClr val="B0A929"/>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FFFFFF"/>
        </a:lt1>
        <a:dk2>
          <a:srgbClr val="660F1E"/>
        </a:dk2>
        <a:lt2>
          <a:srgbClr val="C5D1D7"/>
        </a:lt2>
        <a:accent1>
          <a:srgbClr val="736B4B"/>
        </a:accent1>
        <a:accent2>
          <a:srgbClr val="B3A674"/>
        </a:accent2>
        <a:accent3>
          <a:srgbClr val="FFFFFF"/>
        </a:accent3>
        <a:accent4>
          <a:srgbClr val="000000"/>
        </a:accent4>
        <a:accent5>
          <a:srgbClr val="BCBAB1"/>
        </a:accent5>
        <a:accent6>
          <a:srgbClr val="A29668"/>
        </a:accent6>
        <a:hlink>
          <a:srgbClr val="9D1918"/>
        </a:hlink>
        <a:folHlink>
          <a:srgbClr val="D20F04"/>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FF"/>
        </a:lt1>
        <a:dk2>
          <a:srgbClr val="1B3540"/>
        </a:dk2>
        <a:lt2>
          <a:srgbClr val="C5D1D7"/>
        </a:lt2>
        <a:accent1>
          <a:srgbClr val="6BA6C1"/>
        </a:accent1>
        <a:accent2>
          <a:srgbClr val="B7D6E3"/>
        </a:accent2>
        <a:accent3>
          <a:srgbClr val="FFFFFF"/>
        </a:accent3>
        <a:accent4>
          <a:srgbClr val="000000"/>
        </a:accent4>
        <a:accent5>
          <a:srgbClr val="BAD0DD"/>
        </a:accent5>
        <a:accent6>
          <a:srgbClr val="A6C2CE"/>
        </a:accent6>
        <a:hlink>
          <a:srgbClr val="2B5566"/>
        </a:hlink>
        <a:folHlink>
          <a:srgbClr val="3E7B9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9950</Words>
  <Application>Microsoft Office PowerPoint</Application>
  <PresentationFormat>On-screen Show (4:3)</PresentationFormat>
  <Paragraphs>1496</Paragraphs>
  <Slides>42</Slides>
  <Notes>19</Notes>
  <HiddenSlides>0</HiddenSlides>
  <MMClips>0</MMClips>
  <ScaleCrop>false</ScaleCrop>
  <HeadingPairs>
    <vt:vector size="6" baseType="variant">
      <vt:variant>
        <vt:lpstr>Fonts Used</vt:lpstr>
      </vt:variant>
      <vt:variant>
        <vt:i4>22</vt:i4>
      </vt:variant>
      <vt:variant>
        <vt:lpstr>Theme</vt:lpstr>
      </vt:variant>
      <vt:variant>
        <vt:i4>4</vt:i4>
      </vt:variant>
      <vt:variant>
        <vt:lpstr>Slide Titles</vt:lpstr>
      </vt:variant>
      <vt:variant>
        <vt:i4>42</vt:i4>
      </vt:variant>
    </vt:vector>
  </HeadingPairs>
  <TitlesOfParts>
    <vt:vector size="68" baseType="lpstr">
      <vt:lpstr>ＭＳ Ｐゴシック</vt:lpstr>
      <vt:lpstr>ＭＳ Ｐゴシック</vt:lpstr>
      <vt:lpstr>SimSun</vt:lpstr>
      <vt:lpstr>.AppleSystemUIFont</vt:lpstr>
      <vt:lpstr>Arial</vt:lpstr>
      <vt:lpstr>Arial</vt:lpstr>
      <vt:lpstr>Arial MT</vt:lpstr>
      <vt:lpstr>Calibri</vt:lpstr>
      <vt:lpstr>Franklin Gothic</vt:lpstr>
      <vt:lpstr>Franklin Gothic Medium</vt:lpstr>
      <vt:lpstr>Helvetica</vt:lpstr>
      <vt:lpstr>Helvetica </vt:lpstr>
      <vt:lpstr>Helvetica (Body)</vt:lpstr>
      <vt:lpstr>Helvetica 45 Light</vt:lpstr>
      <vt:lpstr>Helvetica 65 Medium</vt:lpstr>
      <vt:lpstr>Helvetica Neue</vt:lpstr>
      <vt:lpstr>HelveticaNeue LT 45 Lt</vt:lpstr>
      <vt:lpstr>HelveticaNeue LT 65 Medium</vt:lpstr>
      <vt:lpstr>Libre Franklin Medium</vt:lpstr>
      <vt:lpstr>Noto Sans Symbols</vt:lpstr>
      <vt:lpstr>Times New Roman</vt:lpstr>
      <vt:lpstr>Wingdings</vt:lpstr>
      <vt:lpstr>2_NIBC 2013 Template</vt:lpstr>
      <vt:lpstr>1_Custom Design</vt:lpstr>
      <vt:lpstr>1_NIBC 2013 Template</vt:lpstr>
      <vt:lpstr>3_NIBC 2013 Template</vt:lpstr>
      <vt:lpstr>PowerPoint Presentation</vt:lpstr>
      <vt:lpstr>PowerPoint Presentation</vt:lpstr>
      <vt:lpstr>Competitive Landscape</vt:lpstr>
      <vt:lpstr>PowerPoint Presentation</vt:lpstr>
      <vt:lpstr>PowerPoint Presentation</vt:lpstr>
      <vt:lpstr>PowerPoint Presentation</vt:lpstr>
      <vt:lpstr>PowerPoint Presentation</vt:lpstr>
      <vt:lpstr>Overview of Strategic Alternatives Available to Bumble</vt:lpstr>
      <vt:lpstr>Summary of Rationale for Sale to Meta</vt:lpstr>
      <vt:lpstr>PowerPoint Presentation</vt:lpstr>
      <vt:lpstr>Transaction Overview </vt:lpstr>
      <vt:lpstr>PowerPoint Presentation</vt:lpstr>
      <vt:lpstr>Attractive Time To Acquire</vt:lpstr>
      <vt:lpstr>PowerPoint Presentation</vt:lpstr>
      <vt:lpstr>PowerPoint Presentation</vt:lpstr>
      <vt:lpstr>PowerPoint Presentation</vt:lpstr>
      <vt:lpstr>PowerPoint Presentation</vt:lpstr>
      <vt:lpstr>Business Models</vt:lpstr>
      <vt:lpstr>Industry-Statistics(Online Dating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Discounted Cashflows Overview </vt:lpstr>
      <vt:lpstr>PowerPoint Presentation</vt:lpstr>
      <vt:lpstr>PowerPoint Presentation</vt:lpstr>
      <vt:lpstr>Valuation – Trading Comparables </vt:lpstr>
      <vt:lpstr>PowerPoint Presentation</vt:lpstr>
      <vt:lpstr>Bumble Overview</vt:lpstr>
      <vt:lpstr>Precedent Transactions Dataset (LTM Multiples)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Models</dc:title>
  <dc:creator>ASUS</dc:creator>
  <cp:lastModifiedBy>Keshav Bansal</cp:lastModifiedBy>
  <cp:revision>6</cp:revision>
  <cp:lastPrinted>2017-06-29T19:38:58Z</cp:lastPrinted>
  <dcterms:created xsi:type="dcterms:W3CDTF">2017-06-28T23:24:24Z</dcterms:created>
  <dcterms:modified xsi:type="dcterms:W3CDTF">2024-12-20T06:10:46Z</dcterms:modified>
</cp:coreProperties>
</file>